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Layouts/slideLayout13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21"/>
  </p:notesMasterIdLst>
  <p:handoutMasterIdLst>
    <p:handoutMasterId r:id="rId22"/>
  </p:handoutMasterIdLst>
  <p:sldIdLst>
    <p:sldId id="504" r:id="rId5"/>
    <p:sldId id="505" r:id="rId6"/>
    <p:sldId id="506" r:id="rId7"/>
    <p:sldId id="548" r:id="rId8"/>
    <p:sldId id="508" r:id="rId9"/>
    <p:sldId id="556" r:id="rId10"/>
    <p:sldId id="549" r:id="rId11"/>
    <p:sldId id="512" r:id="rId12"/>
    <p:sldId id="557" r:id="rId13"/>
    <p:sldId id="550" r:id="rId14"/>
    <p:sldId id="551" r:id="rId15"/>
    <p:sldId id="554" r:id="rId16"/>
    <p:sldId id="513" r:id="rId17"/>
    <p:sldId id="545" r:id="rId18"/>
    <p:sldId id="515" r:id="rId19"/>
    <p:sldId id="518"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948B75"/>
    <a:srgbClr val="527BD8"/>
    <a:srgbClr val="5AB2D0"/>
    <a:srgbClr val="DABF51"/>
    <a:srgbClr val="98B379"/>
    <a:srgbClr val="7158D4"/>
    <a:srgbClr val="A48F3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4807" autoAdjust="0"/>
    <p:restoredTop sz="96701" autoAdjust="0"/>
  </p:normalViewPr>
  <p:slideViewPr>
    <p:cSldViewPr snapToGrid="0" showGuides="1">
      <p:cViewPr>
        <p:scale>
          <a:sx n="84" d="100"/>
          <a:sy n="84" d="100"/>
        </p:scale>
        <p:origin x="-1590" y="-726"/>
      </p:cViewPr>
      <p:guideLst>
        <p:guide orient="horz" pos="2172"/>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317" cy="465854"/>
          </a:xfrm>
          <a:prstGeom prst="rect">
            <a:avLst/>
          </a:prstGeom>
        </p:spPr>
        <p:txBody>
          <a:bodyPr vert="horz" lIns="90277" tIns="45141" rIns="90277" bIns="45141"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497" y="0"/>
            <a:ext cx="3038317" cy="465854"/>
          </a:xfrm>
          <a:prstGeom prst="rect">
            <a:avLst/>
          </a:prstGeom>
        </p:spPr>
        <p:txBody>
          <a:bodyPr vert="horz" lIns="90277" tIns="45141" rIns="90277" bIns="45141" rtlCol="0"/>
          <a:lstStyle>
            <a:lvl1pPr algn="r">
              <a:defRPr sz="1200"/>
            </a:lvl1pPr>
          </a:lstStyle>
          <a:p>
            <a:pPr>
              <a:defRPr/>
            </a:pPr>
            <a:fld id="{9F9D58E7-533D-4D25-81D3-7A40010F314E}" type="datetimeFigureOut">
              <a:rPr lang="en-US"/>
              <a:pPr>
                <a:defRPr/>
              </a:pPr>
              <a:t>5/9/2013</a:t>
            </a:fld>
            <a:endParaRPr lang="en-US" dirty="0"/>
          </a:p>
        </p:txBody>
      </p:sp>
      <p:sp>
        <p:nvSpPr>
          <p:cNvPr id="4" name="Footer Placeholder 3"/>
          <p:cNvSpPr>
            <a:spLocks noGrp="1"/>
          </p:cNvSpPr>
          <p:nvPr>
            <p:ph type="ftr" sz="quarter" idx="2"/>
          </p:nvPr>
        </p:nvSpPr>
        <p:spPr>
          <a:xfrm>
            <a:off x="7" y="8828961"/>
            <a:ext cx="3038317" cy="465853"/>
          </a:xfrm>
          <a:prstGeom prst="rect">
            <a:avLst/>
          </a:prstGeom>
        </p:spPr>
        <p:txBody>
          <a:bodyPr vert="horz" lIns="90277" tIns="45141" rIns="90277" bIns="4514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497" y="8828961"/>
            <a:ext cx="3038317" cy="465853"/>
          </a:xfrm>
          <a:prstGeom prst="rect">
            <a:avLst/>
          </a:prstGeom>
        </p:spPr>
        <p:txBody>
          <a:bodyPr vert="horz" lIns="90277" tIns="45141" rIns="90277" bIns="45141" rtlCol="0" anchor="b"/>
          <a:lstStyle>
            <a:lvl1pPr algn="r">
              <a:defRPr sz="1200"/>
            </a:lvl1pPr>
          </a:lstStyle>
          <a:p>
            <a:pPr>
              <a:defRPr/>
            </a:pPr>
            <a:fld id="{42D48B40-3426-45DF-9233-C4989B83BDC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317" cy="465854"/>
          </a:xfrm>
          <a:prstGeom prst="rect">
            <a:avLst/>
          </a:prstGeom>
        </p:spPr>
        <p:txBody>
          <a:bodyPr vert="horz" lIns="91577" tIns="45791" rIns="91577" bIns="45791" rtlCol="0"/>
          <a:lstStyle>
            <a:lvl1pPr algn="l">
              <a:defRPr sz="1200"/>
            </a:lvl1pPr>
          </a:lstStyle>
          <a:p>
            <a:pPr>
              <a:defRPr/>
            </a:pPr>
            <a:endParaRPr lang="en-US" dirty="0"/>
          </a:p>
        </p:txBody>
      </p:sp>
      <p:sp>
        <p:nvSpPr>
          <p:cNvPr id="3" name="Date Placeholder 2"/>
          <p:cNvSpPr>
            <a:spLocks noGrp="1"/>
          </p:cNvSpPr>
          <p:nvPr>
            <p:ph type="dt" idx="1"/>
          </p:nvPr>
        </p:nvSpPr>
        <p:spPr>
          <a:xfrm>
            <a:off x="3970497" y="0"/>
            <a:ext cx="3038317" cy="465854"/>
          </a:xfrm>
          <a:prstGeom prst="rect">
            <a:avLst/>
          </a:prstGeom>
        </p:spPr>
        <p:txBody>
          <a:bodyPr vert="horz" lIns="91577" tIns="45791" rIns="91577" bIns="45791" rtlCol="0"/>
          <a:lstStyle>
            <a:lvl1pPr algn="r">
              <a:defRPr sz="1200"/>
            </a:lvl1pPr>
          </a:lstStyle>
          <a:p>
            <a:pPr>
              <a:defRPr/>
            </a:pPr>
            <a:fld id="{7B18A4A2-9C42-4876-9779-6230EDF77742}" type="datetimeFigureOut">
              <a:rPr lang="en-US"/>
              <a:pPr>
                <a:defRPr/>
              </a:pPr>
              <a:t>5/9/2013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577" tIns="45791" rIns="91577" bIns="45791" rtlCol="0" anchor="ctr"/>
          <a:lstStyle/>
          <a:p>
            <a:pPr lvl="0"/>
            <a:endParaRPr lang="en-US" noProof="0" dirty="0"/>
          </a:p>
        </p:txBody>
      </p:sp>
      <p:sp>
        <p:nvSpPr>
          <p:cNvPr id="5" name="Notes Placeholder 4"/>
          <p:cNvSpPr>
            <a:spLocks noGrp="1"/>
          </p:cNvSpPr>
          <p:nvPr>
            <p:ph type="body" sz="quarter" idx="3"/>
          </p:nvPr>
        </p:nvSpPr>
        <p:spPr>
          <a:xfrm>
            <a:off x="701520" y="4416863"/>
            <a:ext cx="5607365" cy="4183142"/>
          </a:xfrm>
          <a:prstGeom prst="rect">
            <a:avLst/>
          </a:prstGeom>
        </p:spPr>
        <p:txBody>
          <a:bodyPr vert="horz" lIns="91577" tIns="45791" rIns="91577" bIns="457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7" y="8828961"/>
            <a:ext cx="3038317" cy="465853"/>
          </a:xfrm>
          <a:prstGeom prst="rect">
            <a:avLst/>
          </a:prstGeom>
        </p:spPr>
        <p:txBody>
          <a:bodyPr vert="horz" lIns="91577" tIns="45791" rIns="91577" bIns="4579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497" y="8828961"/>
            <a:ext cx="3038317" cy="465853"/>
          </a:xfrm>
          <a:prstGeom prst="rect">
            <a:avLst/>
          </a:prstGeom>
        </p:spPr>
        <p:txBody>
          <a:bodyPr vert="horz" lIns="91577" tIns="45791" rIns="91577" bIns="45791" rtlCol="0" anchor="b"/>
          <a:lstStyle>
            <a:lvl1pPr algn="r">
              <a:defRPr sz="1200"/>
            </a:lvl1pPr>
          </a:lstStyle>
          <a:p>
            <a:pPr>
              <a:defRPr/>
            </a:pPr>
            <a:fld id="{0BD493AF-C262-4BDA-80D3-64932F09F7A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F7BA5-C1EA-45E8-8665-D163A3D6918B}"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D6B700-D6B1-4EBE-9A95-C711563C524B}" type="slidenum">
              <a:rPr lang="en-US" smtClean="0">
                <a:solidFill>
                  <a:srgbClr val="000000"/>
                </a:solidFill>
              </a:rPr>
              <a:pPr/>
              <a:t>16</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79513" y="698500"/>
            <a:ext cx="4649787" cy="3486150"/>
          </a:xfrm>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5833" indent="-95833">
              <a:lnSpc>
                <a:spcPts val="1246"/>
              </a:lnSpc>
              <a:spcBef>
                <a:spcPct val="0"/>
              </a:spcBef>
            </a:pPr>
            <a:endParaRPr lang="en-US" b="1" dirty="0" smtClean="0"/>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b="1" dirty="0" smtClean="0"/>
          </a:p>
          <a:p>
            <a:pPr>
              <a:buFontTx/>
              <a:buChar char="-"/>
            </a:pPr>
            <a:endParaRPr lang="en-US" b="1" dirty="0" smtClean="0"/>
          </a:p>
          <a:p>
            <a:pPr>
              <a:buFontTx/>
              <a:buChar char="-"/>
            </a:pPr>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0BF3C96-003A-4D7A-AAB3-E640F52A0532}" type="slidenum">
              <a:rPr lang="en-US" smtClean="0">
                <a:solidFill>
                  <a:srgbClr val="000000"/>
                </a:solidFill>
              </a:rPr>
              <a:pPr>
                <a:defRPr/>
              </a:pPr>
              <a:t>8</a:t>
            </a:fld>
            <a:endParaRPr lang="en-US" dirty="0" smtClean="0">
              <a:solidFill>
                <a:srgbClr val="000000"/>
              </a:solidFill>
            </a:endParaRPr>
          </a:p>
        </p:txBody>
      </p:sp>
      <p:sp>
        <p:nvSpPr>
          <p:cNvPr id="7171" name="Rectangle 3"/>
          <p:cNvSpPr txBox="1">
            <a:spLocks noGrp="1" noChangeArrowheads="1"/>
          </p:cNvSpPr>
          <p:nvPr/>
        </p:nvSpPr>
        <p:spPr bwMode="auto">
          <a:xfrm>
            <a:off x="3970345" y="1"/>
            <a:ext cx="3038475" cy="465139"/>
          </a:xfrm>
          <a:prstGeom prst="rect">
            <a:avLst/>
          </a:prstGeom>
          <a:noFill/>
          <a:ln w="9525">
            <a:noFill/>
            <a:miter lim="800000"/>
            <a:headEnd/>
            <a:tailEnd/>
          </a:ln>
        </p:spPr>
        <p:txBody>
          <a:bodyPr lIns="91394" tIns="45698" rIns="91394" bIns="45698"/>
          <a:lstStyle/>
          <a:p>
            <a:pPr algn="r" defTabSz="912759"/>
            <a:fld id="{2BA351C0-F432-4125-B105-4EBEBF4319ED}" type="datetime1">
              <a:rPr lang="en-US" sz="1200">
                <a:solidFill>
                  <a:srgbClr val="000000"/>
                </a:solidFill>
              </a:rPr>
              <a:pPr algn="r" defTabSz="912759"/>
              <a:t>5/9/2013</a:t>
            </a:fld>
            <a:endParaRPr lang="en-US" sz="1200" dirty="0">
              <a:solidFill>
                <a:srgbClr val="000000"/>
              </a:solidFill>
            </a:endParaRPr>
          </a:p>
        </p:txBody>
      </p:sp>
      <p:sp>
        <p:nvSpPr>
          <p:cNvPr id="7172" name="Rectangle 7"/>
          <p:cNvSpPr txBox="1">
            <a:spLocks noGrp="1" noChangeArrowheads="1"/>
          </p:cNvSpPr>
          <p:nvPr/>
        </p:nvSpPr>
        <p:spPr bwMode="auto">
          <a:xfrm>
            <a:off x="3970345" y="8829679"/>
            <a:ext cx="3038475" cy="465139"/>
          </a:xfrm>
          <a:prstGeom prst="rect">
            <a:avLst/>
          </a:prstGeom>
          <a:noFill/>
          <a:ln w="9525">
            <a:noFill/>
            <a:miter lim="800000"/>
            <a:headEnd/>
            <a:tailEnd/>
          </a:ln>
        </p:spPr>
        <p:txBody>
          <a:bodyPr lIns="91394" tIns="45698" rIns="91394" bIns="45698" anchor="b"/>
          <a:lstStyle/>
          <a:p>
            <a:pPr algn="r" defTabSz="912759"/>
            <a:fld id="{04C123FC-3037-410D-A833-1F141B3D34F0}" type="slidenum">
              <a:rPr lang="en-US" sz="1200">
                <a:solidFill>
                  <a:srgbClr val="000000"/>
                </a:solidFill>
              </a:rPr>
              <a:pPr algn="r" defTabSz="912759"/>
              <a:t>8</a:t>
            </a:fld>
            <a:endParaRPr lang="en-US" sz="1200" dirty="0">
              <a:solidFill>
                <a:srgbClr val="000000"/>
              </a:solidFill>
            </a:endParaRPr>
          </a:p>
        </p:txBody>
      </p:sp>
      <p:sp>
        <p:nvSpPr>
          <p:cNvPr id="71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4" name="Rectangle 3"/>
          <p:cNvSpPr>
            <a:spLocks noGrp="1" noChangeArrowheads="1"/>
          </p:cNvSpPr>
          <p:nvPr>
            <p:ph type="body" idx="1"/>
          </p:nvPr>
        </p:nvSpPr>
        <p:spPr bwMode="auto">
          <a:noFill/>
        </p:spPr>
        <p:txBody>
          <a:bodyPr wrap="square" lIns="91394" rIns="91394"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spcBef>
                <a:spcPct val="0"/>
              </a:spcBef>
            </a:pPr>
            <a:endParaRPr lang="en-US" dirty="0" smtClean="0">
              <a:latin typeface="Arial" pitchFamily="34" charset="0"/>
            </a:endParaRPr>
          </a:p>
        </p:txBody>
      </p:sp>
      <p:sp>
        <p:nvSpPr>
          <p:cNvPr id="21508" name="Slide Number Placeholder 3"/>
          <p:cNvSpPr>
            <a:spLocks noGrp="1"/>
          </p:cNvSpPr>
          <p:nvPr>
            <p:ph type="sldNum" sz="quarter" idx="5"/>
          </p:nvPr>
        </p:nvSpPr>
        <p:spPr/>
        <p:txBody>
          <a:bodyPr/>
          <a:lstStyle/>
          <a:p>
            <a:pPr>
              <a:defRPr/>
            </a:pPr>
            <a:fld id="{CDC2B250-BF39-46DE-93B1-2BD86992B084}" type="slidenum">
              <a:rPr lang="en-US">
                <a:solidFill>
                  <a:srgbClr val="000000"/>
                </a:solidFill>
              </a:rPr>
              <a:pPr>
                <a:defRPr/>
              </a:pPr>
              <a:t>13</a:t>
            </a:fld>
            <a:endParaRPr 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spcBef>
                <a:spcPct val="0"/>
              </a:spcBef>
            </a:pPr>
            <a:endParaRPr lang="en-US" dirty="0" smtClean="0">
              <a:latin typeface="Arial" pitchFamily="34" charset="0"/>
            </a:endParaRPr>
          </a:p>
        </p:txBody>
      </p:sp>
      <p:sp>
        <p:nvSpPr>
          <p:cNvPr id="21508" name="Slide Number Placeholder 3"/>
          <p:cNvSpPr>
            <a:spLocks noGrp="1"/>
          </p:cNvSpPr>
          <p:nvPr>
            <p:ph type="sldNum" sz="quarter" idx="5"/>
          </p:nvPr>
        </p:nvSpPr>
        <p:spPr/>
        <p:txBody>
          <a:bodyPr/>
          <a:lstStyle/>
          <a:p>
            <a:pPr>
              <a:defRPr/>
            </a:pPr>
            <a:fld id="{CDC2B250-BF39-46DE-93B1-2BD86992B084}" type="slidenum">
              <a:rPr lang="en-US">
                <a:solidFill>
                  <a:srgbClr val="000000"/>
                </a:solidFill>
              </a:rPr>
              <a:pPr>
                <a:defRPr/>
              </a:pPr>
              <a:t>14</a:t>
            </a:fld>
            <a:endParaRPr 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185863" y="712788"/>
            <a:ext cx="4643437" cy="3482975"/>
          </a:xfrm>
          <a:noFill/>
          <a:ln>
            <a:solidFill>
              <a:srgbClr val="000000"/>
            </a:solidFill>
            <a:miter lim="800000"/>
            <a:headEnd/>
            <a:tailEnd/>
          </a:ln>
        </p:spPr>
      </p:sp>
      <p:sp>
        <p:nvSpPr>
          <p:cNvPr id="9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6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7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8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9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0_Bubble Chart Slide">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1_Title Only">
    <p:spTree>
      <p:nvGrpSpPr>
        <p:cNvPr id="1" name=""/>
        <p:cNvGrpSpPr/>
        <p:nvPr/>
      </p:nvGrpSpPr>
      <p:grpSpPr>
        <a:xfrm>
          <a:off x="0" y="0"/>
          <a:ext cx="0" cy="0"/>
          <a:chOff x="0" y="0"/>
          <a:chExt cx="0" cy="0"/>
        </a:xfrm>
      </p:grpSpPr>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2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3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4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5_Bubble Chart Slide">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6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7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8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9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0_Bubble Chart Slide">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1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2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3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4_Bubble Chart Slide">
    <p:spTree>
      <p:nvGrpSpPr>
        <p:cNvPr id="1" name=""/>
        <p:cNvGrpSpPr/>
        <p:nvPr/>
      </p:nvGrpSpPr>
      <p:grpSpPr>
        <a:xfrm>
          <a:off x="0" y="0"/>
          <a:ext cx="0" cy="0"/>
          <a:chOff x="0" y="0"/>
          <a:chExt cx="0" cy="0"/>
        </a:xfrm>
      </p:grpSpPr>
      <p:sp>
        <p:nvSpPr>
          <p:cNvPr id="57" name="Text Placeholder 56"/>
          <p:cNvSpPr>
            <a:spLocks noGrp="1"/>
          </p:cNvSpPr>
          <p:nvPr>
            <p:ph type="body" sz="quarter" idx="10"/>
          </p:nvPr>
        </p:nvSpPr>
        <p:spPr>
          <a:xfrm>
            <a:off x="4572001" y="787401"/>
            <a:ext cx="4572000" cy="103798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8" name="Text Placeholder 56"/>
          <p:cNvSpPr>
            <a:spLocks noGrp="1"/>
          </p:cNvSpPr>
          <p:nvPr>
            <p:ph type="body" sz="quarter" idx="11"/>
          </p:nvPr>
        </p:nvSpPr>
        <p:spPr>
          <a:xfrm>
            <a:off x="4572001" y="2387600"/>
            <a:ext cx="4572000" cy="1041400"/>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59" name="Text Placeholder 56"/>
          <p:cNvSpPr>
            <a:spLocks noGrp="1"/>
          </p:cNvSpPr>
          <p:nvPr>
            <p:ph type="body" sz="quarter" idx="12"/>
          </p:nvPr>
        </p:nvSpPr>
        <p:spPr>
          <a:xfrm>
            <a:off x="4572001" y="3690472"/>
            <a:ext cx="4572000" cy="1110129"/>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0" name="Text Placeholder 56"/>
          <p:cNvSpPr>
            <a:spLocks noGrp="1"/>
          </p:cNvSpPr>
          <p:nvPr>
            <p:ph type="body" sz="quarter" idx="13"/>
          </p:nvPr>
        </p:nvSpPr>
        <p:spPr>
          <a:xfrm>
            <a:off x="4572001" y="4981390"/>
            <a:ext cx="4572000" cy="962211"/>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
        <p:nvSpPr>
          <p:cNvPr id="61" name="Text Placeholder 56"/>
          <p:cNvSpPr>
            <a:spLocks noGrp="1"/>
          </p:cNvSpPr>
          <p:nvPr>
            <p:ph type="body" sz="quarter" idx="14"/>
          </p:nvPr>
        </p:nvSpPr>
        <p:spPr>
          <a:xfrm>
            <a:off x="4572001" y="6167916"/>
            <a:ext cx="4572000" cy="690085"/>
          </a:xfrm>
          <a:prstGeom prst="rect">
            <a:avLst/>
          </a:prstGeom>
        </p:spPr>
        <p:txBody>
          <a:bodyPr lIns="93296" tIns="46648" rIns="93296" bIns="46648">
            <a:normAutofit/>
          </a:bodyPr>
          <a:lstStyle>
            <a:lvl1pPr marL="228576" indent="-228576">
              <a:spcBef>
                <a:spcPts val="0"/>
              </a:spcBef>
              <a:buFont typeface="+mj-lt"/>
              <a:buAutoNum type="alphaUcPeriod"/>
              <a:defRPr sz="1200">
                <a:latin typeface="Arial" pitchFamily="34" charset="0"/>
                <a:cs typeface="Arial" pitchFamily="34" charset="0"/>
              </a:defRPr>
            </a:lvl1pPr>
            <a:lvl2pPr>
              <a:defRPr sz="12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5_Bubble Chart Slide">
    <p:spTree>
      <p:nvGrpSpPr>
        <p:cNvPr id="1" name=""/>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image" Target="../media/image1.jpe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earth backdrop1.jpg"/>
          <p:cNvPicPr>
            <a:picLocks noChangeAspect="1"/>
          </p:cNvPicPr>
          <p:nvPr/>
        </p:nvPicPr>
        <p:blipFill>
          <a:blip r:embed="rId142" cstate="print"/>
          <a:stretch>
            <a:fillRect/>
          </a:stretch>
        </p:blipFill>
        <p:spPr bwMode="auto">
          <a:xfrm>
            <a:off x="0" y="0"/>
            <a:ext cx="9144000" cy="6858000"/>
          </a:xfrm>
          <a:prstGeom prst="rect">
            <a:avLst/>
          </a:prstGeom>
          <a:noFill/>
          <a:ln w="9525">
            <a:noFill/>
            <a:miter lim="800000"/>
            <a:headEnd/>
            <a:tailEnd/>
          </a:ln>
        </p:spPr>
      </p:pic>
      <p:sp>
        <p:nvSpPr>
          <p:cNvPr id="6" name="Rectangle 23"/>
          <p:cNvSpPr>
            <a:spLocks noChangeArrowheads="1"/>
          </p:cNvSpPr>
          <p:nvPr userDrawn="1"/>
        </p:nvSpPr>
        <p:spPr bwMode="auto">
          <a:xfrm>
            <a:off x="7156450" y="6431852"/>
            <a:ext cx="1878013" cy="373949"/>
          </a:xfrm>
          <a:prstGeom prst="rect">
            <a:avLst/>
          </a:prstGeom>
          <a:noFill/>
          <a:ln w="12700">
            <a:noFill/>
            <a:miter lim="800000"/>
            <a:headEnd/>
            <a:tailEnd/>
          </a:ln>
          <a:effectLst/>
        </p:spPr>
        <p:txBody>
          <a:bodyPr lIns="0" tIns="0" rIns="0" bIns="0">
            <a:spAutoFit/>
          </a:bodyPr>
          <a:lstStyle/>
          <a:p>
            <a:pPr algn="r" defTabSz="865188" eaLnBrk="0" hangingPunct="0">
              <a:lnSpc>
                <a:spcPct val="90000"/>
              </a:lnSpc>
              <a:defRPr/>
            </a:pPr>
            <a:r>
              <a:rPr lang="en-US" sz="900" b="1" dirty="0">
                <a:solidFill>
                  <a:prstClr val="white"/>
                </a:solidFill>
                <a:latin typeface="Arial"/>
                <a:cs typeface="Arial" pitchFamily="34" charset="0"/>
              </a:rPr>
              <a:t>  </a:t>
            </a:r>
            <a:fld id="{9A252195-1898-4F07-97D7-BF8169C16CED}" type="slidenum">
              <a:rPr lang="en-US" sz="900" b="1">
                <a:solidFill>
                  <a:prstClr val="white"/>
                </a:solidFill>
                <a:latin typeface="Arial"/>
                <a:cs typeface="Arial" pitchFamily="34" charset="0"/>
              </a:rPr>
              <a:pPr algn="r" defTabSz="865188" eaLnBrk="0" hangingPunct="0">
                <a:lnSpc>
                  <a:spcPct val="90000"/>
                </a:lnSpc>
                <a:defRPr/>
              </a:pPr>
              <a:t>‹#›</a:t>
            </a:fld>
            <a:endParaRPr lang="en-US" sz="900" b="1" dirty="0">
              <a:solidFill>
                <a:prstClr val="white"/>
              </a:solidFill>
              <a:latin typeface="Arial"/>
              <a:cs typeface="Arial" pitchFamily="34" charset="0"/>
            </a:endParaRPr>
          </a:p>
          <a:p>
            <a:pPr algn="r" defTabSz="865188" eaLnBrk="0" hangingPunct="0">
              <a:lnSpc>
                <a:spcPct val="90000"/>
              </a:lnSpc>
              <a:defRPr/>
            </a:pPr>
            <a:r>
              <a:rPr lang="en-US" sz="900" b="1" dirty="0">
                <a:solidFill>
                  <a:prstClr val="white"/>
                </a:solidFill>
                <a:latin typeface="Arial"/>
                <a:cs typeface="Arial" pitchFamily="34" charset="0"/>
              </a:rPr>
              <a:t>CMD Overview</a:t>
            </a:r>
          </a:p>
          <a:p>
            <a:pPr algn="r" defTabSz="865188" eaLnBrk="0" hangingPunct="0">
              <a:lnSpc>
                <a:spcPct val="90000"/>
              </a:lnSpc>
              <a:defRPr/>
            </a:pPr>
            <a:r>
              <a:rPr lang="en-US" sz="900" b="1" dirty="0" smtClean="0">
                <a:solidFill>
                  <a:prstClr val="white"/>
                </a:solidFill>
                <a:latin typeface="Arial"/>
                <a:cs typeface="Arial" pitchFamily="34" charset="0"/>
              </a:rPr>
              <a:t>CG050113</a:t>
            </a:r>
            <a:endParaRPr lang="en-US" sz="900" b="1" dirty="0">
              <a:solidFill>
                <a:prstClr val="white"/>
              </a:solidFill>
              <a:latin typeface="Arial"/>
              <a:cs typeface="Arial" pitchFamily="34" charset="0"/>
            </a:endParaRPr>
          </a:p>
        </p:txBody>
      </p:sp>
      <p:sp>
        <p:nvSpPr>
          <p:cNvPr id="7" name="Rectangle 23"/>
          <p:cNvSpPr>
            <a:spLocks noChangeArrowheads="1"/>
          </p:cNvSpPr>
          <p:nvPr userDrawn="1"/>
        </p:nvSpPr>
        <p:spPr bwMode="auto">
          <a:xfrm>
            <a:off x="0" y="6484051"/>
            <a:ext cx="1878013" cy="249299"/>
          </a:xfrm>
          <a:prstGeom prst="rect">
            <a:avLst/>
          </a:prstGeom>
          <a:solidFill>
            <a:schemeClr val="tx1"/>
          </a:solidFill>
          <a:ln w="12700">
            <a:noFill/>
            <a:miter lim="800000"/>
            <a:headEnd/>
            <a:tailEnd/>
          </a:ln>
          <a:effectLst/>
        </p:spPr>
        <p:txBody>
          <a:bodyPr lIns="0" tIns="0" rIns="0" bIns="0">
            <a:spAutoFit/>
          </a:bodyPr>
          <a:lstStyle/>
          <a:p>
            <a:pPr algn="r" defTabSz="865188" eaLnBrk="0" hangingPunct="0">
              <a:lnSpc>
                <a:spcPct val="90000"/>
              </a:lnSpc>
              <a:defRPr/>
            </a:pPr>
            <a:r>
              <a:rPr lang="en-US" sz="900" b="1" dirty="0">
                <a:solidFill>
                  <a:prstClr val="white"/>
                </a:solidFill>
                <a:latin typeface="Arial"/>
                <a:cs typeface="Arial" pitchFamily="34" charset="0"/>
              </a:rPr>
              <a:t>  </a:t>
            </a:r>
            <a:r>
              <a:rPr lang="en-US" sz="900" b="1" dirty="0" smtClean="0">
                <a:solidFill>
                  <a:prstClr val="white"/>
                </a:solidFill>
                <a:latin typeface="Arial"/>
                <a:cs typeface="Arial" pitchFamily="34" charset="0"/>
              </a:rPr>
              <a:t>Approved for Public Release</a:t>
            </a:r>
          </a:p>
          <a:p>
            <a:pPr algn="r" defTabSz="865188" eaLnBrk="0" hangingPunct="0">
              <a:lnSpc>
                <a:spcPct val="90000"/>
              </a:lnSpc>
              <a:defRPr/>
            </a:pPr>
            <a:r>
              <a:rPr lang="en-US" sz="900" b="1" dirty="0" smtClean="0">
                <a:solidFill>
                  <a:prstClr val="white"/>
                </a:solidFill>
                <a:latin typeface="Arial"/>
                <a:cs typeface="Arial" pitchFamily="34" charset="0"/>
              </a:rPr>
              <a:t>Distribution A</a:t>
            </a:r>
            <a:endParaRPr lang="en-US" sz="900" b="1" dirty="0">
              <a:solidFill>
                <a:prstClr val="white"/>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6" r:id="rId4"/>
    <p:sldLayoutId id="2147483987" r:id="rId5"/>
    <p:sldLayoutId id="2147484122" r:id="rId6"/>
    <p:sldLayoutId id="2147484125" r:id="rId7"/>
    <p:sldLayoutId id="2147484127" r:id="rId8"/>
    <p:sldLayoutId id="2147484128" r:id="rId9"/>
    <p:sldLayoutId id="2147484129"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 id="2147484177" r:id="rId56"/>
    <p:sldLayoutId id="2147484178" r:id="rId57"/>
    <p:sldLayoutId id="2147484179" r:id="rId58"/>
    <p:sldLayoutId id="2147484180" r:id="rId59"/>
    <p:sldLayoutId id="2147484181" r:id="rId60"/>
    <p:sldLayoutId id="2147484182" r:id="rId61"/>
    <p:sldLayoutId id="2147484183" r:id="rId62"/>
    <p:sldLayoutId id="2147484184" r:id="rId63"/>
    <p:sldLayoutId id="2147484185" r:id="rId64"/>
    <p:sldLayoutId id="2147484186" r:id="rId65"/>
    <p:sldLayoutId id="2147484187" r:id="rId66"/>
    <p:sldLayoutId id="2147484188" r:id="rId67"/>
    <p:sldLayoutId id="2147484189" r:id="rId68"/>
    <p:sldLayoutId id="2147484190" r:id="rId69"/>
    <p:sldLayoutId id="2147484191" r:id="rId70"/>
    <p:sldLayoutId id="2147484192" r:id="rId71"/>
    <p:sldLayoutId id="2147484193" r:id="rId72"/>
    <p:sldLayoutId id="2147484194" r:id="rId73"/>
    <p:sldLayoutId id="2147484195" r:id="rId74"/>
    <p:sldLayoutId id="2147484196" r:id="rId75"/>
    <p:sldLayoutId id="2147484197" r:id="rId76"/>
    <p:sldLayoutId id="2147484198" r:id="rId77"/>
    <p:sldLayoutId id="2147484199" r:id="rId78"/>
    <p:sldLayoutId id="2147484200" r:id="rId79"/>
    <p:sldLayoutId id="2147484201" r:id="rId80"/>
    <p:sldLayoutId id="2147484202" r:id="rId81"/>
    <p:sldLayoutId id="2147484203" r:id="rId82"/>
    <p:sldLayoutId id="2147484204" r:id="rId83"/>
    <p:sldLayoutId id="2147484205" r:id="rId84"/>
    <p:sldLayoutId id="2147484206" r:id="rId85"/>
    <p:sldLayoutId id="2147484207" r:id="rId86"/>
    <p:sldLayoutId id="2147484208" r:id="rId87"/>
    <p:sldLayoutId id="2147484209" r:id="rId88"/>
    <p:sldLayoutId id="2147484210" r:id="rId89"/>
    <p:sldLayoutId id="2147484211" r:id="rId90"/>
    <p:sldLayoutId id="2147484212" r:id="rId91"/>
    <p:sldLayoutId id="2147484213" r:id="rId92"/>
    <p:sldLayoutId id="2147484214" r:id="rId93"/>
    <p:sldLayoutId id="2147484215" r:id="rId94"/>
    <p:sldLayoutId id="2147484216" r:id="rId95"/>
    <p:sldLayoutId id="2147484217" r:id="rId96"/>
    <p:sldLayoutId id="2147484218" r:id="rId97"/>
    <p:sldLayoutId id="2147484219" r:id="rId98"/>
    <p:sldLayoutId id="2147484220" r:id="rId99"/>
    <p:sldLayoutId id="2147484221" r:id="rId100"/>
    <p:sldLayoutId id="2147484222" r:id="rId101"/>
    <p:sldLayoutId id="2147484223" r:id="rId102"/>
    <p:sldLayoutId id="2147484224" r:id="rId103"/>
    <p:sldLayoutId id="2147484225" r:id="rId104"/>
    <p:sldLayoutId id="2147484226" r:id="rId105"/>
    <p:sldLayoutId id="2147484227" r:id="rId106"/>
    <p:sldLayoutId id="2147484228" r:id="rId107"/>
    <p:sldLayoutId id="2147484229" r:id="rId108"/>
    <p:sldLayoutId id="2147484230" r:id="rId109"/>
    <p:sldLayoutId id="2147484231" r:id="rId110"/>
    <p:sldLayoutId id="2147484232" r:id="rId111"/>
    <p:sldLayoutId id="2147484233" r:id="rId112"/>
    <p:sldLayoutId id="2147484234" r:id="rId113"/>
    <p:sldLayoutId id="2147484235" r:id="rId114"/>
    <p:sldLayoutId id="2147484236" r:id="rId115"/>
    <p:sldLayoutId id="2147484237" r:id="rId116"/>
    <p:sldLayoutId id="2147484238" r:id="rId117"/>
    <p:sldLayoutId id="2147484239" r:id="rId118"/>
    <p:sldLayoutId id="2147484240" r:id="rId119"/>
    <p:sldLayoutId id="2147484241" r:id="rId120"/>
    <p:sldLayoutId id="2147484242" r:id="rId121"/>
    <p:sldLayoutId id="2147484243" r:id="rId122"/>
    <p:sldLayoutId id="2147484244" r:id="rId123"/>
    <p:sldLayoutId id="2147484245" r:id="rId124"/>
    <p:sldLayoutId id="2147484246" r:id="rId125"/>
    <p:sldLayoutId id="2147484247" r:id="rId126"/>
    <p:sldLayoutId id="2147484248" r:id="rId127"/>
    <p:sldLayoutId id="2147484249" r:id="rId128"/>
    <p:sldLayoutId id="2147484250" r:id="rId129"/>
    <p:sldLayoutId id="2147484251" r:id="rId130"/>
    <p:sldLayoutId id="2147484252" r:id="rId131"/>
    <p:sldLayoutId id="2147484253" r:id="rId132"/>
    <p:sldLayoutId id="2147484254" r:id="rId133"/>
    <p:sldLayoutId id="2147484255" r:id="rId134"/>
    <p:sldLayoutId id="2147484256" r:id="rId135"/>
    <p:sldLayoutId id="2147484257" r:id="rId136"/>
    <p:sldLayoutId id="2147484258" r:id="rId137"/>
    <p:sldLayoutId id="2147484259" r:id="rId138"/>
    <p:sldLayoutId id="2147484260" r:id="rId139"/>
    <p:sldLayoutId id="2147484261" r:id="rId140"/>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TEMPLATE.jpg"/>
          <p:cNvPicPr>
            <a:picLocks noChangeAspect="1"/>
          </p:cNvPicPr>
          <p:nvPr/>
        </p:nvPicPr>
        <p:blipFill>
          <a:blip r:embed="rId3" cstate="print"/>
          <a:stretch>
            <a:fillRect/>
          </a:stretch>
        </p:blipFill>
        <p:spPr bwMode="auto">
          <a:xfrm>
            <a:off x="0" y="0"/>
            <a:ext cx="9144000" cy="6858000"/>
          </a:xfrm>
          <a:prstGeom prst="rect">
            <a:avLst/>
          </a:prstGeom>
          <a:noFill/>
          <a:ln w="9525">
            <a:noFill/>
            <a:miter lim="800000"/>
            <a:headEnd/>
            <a:tailEnd/>
          </a:ln>
        </p:spPr>
      </p:pic>
      <p:sp>
        <p:nvSpPr>
          <p:cNvPr id="7" name="Rounded Rectangle 6"/>
          <p:cNvSpPr/>
          <p:nvPr/>
        </p:nvSpPr>
        <p:spPr bwMode="auto">
          <a:xfrm>
            <a:off x="2887081" y="3557379"/>
            <a:ext cx="5459403" cy="2445500"/>
          </a:xfrm>
          <a:prstGeom prst="roundRect">
            <a:avLst>
              <a:gd name="adj" fmla="val 15231"/>
            </a:avLst>
          </a:prstGeom>
          <a:solidFill>
            <a:schemeClr val="bg1">
              <a:alpha val="85098"/>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dirty="0">
              <a:cs typeface="+mn-cs"/>
            </a:endParaRPr>
          </a:p>
        </p:txBody>
      </p:sp>
      <p:sp>
        <p:nvSpPr>
          <p:cNvPr id="9" name="TextBox 8"/>
          <p:cNvSpPr txBox="1"/>
          <p:nvPr/>
        </p:nvSpPr>
        <p:spPr>
          <a:xfrm>
            <a:off x="2898784" y="3820647"/>
            <a:ext cx="5431154" cy="2197525"/>
          </a:xfrm>
          <a:prstGeom prst="rect">
            <a:avLst/>
          </a:prstGeom>
          <a:noFill/>
          <a:ln>
            <a:no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lnSpc>
                <a:spcPct val="120000"/>
              </a:lnSpc>
              <a:spcBef>
                <a:spcPts val="0"/>
              </a:spcBef>
              <a:spcAft>
                <a:spcPts val="0"/>
              </a:spcAft>
              <a:defRPr/>
            </a:pPr>
            <a:r>
              <a:rPr lang="en-US" sz="3800" b="1" dirty="0" smtClean="0">
                <a:ln w="50800"/>
                <a:solidFill>
                  <a:sysClr val="windowText" lastClr="000000"/>
                </a:solidFill>
                <a:latin typeface="Berlin Sans FB Demi" pitchFamily="34" charset="0"/>
                <a:cs typeface="+mn-cs"/>
              </a:rPr>
              <a:t>Command Overview</a:t>
            </a:r>
          </a:p>
          <a:p>
            <a:pPr algn="ctr" fontAlgn="auto">
              <a:lnSpc>
                <a:spcPct val="120000"/>
              </a:lnSpc>
              <a:spcBef>
                <a:spcPts val="0"/>
              </a:spcBef>
              <a:spcAft>
                <a:spcPts val="0"/>
              </a:spcAft>
              <a:defRPr/>
            </a:pPr>
            <a:r>
              <a:rPr lang="en-US" sz="3800" b="1" dirty="0" smtClean="0">
                <a:ln w="50800"/>
                <a:solidFill>
                  <a:sysClr val="windowText" lastClr="000000"/>
                </a:solidFill>
                <a:latin typeface="Berlin Sans FB Demi" pitchFamily="34" charset="0"/>
                <a:cs typeface="+mn-cs"/>
              </a:rPr>
              <a:t>HAMA</a:t>
            </a:r>
          </a:p>
          <a:p>
            <a:pPr algn="ctr" fontAlgn="auto">
              <a:lnSpc>
                <a:spcPct val="120000"/>
              </a:lnSpc>
              <a:spcBef>
                <a:spcPts val="0"/>
              </a:spcBef>
              <a:spcAft>
                <a:spcPts val="0"/>
              </a:spcAft>
              <a:defRPr/>
            </a:pPr>
            <a:r>
              <a:rPr lang="en-US" sz="3800" b="1" dirty="0" smtClean="0">
                <a:ln w="50800"/>
                <a:solidFill>
                  <a:sysClr val="windowText" lastClr="000000"/>
                </a:solidFill>
                <a:latin typeface="Berlin Sans FB Demi" pitchFamily="34" charset="0"/>
                <a:cs typeface="+mn-cs"/>
              </a:rPr>
              <a:t>10 May 2013</a:t>
            </a:r>
            <a:endParaRPr lang="en-US" sz="3800" b="1" dirty="0">
              <a:ln w="50800"/>
              <a:solidFill>
                <a:sysClr val="windowText" lastClr="000000"/>
              </a:solidFill>
              <a:latin typeface="Berlin Sans FB Demi" pitchFamily="34"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73252" y="280473"/>
            <a:ext cx="9144000" cy="475431"/>
          </a:xfrm>
          <a:prstGeom prst="rect">
            <a:avLst/>
          </a:prstGeom>
        </p:spPr>
        <p:txBody>
          <a:bodyPr/>
          <a:lstStyle/>
          <a:p>
            <a:pPr algn="ctr" fontAlgn="base">
              <a:lnSpc>
                <a:spcPct val="80000"/>
              </a:lnSpc>
              <a:spcBef>
                <a:spcPct val="0"/>
              </a:spcBef>
              <a:spcAft>
                <a:spcPct val="0"/>
              </a:spcAft>
              <a:defRPr/>
            </a:pPr>
            <a:r>
              <a:rPr lang="en-US" sz="3400" kern="0" dirty="0" smtClean="0">
                <a:solidFill>
                  <a:schemeClr val="bg1"/>
                </a:solidFill>
                <a:latin typeface="Berlin Sans FB Demi" pitchFamily="34" charset="0"/>
                <a:cs typeface="Arial" pitchFamily="34" charset="0"/>
              </a:rPr>
              <a:t>The FMS Process</a:t>
            </a:r>
            <a:endParaRPr lang="en-US" sz="3400" kern="0" dirty="0">
              <a:solidFill>
                <a:schemeClr val="bg1"/>
              </a:solidFill>
              <a:cs typeface="Arial" charset="0"/>
            </a:endParaRPr>
          </a:p>
        </p:txBody>
      </p:sp>
      <p:grpSp>
        <p:nvGrpSpPr>
          <p:cNvPr id="2" name="Group 111"/>
          <p:cNvGrpSpPr/>
          <p:nvPr/>
        </p:nvGrpSpPr>
        <p:grpSpPr>
          <a:xfrm>
            <a:off x="18289" y="989195"/>
            <a:ext cx="9125711" cy="4596413"/>
            <a:chOff x="-18287" y="985952"/>
            <a:chExt cx="9298945" cy="5549344"/>
          </a:xfrm>
        </p:grpSpPr>
        <p:sp>
          <p:nvSpPr>
            <p:cNvPr id="7" name="Rectangle 6"/>
            <p:cNvSpPr/>
            <p:nvPr/>
          </p:nvSpPr>
          <p:spPr>
            <a:xfrm>
              <a:off x="0" y="1004835"/>
              <a:ext cx="9144000" cy="5395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43" idx="1"/>
            </p:cNvCxnSpPr>
            <p:nvPr/>
          </p:nvCxnSpPr>
          <p:spPr>
            <a:xfrm>
              <a:off x="7132321" y="1247563"/>
              <a:ext cx="12191" cy="4974512"/>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25" name="Straight Connector 124"/>
            <p:cNvCxnSpPr/>
            <p:nvPr/>
          </p:nvCxnSpPr>
          <p:spPr>
            <a:xfrm flipH="1">
              <a:off x="4876800" y="1351863"/>
              <a:ext cx="1312" cy="4963593"/>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26" name="Straight Connector 125"/>
            <p:cNvCxnSpPr/>
            <p:nvPr/>
          </p:nvCxnSpPr>
          <p:spPr>
            <a:xfrm>
              <a:off x="1927648" y="1340052"/>
              <a:ext cx="10880" cy="495102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10800000" flipH="1">
              <a:off x="3193055" y="4519340"/>
              <a:ext cx="583895" cy="429658"/>
            </a:xfrm>
            <a:prstGeom prst="straightConnector1">
              <a:avLst/>
            </a:prstGeom>
            <a:ln w="76200">
              <a:solidFill>
                <a:srgbClr val="953735"/>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60613" y="4466092"/>
              <a:ext cx="0" cy="572876"/>
            </a:xfrm>
            <a:prstGeom prst="straightConnector1">
              <a:avLst/>
            </a:prstGeom>
            <a:ln w="76200">
              <a:solidFill>
                <a:schemeClr val="accent3">
                  <a:lumMod val="75000"/>
                </a:schemeClr>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6" idx="2"/>
            </p:cNvCxnSpPr>
            <p:nvPr/>
          </p:nvCxnSpPr>
          <p:spPr>
            <a:xfrm flipV="1">
              <a:off x="6015210" y="2234694"/>
              <a:ext cx="0" cy="754170"/>
            </a:xfrm>
            <a:prstGeom prst="straightConnector1">
              <a:avLst/>
            </a:prstGeom>
            <a:ln w="76200">
              <a:solidFill>
                <a:srgbClr val="2C5D98"/>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a:off x="6858673" y="1413019"/>
              <a:ext cx="0" cy="1025639"/>
            </a:xfrm>
            <a:prstGeom prst="straightConnector1">
              <a:avLst/>
            </a:prstGeom>
            <a:ln w="76200">
              <a:solidFill>
                <a:srgbClr val="953735"/>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52520" y="3562710"/>
              <a:ext cx="286438" cy="517794"/>
            </a:xfrm>
            <a:prstGeom prst="straightConnector1">
              <a:avLst/>
            </a:prstGeom>
            <a:ln w="76200">
              <a:solidFill>
                <a:srgbClr val="2C5D98"/>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50153" y="2218944"/>
              <a:ext cx="380599" cy="761910"/>
            </a:xfrm>
            <a:prstGeom prst="straightConnector1">
              <a:avLst/>
            </a:prstGeom>
            <a:ln w="76200">
              <a:solidFill>
                <a:schemeClr val="accent3">
                  <a:lumMod val="75000"/>
                </a:schemeClr>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109111" y="3584742"/>
              <a:ext cx="0" cy="661012"/>
            </a:xfrm>
            <a:prstGeom prst="straightConnector1">
              <a:avLst/>
            </a:prstGeom>
            <a:ln w="76200">
              <a:solidFill>
                <a:srgbClr val="A18902"/>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97926" y="2109246"/>
              <a:ext cx="6650" cy="850316"/>
            </a:xfrm>
            <a:prstGeom prst="straightConnector1">
              <a:avLst/>
            </a:prstGeom>
            <a:ln w="76200">
              <a:solidFill>
                <a:schemeClr val="accent3">
                  <a:lumMod val="75000"/>
                </a:schemeClr>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06755" y="5248289"/>
              <a:ext cx="462708" cy="0"/>
            </a:xfrm>
            <a:prstGeom prst="straightConnector1">
              <a:avLst/>
            </a:prstGeom>
            <a:ln w="76200">
              <a:solidFill>
                <a:srgbClr val="953735"/>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62540" y="3891378"/>
              <a:ext cx="1004371" cy="1004371"/>
            </a:xfrm>
            <a:prstGeom prst="straightConnector1">
              <a:avLst/>
            </a:prstGeom>
            <a:ln w="76200">
              <a:solidFill>
                <a:srgbClr val="5D417E"/>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1" idx="0"/>
            </p:cNvCxnSpPr>
            <p:nvPr/>
          </p:nvCxnSpPr>
          <p:spPr>
            <a:xfrm flipH="1">
              <a:off x="2738820" y="3474573"/>
              <a:ext cx="224718" cy="350566"/>
            </a:xfrm>
            <a:prstGeom prst="straightConnector1">
              <a:avLst/>
            </a:prstGeom>
            <a:ln w="76200">
              <a:solidFill>
                <a:srgbClr val="77933C"/>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05928" y="2152549"/>
              <a:ext cx="11016" cy="1210594"/>
            </a:xfrm>
            <a:prstGeom prst="straightConnector1">
              <a:avLst/>
            </a:prstGeom>
            <a:ln w="76200">
              <a:solidFill>
                <a:srgbClr val="5D417E"/>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355075" y="2086448"/>
              <a:ext cx="11017" cy="1255923"/>
            </a:xfrm>
            <a:prstGeom prst="straightConnector1">
              <a:avLst/>
            </a:prstGeom>
            <a:ln w="76200">
              <a:solidFill>
                <a:srgbClr val="953735"/>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7" idx="2"/>
            </p:cNvCxnSpPr>
            <p:nvPr/>
          </p:nvCxnSpPr>
          <p:spPr>
            <a:xfrm flipH="1">
              <a:off x="984701" y="2264133"/>
              <a:ext cx="820" cy="1067597"/>
            </a:xfrm>
            <a:prstGeom prst="straightConnector1">
              <a:avLst/>
            </a:prstGeom>
            <a:ln w="76200">
              <a:solidFill>
                <a:srgbClr val="953735"/>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668618" y="2182368"/>
              <a:ext cx="464470" cy="708310"/>
            </a:xfrm>
            <a:prstGeom prst="straightConnector1">
              <a:avLst/>
            </a:prstGeom>
            <a:ln w="76200">
              <a:solidFill>
                <a:srgbClr val="095666"/>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007605" y="4399990"/>
              <a:ext cx="583895" cy="429658"/>
            </a:xfrm>
            <a:prstGeom prst="straightConnector1">
              <a:avLst/>
            </a:prstGeom>
            <a:ln w="76200">
              <a:solidFill>
                <a:srgbClr val="5D417E"/>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58448" y="3320337"/>
              <a:ext cx="221615" cy="530458"/>
            </a:xfrm>
            <a:prstGeom prst="straightConnector1">
              <a:avLst/>
            </a:prstGeom>
            <a:ln w="76200">
              <a:solidFill>
                <a:srgbClr val="77933C"/>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44907" y="3882197"/>
              <a:ext cx="11016" cy="1013552"/>
            </a:xfrm>
            <a:prstGeom prst="straightConnector1">
              <a:avLst/>
            </a:prstGeom>
            <a:ln w="76200">
              <a:solidFill>
                <a:srgbClr val="5D417E"/>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38130" y="4025416"/>
              <a:ext cx="0" cy="860933"/>
            </a:xfrm>
            <a:prstGeom prst="straightConnector1">
              <a:avLst/>
            </a:prstGeom>
            <a:ln w="76200">
              <a:solidFill>
                <a:schemeClr val="accent3">
                  <a:lumMod val="75000"/>
                </a:schemeClr>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2151445" y="3825139"/>
              <a:ext cx="1174750" cy="730506"/>
              <a:chOff x="3065" y="1532830"/>
              <a:chExt cx="1663898" cy="1034677"/>
            </a:xfrm>
            <a:scene3d>
              <a:camera prst="orthographicFront"/>
              <a:lightRig rig="flat" dir="t"/>
            </a:scene3d>
          </p:grpSpPr>
          <p:sp>
            <p:nvSpPr>
              <p:cNvPr id="31" name="Rounded Rectangle 30"/>
              <p:cNvSpPr/>
              <p:nvPr/>
            </p:nvSpPr>
            <p:spPr>
              <a:xfrm>
                <a:off x="3065" y="1532830"/>
                <a:ext cx="1663898" cy="998339"/>
              </a:xfrm>
              <a:prstGeom prst="roundRect">
                <a:avLst>
                  <a:gd name="adj" fmla="val 10000"/>
                </a:avLst>
              </a:prstGeom>
              <a:gradFill rotWithShape="0">
                <a:gsLst>
                  <a:gs pos="0">
                    <a:srgbClr val="2C5D98"/>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32" name="Rounded Rectangle 8"/>
              <p:cNvSpPr/>
              <p:nvPr/>
            </p:nvSpPr>
            <p:spPr>
              <a:xfrm>
                <a:off x="32305" y="1627648"/>
                <a:ext cx="1605418" cy="9398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Aft>
                    <a:spcPct val="35000"/>
                  </a:spcAft>
                </a:pPr>
                <a:r>
                  <a:rPr lang="en-US" sz="1600" b="1" dirty="0" smtClean="0">
                    <a:solidFill>
                      <a:sysClr val="window" lastClr="FFFFFF"/>
                    </a:solidFill>
                    <a:latin typeface="+mj-lt"/>
                    <a:cs typeface="Calibri" pitchFamily="34" charset="0"/>
                  </a:rPr>
                  <a:t>LCMC / SAMD</a:t>
                </a:r>
                <a:endParaRPr lang="en-US" sz="1600" b="1" kern="1200" dirty="0">
                  <a:solidFill>
                    <a:sysClr val="window" lastClr="FFFFFF"/>
                  </a:solidFill>
                  <a:latin typeface="+mj-lt"/>
                  <a:cs typeface="Calibri" pitchFamily="34" charset="0"/>
                </a:endParaRPr>
              </a:p>
            </p:txBody>
          </p:sp>
        </p:grpSp>
        <p:grpSp>
          <p:nvGrpSpPr>
            <p:cNvPr id="4" name="Group 32"/>
            <p:cNvGrpSpPr/>
            <p:nvPr/>
          </p:nvGrpSpPr>
          <p:grpSpPr>
            <a:xfrm>
              <a:off x="2145792" y="4772915"/>
              <a:ext cx="1233732" cy="778336"/>
              <a:chOff x="2159957" y="2653950"/>
              <a:chExt cx="1747439" cy="1102425"/>
            </a:xfrm>
            <a:scene3d>
              <a:camera prst="orthographicFront"/>
              <a:lightRig rig="flat" dir="t"/>
            </a:scene3d>
          </p:grpSpPr>
          <p:sp>
            <p:nvSpPr>
              <p:cNvPr id="34" name="Rounded Rectangle 33"/>
              <p:cNvSpPr/>
              <p:nvPr/>
            </p:nvSpPr>
            <p:spPr>
              <a:xfrm>
                <a:off x="2216050" y="2758035"/>
                <a:ext cx="1663898" cy="998340"/>
              </a:xfrm>
              <a:prstGeom prst="roundRect">
                <a:avLst>
                  <a:gd name="adj" fmla="val 10000"/>
                </a:avLst>
              </a:prstGeom>
              <a:solidFill>
                <a:srgbClr val="953735"/>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35" name="Rounded Rectangle 14"/>
              <p:cNvSpPr/>
              <p:nvPr/>
            </p:nvSpPr>
            <p:spPr>
              <a:xfrm>
                <a:off x="2159957" y="2653950"/>
                <a:ext cx="1747439" cy="9398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600" b="1" dirty="0" smtClean="0">
                    <a:solidFill>
                      <a:sysClr val="window" lastClr="FFFFFF"/>
                    </a:solidFill>
                    <a:latin typeface="+mj-lt"/>
                    <a:cs typeface="Calibri" pitchFamily="34" charset="0"/>
                  </a:rPr>
                  <a:t>COUNTRY</a:t>
                </a:r>
                <a:endParaRPr lang="en-US" sz="1600" b="1" kern="1200" dirty="0">
                  <a:solidFill>
                    <a:sysClr val="window" lastClr="FFFFFF"/>
                  </a:solidFill>
                  <a:latin typeface="+mj-lt"/>
                  <a:cs typeface="Calibri" pitchFamily="34" charset="0"/>
                </a:endParaRPr>
              </a:p>
            </p:txBody>
          </p:sp>
        </p:grpSp>
        <p:grpSp>
          <p:nvGrpSpPr>
            <p:cNvPr id="5" name="Group 35"/>
            <p:cNvGrpSpPr/>
            <p:nvPr/>
          </p:nvGrpSpPr>
          <p:grpSpPr>
            <a:xfrm>
              <a:off x="341376" y="1559283"/>
              <a:ext cx="1231520" cy="704850"/>
              <a:chOff x="-77343" y="284906"/>
              <a:chExt cx="1744306" cy="998339"/>
            </a:xfrm>
            <a:scene3d>
              <a:camera prst="orthographicFront"/>
              <a:lightRig rig="flat" dir="t"/>
            </a:scene3d>
          </p:grpSpPr>
          <p:sp>
            <p:nvSpPr>
              <p:cNvPr id="37" name="Flowchart: Off-page Connector 36"/>
              <p:cNvSpPr/>
              <p:nvPr/>
            </p:nvSpPr>
            <p:spPr>
              <a:xfrm>
                <a:off x="3065" y="284906"/>
                <a:ext cx="1663898" cy="998339"/>
              </a:xfrm>
              <a:prstGeom prst="flowChartOffpageConnector">
                <a:avLst/>
              </a:prstGeom>
              <a:solidFill>
                <a:srgbClr val="953735"/>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38" name="Flowchart: Off-page Connector 5"/>
              <p:cNvSpPr/>
              <p:nvPr/>
            </p:nvSpPr>
            <p:spPr>
              <a:xfrm>
                <a:off x="-77343" y="366879"/>
                <a:ext cx="1744306" cy="7986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600" b="1" dirty="0" smtClean="0">
                    <a:solidFill>
                      <a:sysClr val="window" lastClr="FFFFFF"/>
                    </a:solidFill>
                    <a:latin typeface="+mj-lt"/>
                  </a:rPr>
                  <a:t>COUNTRY</a:t>
                </a:r>
              </a:p>
              <a:p>
                <a:pPr lvl="0" algn="ctr" defTabSz="1066800">
                  <a:lnSpc>
                    <a:spcPct val="80000"/>
                  </a:lnSpc>
                  <a:spcBef>
                    <a:spcPct val="0"/>
                  </a:spcBef>
                  <a:spcAft>
                    <a:spcPct val="35000"/>
                  </a:spcAft>
                </a:pPr>
                <a:r>
                  <a:rPr lang="en-US" sz="1600" b="1" kern="1200" dirty="0" smtClean="0">
                    <a:solidFill>
                      <a:sysClr val="window" lastClr="FFFFFF"/>
                    </a:solidFill>
                    <a:latin typeface="+mj-lt"/>
                    <a:ea typeface="+mn-ea"/>
                    <a:cs typeface="+mn-cs"/>
                  </a:rPr>
                  <a:t>RFI</a:t>
                </a:r>
                <a:endParaRPr lang="en-US" sz="1600" b="1" kern="1200" dirty="0">
                  <a:solidFill>
                    <a:sysClr val="window" lastClr="FFFFFF"/>
                  </a:solidFill>
                  <a:latin typeface="+mj-lt"/>
                  <a:ea typeface="+mn-ea"/>
                  <a:cs typeface="+mn-cs"/>
                </a:endParaRPr>
              </a:p>
            </p:txBody>
          </p:sp>
        </p:grpSp>
        <p:sp>
          <p:nvSpPr>
            <p:cNvPr id="40" name="TextBox 39"/>
            <p:cNvSpPr txBox="1"/>
            <p:nvPr/>
          </p:nvSpPr>
          <p:spPr>
            <a:xfrm>
              <a:off x="48769" y="1079335"/>
              <a:ext cx="1828800" cy="338554"/>
            </a:xfrm>
            <a:prstGeom prst="rect">
              <a:avLst/>
            </a:prstGeom>
            <a:noFill/>
          </p:spPr>
          <p:txBody>
            <a:bodyPr wrap="square" rtlCol="0">
              <a:spAutoFit/>
            </a:bodyPr>
            <a:lstStyle/>
            <a:p>
              <a:pPr algn="ctr"/>
              <a:r>
                <a:rPr lang="en-US" sz="1600" b="1" u="sng" dirty="0" smtClean="0"/>
                <a:t>PRE-LOR (Ph I)</a:t>
              </a:r>
              <a:endParaRPr lang="en-US" sz="1600" b="1" u="sng" dirty="0"/>
            </a:p>
          </p:txBody>
        </p:sp>
        <p:sp>
          <p:nvSpPr>
            <p:cNvPr id="41" name="TextBox 40"/>
            <p:cNvSpPr txBox="1"/>
            <p:nvPr/>
          </p:nvSpPr>
          <p:spPr>
            <a:xfrm>
              <a:off x="1879266" y="1091527"/>
              <a:ext cx="3034110" cy="338554"/>
            </a:xfrm>
            <a:prstGeom prst="rect">
              <a:avLst/>
            </a:prstGeom>
            <a:noFill/>
          </p:spPr>
          <p:txBody>
            <a:bodyPr wrap="square" rtlCol="0">
              <a:spAutoFit/>
            </a:bodyPr>
            <a:lstStyle/>
            <a:p>
              <a:pPr algn="ctr"/>
              <a:r>
                <a:rPr lang="en-US" sz="1600" b="1" u="sng" dirty="0" smtClean="0"/>
                <a:t>CASE DEVELOPMENT (Ph II)</a:t>
              </a:r>
              <a:endParaRPr lang="en-US" sz="1600" b="1" u="sng" dirty="0"/>
            </a:p>
          </p:txBody>
        </p:sp>
        <p:sp>
          <p:nvSpPr>
            <p:cNvPr id="42" name="TextBox 41"/>
            <p:cNvSpPr txBox="1"/>
            <p:nvPr/>
          </p:nvSpPr>
          <p:spPr>
            <a:xfrm>
              <a:off x="4779264" y="985952"/>
              <a:ext cx="2450592" cy="523220"/>
            </a:xfrm>
            <a:prstGeom prst="rect">
              <a:avLst/>
            </a:prstGeom>
            <a:noFill/>
          </p:spPr>
          <p:txBody>
            <a:bodyPr wrap="square" rtlCol="0">
              <a:spAutoFit/>
            </a:bodyPr>
            <a:lstStyle/>
            <a:p>
              <a:pPr algn="ctr"/>
              <a:r>
                <a:rPr lang="en-US" sz="1400" b="1" u="sng" dirty="0" smtClean="0"/>
                <a:t>CASE EXECUTION </a:t>
              </a:r>
            </a:p>
            <a:p>
              <a:pPr algn="ctr"/>
              <a:r>
                <a:rPr lang="en-US" sz="1400" b="1" u="sng" dirty="0" smtClean="0"/>
                <a:t>PH III)</a:t>
              </a:r>
              <a:endParaRPr lang="en-US" sz="1400" b="1" u="sng" dirty="0"/>
            </a:p>
          </p:txBody>
        </p:sp>
        <p:sp>
          <p:nvSpPr>
            <p:cNvPr id="43" name="TextBox 42"/>
            <p:cNvSpPr txBox="1"/>
            <p:nvPr/>
          </p:nvSpPr>
          <p:spPr>
            <a:xfrm>
              <a:off x="7132321" y="985952"/>
              <a:ext cx="2011679" cy="523220"/>
            </a:xfrm>
            <a:prstGeom prst="rect">
              <a:avLst/>
            </a:prstGeom>
            <a:noFill/>
          </p:spPr>
          <p:txBody>
            <a:bodyPr wrap="square" rtlCol="0">
              <a:spAutoFit/>
            </a:bodyPr>
            <a:lstStyle/>
            <a:p>
              <a:pPr algn="ctr"/>
              <a:r>
                <a:rPr lang="en-US" sz="1400" b="1" u="sng" dirty="0" smtClean="0"/>
                <a:t>CASE CLOSURE</a:t>
              </a:r>
            </a:p>
            <a:p>
              <a:pPr algn="ctr"/>
              <a:r>
                <a:rPr lang="en-US" sz="1400" b="1" u="sng" dirty="0" smtClean="0"/>
                <a:t> (Ph IV)</a:t>
              </a:r>
              <a:endParaRPr lang="en-US" sz="1400" b="1" u="sng" dirty="0"/>
            </a:p>
          </p:txBody>
        </p:sp>
        <p:grpSp>
          <p:nvGrpSpPr>
            <p:cNvPr id="6" name="Group 43"/>
            <p:cNvGrpSpPr/>
            <p:nvPr/>
          </p:nvGrpSpPr>
          <p:grpSpPr>
            <a:xfrm>
              <a:off x="7340793" y="1410646"/>
              <a:ext cx="1572095" cy="1139358"/>
              <a:chOff x="4225020" y="135507"/>
              <a:chExt cx="1572095" cy="912315"/>
            </a:xfrm>
            <a:scene3d>
              <a:camera prst="orthographicFront"/>
              <a:lightRig rig="flat" dir="t"/>
            </a:scene3d>
          </p:grpSpPr>
          <p:sp>
            <p:nvSpPr>
              <p:cNvPr id="45" name="Rounded Rectangle 44"/>
              <p:cNvSpPr/>
              <p:nvPr/>
            </p:nvSpPr>
            <p:spPr>
              <a:xfrm>
                <a:off x="4225020" y="284905"/>
                <a:ext cx="1572095" cy="762917"/>
              </a:xfrm>
              <a:prstGeom prst="roundRect">
                <a:avLst>
                  <a:gd name="adj" fmla="val 10000"/>
                </a:avLst>
              </a:prstGeom>
              <a:solidFill>
                <a:srgbClr val="77933C"/>
              </a:solid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6" name="Rounded Rectangle 4"/>
              <p:cNvSpPr/>
              <p:nvPr/>
            </p:nvSpPr>
            <p:spPr>
              <a:xfrm>
                <a:off x="4458275" y="135507"/>
                <a:ext cx="1107509" cy="6343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kern="1200" dirty="0" smtClean="0">
                    <a:latin typeface="+mj-lt"/>
                    <a:cs typeface="Calibri" pitchFamily="34" charset="0"/>
                  </a:rPr>
                  <a:t>USASAC</a:t>
                </a:r>
                <a:endParaRPr lang="en-US" sz="1600" b="1" kern="1200" dirty="0">
                  <a:latin typeface="+mj-lt"/>
                  <a:cs typeface="Calibri" pitchFamily="34" charset="0"/>
                </a:endParaRPr>
              </a:p>
            </p:txBody>
          </p:sp>
        </p:grpSp>
        <p:sp>
          <p:nvSpPr>
            <p:cNvPr id="47" name="Rounded Rectangle 46"/>
            <p:cNvSpPr/>
            <p:nvPr/>
          </p:nvSpPr>
          <p:spPr>
            <a:xfrm>
              <a:off x="7522685" y="2924995"/>
              <a:ext cx="1179576" cy="704088"/>
            </a:xfrm>
            <a:prstGeom prst="roundRect">
              <a:avLst>
                <a:gd name="adj" fmla="val 10000"/>
              </a:avLst>
            </a:prstGeom>
            <a:solidFill>
              <a:srgbClr val="A1890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48" name="Rounded Rectangle 4"/>
            <p:cNvSpPr/>
            <p:nvPr/>
          </p:nvSpPr>
          <p:spPr>
            <a:xfrm>
              <a:off x="7522685" y="2982712"/>
              <a:ext cx="1163782" cy="25338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kern="1200" dirty="0" smtClean="0">
                  <a:solidFill>
                    <a:sysClr val="window" lastClr="FFFFFF"/>
                  </a:solidFill>
                  <a:latin typeface="+mj-lt"/>
                  <a:cs typeface="Calibri" pitchFamily="34" charset="0"/>
                </a:rPr>
                <a:t>DFAS</a:t>
              </a:r>
              <a:endParaRPr lang="en-US" sz="1200" b="1" kern="1200" dirty="0">
                <a:solidFill>
                  <a:sysClr val="window" lastClr="FFFFFF"/>
                </a:solidFill>
                <a:latin typeface="+mj-lt"/>
                <a:cs typeface="Calibri" pitchFamily="34" charset="0"/>
              </a:endParaRPr>
            </a:p>
          </p:txBody>
        </p:sp>
        <p:sp>
          <p:nvSpPr>
            <p:cNvPr id="49" name="Rectangle 48"/>
            <p:cNvSpPr/>
            <p:nvPr/>
          </p:nvSpPr>
          <p:spPr>
            <a:xfrm>
              <a:off x="7556331" y="3212958"/>
              <a:ext cx="1081659" cy="469126"/>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(Final Billing</a:t>
              </a:r>
            </a:p>
            <a:p>
              <a:pPr lvl="0" algn="ctr" defTabSz="1066800">
                <a:lnSpc>
                  <a:spcPct val="70000"/>
                </a:lnSpc>
                <a:spcAft>
                  <a:spcPct val="35000"/>
                </a:spcAft>
              </a:pPr>
              <a:r>
                <a:rPr lang="en-US" sz="1100" b="1" dirty="0" smtClean="0">
                  <a:solidFill>
                    <a:sysClr val="window" lastClr="FFFFFF"/>
                  </a:solidFill>
                  <a:latin typeface="Arial"/>
                  <a:cs typeface="Calibri" pitchFamily="34" charset="0"/>
                </a:rPr>
                <a:t>to Customer)</a:t>
              </a:r>
              <a:endParaRPr lang="en-US" sz="1100" b="1" dirty="0">
                <a:solidFill>
                  <a:sysClr val="window" lastClr="FFFFFF"/>
                </a:solidFill>
                <a:latin typeface="Arial"/>
                <a:cs typeface="Calibri" pitchFamily="34" charset="0"/>
              </a:endParaRPr>
            </a:p>
          </p:txBody>
        </p:sp>
        <p:grpSp>
          <p:nvGrpSpPr>
            <p:cNvPr id="29" name="Group 49"/>
            <p:cNvGrpSpPr/>
            <p:nvPr/>
          </p:nvGrpSpPr>
          <p:grpSpPr>
            <a:xfrm>
              <a:off x="398146" y="3320713"/>
              <a:ext cx="1225015" cy="704088"/>
              <a:chOff x="409984" y="3657976"/>
              <a:chExt cx="1225015" cy="704088"/>
            </a:xfrm>
          </p:grpSpPr>
          <p:grpSp>
            <p:nvGrpSpPr>
              <p:cNvPr id="30" name="Group 135"/>
              <p:cNvGrpSpPr/>
              <p:nvPr/>
            </p:nvGrpSpPr>
            <p:grpSpPr>
              <a:xfrm>
                <a:off x="439801" y="3657976"/>
                <a:ext cx="1179576" cy="704088"/>
                <a:chOff x="2777474" y="3086481"/>
                <a:chExt cx="1179576" cy="704088"/>
              </a:xfrm>
            </p:grpSpPr>
            <p:sp>
              <p:nvSpPr>
                <p:cNvPr id="53" name="Rounded Rectangle 52"/>
                <p:cNvSpPr/>
                <p:nvPr/>
              </p:nvSpPr>
              <p:spPr>
                <a:xfrm>
                  <a:off x="2777474" y="3086481"/>
                  <a:ext cx="1179576" cy="704088"/>
                </a:xfrm>
                <a:prstGeom prst="roundRect">
                  <a:avLst>
                    <a:gd name="adj" fmla="val 10000"/>
                  </a:avLst>
                </a:prstGeom>
                <a:gradFill>
                  <a:gsLst>
                    <a:gs pos="0">
                      <a:srgbClr val="5D417E"/>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4" name="Rounded Rectangle 4"/>
                <p:cNvSpPr/>
                <p:nvPr/>
              </p:nvSpPr>
              <p:spPr>
                <a:xfrm>
                  <a:off x="2790384" y="3087815"/>
                  <a:ext cx="1133916" cy="45904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dirty="0" smtClean="0">
                      <a:latin typeface="+mj-lt"/>
                      <a:cs typeface="Calibri" pitchFamily="34" charset="0"/>
                    </a:rPr>
                    <a:t>SCO</a:t>
                  </a:r>
                  <a:endParaRPr lang="en-US" sz="1600" b="1" kern="1200" dirty="0">
                    <a:latin typeface="+mj-lt"/>
                    <a:cs typeface="Calibri" pitchFamily="34" charset="0"/>
                  </a:endParaRPr>
                </a:p>
              </p:txBody>
            </p:sp>
          </p:grpSp>
          <p:sp>
            <p:nvSpPr>
              <p:cNvPr id="52" name="Rectangle 51"/>
              <p:cNvSpPr/>
              <p:nvPr/>
            </p:nvSpPr>
            <p:spPr>
              <a:xfrm>
                <a:off x="409984" y="4081352"/>
                <a:ext cx="1225015" cy="213328"/>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(Receipt of RFI)</a:t>
                </a:r>
                <a:endParaRPr lang="en-US" sz="1100" b="1" dirty="0">
                  <a:solidFill>
                    <a:sysClr val="window" lastClr="FFFFFF"/>
                  </a:solidFill>
                  <a:latin typeface="Arial"/>
                  <a:cs typeface="Calibri" pitchFamily="34" charset="0"/>
                </a:endParaRPr>
              </a:p>
            </p:txBody>
          </p:sp>
        </p:grpSp>
        <p:grpSp>
          <p:nvGrpSpPr>
            <p:cNvPr id="33" name="Group 54"/>
            <p:cNvGrpSpPr/>
            <p:nvPr/>
          </p:nvGrpSpPr>
          <p:grpSpPr>
            <a:xfrm>
              <a:off x="398146" y="4874977"/>
              <a:ext cx="1179576" cy="704088"/>
              <a:chOff x="461833" y="5630881"/>
              <a:chExt cx="1179576" cy="704088"/>
            </a:xfrm>
          </p:grpSpPr>
          <p:grpSp>
            <p:nvGrpSpPr>
              <p:cNvPr id="36" name="Group 80"/>
              <p:cNvGrpSpPr/>
              <p:nvPr/>
            </p:nvGrpSpPr>
            <p:grpSpPr>
              <a:xfrm>
                <a:off x="461833" y="5630881"/>
                <a:ext cx="1179576" cy="704088"/>
                <a:chOff x="4429035" y="284906"/>
                <a:chExt cx="1179576" cy="704088"/>
              </a:xfrm>
              <a:scene3d>
                <a:camera prst="orthographicFront"/>
                <a:lightRig rig="flat" dir="t"/>
              </a:scene3d>
            </p:grpSpPr>
            <p:sp>
              <p:nvSpPr>
                <p:cNvPr id="58" name="Rounded Rectangle 57"/>
                <p:cNvSpPr/>
                <p:nvPr/>
              </p:nvSpPr>
              <p:spPr>
                <a:xfrm>
                  <a:off x="4429035" y="284906"/>
                  <a:ext cx="1179576" cy="704088"/>
                </a:xfrm>
                <a:prstGeom prst="roundRect">
                  <a:avLst>
                    <a:gd name="adj" fmla="val 10000"/>
                  </a:avLst>
                </a:prstGeom>
                <a:solidFill>
                  <a:srgbClr val="77933C"/>
                </a:solid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9" name="Rounded Rectangle 4"/>
                <p:cNvSpPr/>
                <p:nvPr/>
              </p:nvSpPr>
              <p:spPr>
                <a:xfrm>
                  <a:off x="4458275" y="334929"/>
                  <a:ext cx="1107509" cy="2811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kern="1200" dirty="0" smtClean="0">
                      <a:latin typeface="+mj-lt"/>
                      <a:cs typeface="Calibri" pitchFamily="34" charset="0"/>
                    </a:rPr>
                    <a:t>USASAC</a:t>
                  </a:r>
                </a:p>
              </p:txBody>
            </p:sp>
          </p:grpSp>
          <p:sp>
            <p:nvSpPr>
              <p:cNvPr id="57" name="Rectangle 56"/>
              <p:cNvSpPr/>
              <p:nvPr/>
            </p:nvSpPr>
            <p:spPr>
              <a:xfrm>
                <a:off x="487892" y="5930348"/>
                <a:ext cx="1109599" cy="388568"/>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(CPM Prepare</a:t>
                </a:r>
              </a:p>
              <a:p>
                <a:pPr lvl="0" algn="ctr" defTabSz="1066800">
                  <a:lnSpc>
                    <a:spcPct val="70000"/>
                  </a:lnSpc>
                  <a:spcAft>
                    <a:spcPct val="35000"/>
                  </a:spcAft>
                </a:pPr>
                <a:r>
                  <a:rPr lang="en-US" sz="1100" b="1" dirty="0" smtClean="0">
                    <a:solidFill>
                      <a:sysClr val="window" lastClr="FFFFFF"/>
                    </a:solidFill>
                    <a:latin typeface="Arial"/>
                    <a:cs typeface="Calibri" pitchFamily="34" charset="0"/>
                  </a:rPr>
                  <a:t>Response)</a:t>
                </a:r>
                <a:endParaRPr lang="en-US" sz="1100" b="1" dirty="0">
                  <a:solidFill>
                    <a:sysClr val="window" lastClr="FFFFFF"/>
                  </a:solidFill>
                  <a:latin typeface="Arial"/>
                  <a:cs typeface="Calibri" pitchFamily="34" charset="0"/>
                </a:endParaRPr>
              </a:p>
            </p:txBody>
          </p:sp>
        </p:grpSp>
        <p:cxnSp>
          <p:nvCxnSpPr>
            <p:cNvPr id="60" name="Elbow Connector 59"/>
            <p:cNvCxnSpPr>
              <a:stCxn id="53" idx="3"/>
              <a:endCxn id="111" idx="1"/>
            </p:cNvCxnSpPr>
            <p:nvPr/>
          </p:nvCxnSpPr>
          <p:spPr>
            <a:xfrm flipV="1">
              <a:off x="1607539" y="3250442"/>
              <a:ext cx="1188859" cy="422315"/>
            </a:xfrm>
            <a:prstGeom prst="bentConnector3">
              <a:avLst>
                <a:gd name="adj1" fmla="val 50000"/>
              </a:avLst>
            </a:prstGeom>
            <a:ln w="76200">
              <a:solidFill>
                <a:srgbClr val="5D417E"/>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5074" y="2815170"/>
              <a:ext cx="749148" cy="307777"/>
            </a:xfrm>
            <a:prstGeom prst="rect">
              <a:avLst/>
            </a:prstGeom>
            <a:noFill/>
          </p:spPr>
          <p:txBody>
            <a:bodyPr wrap="square" rtlCol="0">
              <a:spAutoFit/>
            </a:bodyPr>
            <a:lstStyle/>
            <a:p>
              <a:r>
                <a:rPr lang="en-US" sz="1400" b="1" dirty="0" smtClean="0"/>
                <a:t>LOR</a:t>
              </a:r>
              <a:endParaRPr lang="en-US" sz="1400" b="1" dirty="0"/>
            </a:p>
          </p:txBody>
        </p:sp>
        <p:grpSp>
          <p:nvGrpSpPr>
            <p:cNvPr id="39" name="Group 61"/>
            <p:cNvGrpSpPr/>
            <p:nvPr/>
          </p:nvGrpSpPr>
          <p:grpSpPr>
            <a:xfrm>
              <a:off x="3328086" y="1447343"/>
              <a:ext cx="1243914" cy="854750"/>
              <a:chOff x="2755208" y="2179003"/>
              <a:chExt cx="1243914" cy="854750"/>
            </a:xfrm>
          </p:grpSpPr>
          <p:grpSp>
            <p:nvGrpSpPr>
              <p:cNvPr id="44" name="Group 136"/>
              <p:cNvGrpSpPr/>
              <p:nvPr/>
            </p:nvGrpSpPr>
            <p:grpSpPr>
              <a:xfrm>
                <a:off x="2755208" y="2179003"/>
                <a:ext cx="1243914" cy="807828"/>
                <a:chOff x="-16307" y="1429090"/>
                <a:chExt cx="1243914" cy="807828"/>
              </a:xfrm>
              <a:scene3d>
                <a:camera prst="orthographicFront"/>
                <a:lightRig rig="flat" dir="t"/>
              </a:scene3d>
            </p:grpSpPr>
            <p:sp>
              <p:nvSpPr>
                <p:cNvPr id="65" name="Rounded Rectangle 64"/>
                <p:cNvSpPr/>
                <p:nvPr/>
              </p:nvSpPr>
              <p:spPr>
                <a:xfrm>
                  <a:off x="3065" y="1532830"/>
                  <a:ext cx="1179576" cy="704088"/>
                </a:xfrm>
                <a:prstGeom prst="roundRect">
                  <a:avLst>
                    <a:gd name="adj" fmla="val 10000"/>
                  </a:avLst>
                </a:prstGeom>
                <a:gradFill rotWithShape="0">
                  <a:gsLst>
                    <a:gs pos="0">
                      <a:srgbClr val="095666"/>
                    </a:gs>
                    <a:gs pos="80000">
                      <a:srgbClr val="1B587C">
                        <a:hueOff val="-697622"/>
                        <a:satOff val="-3821"/>
                        <a:lumOff val="1176"/>
                        <a:alphaOff val="0"/>
                        <a:shade val="93000"/>
                        <a:satMod val="130000"/>
                      </a:srgbClr>
                    </a:gs>
                    <a:gs pos="100000">
                      <a:srgbClr val="1B587C">
                        <a:hueOff val="-697622"/>
                        <a:satOff val="-3821"/>
                        <a:lumOff val="1176"/>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66" name="Rounded Rectangle 4"/>
                <p:cNvSpPr/>
                <p:nvPr/>
              </p:nvSpPr>
              <p:spPr>
                <a:xfrm>
                  <a:off x="-16307" y="1429090"/>
                  <a:ext cx="1243914" cy="636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400" b="1" dirty="0" smtClean="0">
                      <a:solidFill>
                        <a:sysClr val="window" lastClr="FFFFFF"/>
                      </a:solidFill>
                      <a:latin typeface="+mj-lt"/>
                      <a:cs typeface="Calibri" pitchFamily="34" charset="0"/>
                    </a:rPr>
                    <a:t>DSCA </a:t>
                  </a:r>
                  <a:r>
                    <a:rPr lang="en-US" sz="1400" b="1" kern="1200" dirty="0" smtClean="0">
                      <a:solidFill>
                        <a:sysClr val="window" lastClr="FFFFFF"/>
                      </a:solidFill>
                      <a:latin typeface="+mj-lt"/>
                      <a:cs typeface="Calibri" pitchFamily="34" charset="0"/>
                    </a:rPr>
                    <a:t>CWD</a:t>
                  </a:r>
                  <a:endParaRPr lang="en-US" sz="1400" b="1" kern="1200" dirty="0">
                    <a:solidFill>
                      <a:sysClr val="window" lastClr="FFFFFF"/>
                    </a:solidFill>
                    <a:latin typeface="+mj-lt"/>
                    <a:cs typeface="Calibri" pitchFamily="34" charset="0"/>
                  </a:endParaRPr>
                </a:p>
              </p:txBody>
            </p:sp>
          </p:grpSp>
          <p:sp>
            <p:nvSpPr>
              <p:cNvPr id="64" name="Rectangle 63"/>
              <p:cNvSpPr/>
              <p:nvPr/>
            </p:nvSpPr>
            <p:spPr>
              <a:xfrm>
                <a:off x="2804371" y="2597141"/>
                <a:ext cx="1125762" cy="436612"/>
              </a:xfrm>
              <a:prstGeom prst="rect">
                <a:avLst/>
              </a:prstGeom>
            </p:spPr>
            <p:txBody>
              <a:bodyPr wrap="none">
                <a:spAutoFit/>
              </a:bodyPr>
              <a:lstStyle/>
              <a:p>
                <a:pPr lvl="0" algn="ctr" defTabSz="1066800">
                  <a:lnSpc>
                    <a:spcPct val="70000"/>
                  </a:lnSpc>
                  <a:spcAft>
                    <a:spcPct val="35000"/>
                  </a:spcAft>
                </a:pPr>
                <a:r>
                  <a:rPr lang="en-US" sz="1000" b="1" dirty="0" smtClean="0">
                    <a:solidFill>
                      <a:sysClr val="window" lastClr="FFFFFF"/>
                    </a:solidFill>
                    <a:latin typeface="Arial"/>
                    <a:cs typeface="Calibri" pitchFamily="34" charset="0"/>
                  </a:rPr>
                  <a:t>(Review / </a:t>
                </a:r>
              </a:p>
              <a:p>
                <a:pPr lvl="0" algn="ctr" defTabSz="1066800">
                  <a:lnSpc>
                    <a:spcPct val="70000"/>
                  </a:lnSpc>
                  <a:spcAft>
                    <a:spcPct val="35000"/>
                  </a:spcAft>
                </a:pPr>
                <a:r>
                  <a:rPr lang="en-US" sz="1000" b="1" dirty="0" smtClean="0">
                    <a:solidFill>
                      <a:sysClr val="window" lastClr="FFFFFF"/>
                    </a:solidFill>
                    <a:latin typeface="Arial"/>
                    <a:cs typeface="Calibri" pitchFamily="34" charset="0"/>
                  </a:rPr>
                  <a:t>Add Notations)</a:t>
                </a:r>
                <a:endParaRPr lang="en-US" sz="1000" b="1" dirty="0">
                  <a:solidFill>
                    <a:sysClr val="window" lastClr="FFFFFF"/>
                  </a:solidFill>
                  <a:latin typeface="Arial"/>
                  <a:cs typeface="Calibri" pitchFamily="34" charset="0"/>
                </a:endParaRPr>
              </a:p>
            </p:txBody>
          </p:sp>
        </p:grpSp>
        <p:grpSp>
          <p:nvGrpSpPr>
            <p:cNvPr id="50" name="Group 66"/>
            <p:cNvGrpSpPr/>
            <p:nvPr/>
          </p:nvGrpSpPr>
          <p:grpSpPr>
            <a:xfrm>
              <a:off x="3427893" y="3814636"/>
              <a:ext cx="1327608" cy="704088"/>
              <a:chOff x="358690" y="3657976"/>
              <a:chExt cx="1327608" cy="704088"/>
            </a:xfrm>
          </p:grpSpPr>
          <p:grpSp>
            <p:nvGrpSpPr>
              <p:cNvPr id="51" name="Group 135"/>
              <p:cNvGrpSpPr/>
              <p:nvPr/>
            </p:nvGrpSpPr>
            <p:grpSpPr>
              <a:xfrm>
                <a:off x="439801" y="3657976"/>
                <a:ext cx="1179576" cy="704088"/>
                <a:chOff x="2777474" y="3086481"/>
                <a:chExt cx="1179576" cy="704088"/>
              </a:xfrm>
            </p:grpSpPr>
            <p:sp>
              <p:nvSpPr>
                <p:cNvPr id="70" name="Rounded Rectangle 69"/>
                <p:cNvSpPr/>
                <p:nvPr/>
              </p:nvSpPr>
              <p:spPr>
                <a:xfrm>
                  <a:off x="2777474" y="3086481"/>
                  <a:ext cx="1179576" cy="704088"/>
                </a:xfrm>
                <a:prstGeom prst="roundRect">
                  <a:avLst>
                    <a:gd name="adj" fmla="val 10000"/>
                  </a:avLst>
                </a:prstGeom>
                <a:gradFill>
                  <a:gsLst>
                    <a:gs pos="0">
                      <a:srgbClr val="5D417E"/>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1" name="Rounded Rectangle 4"/>
                <p:cNvSpPr/>
                <p:nvPr/>
              </p:nvSpPr>
              <p:spPr>
                <a:xfrm>
                  <a:off x="2790384" y="3087815"/>
                  <a:ext cx="1133916" cy="45904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dirty="0" smtClean="0">
                      <a:latin typeface="+mj-lt"/>
                      <a:cs typeface="Calibri" pitchFamily="34" charset="0"/>
                    </a:rPr>
                    <a:t>SCO</a:t>
                  </a:r>
                  <a:endParaRPr lang="en-US" sz="1600" b="1" kern="1200" dirty="0">
                    <a:latin typeface="+mj-lt"/>
                    <a:cs typeface="Calibri" pitchFamily="34" charset="0"/>
                  </a:endParaRPr>
                </a:p>
              </p:txBody>
            </p:sp>
          </p:grpSp>
          <p:sp>
            <p:nvSpPr>
              <p:cNvPr id="69" name="Rectangle 68"/>
              <p:cNvSpPr/>
              <p:nvPr/>
            </p:nvSpPr>
            <p:spPr>
              <a:xfrm>
                <a:off x="358690" y="4081352"/>
                <a:ext cx="1327608" cy="210827"/>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(LOA to Country)</a:t>
                </a:r>
                <a:endParaRPr lang="en-US" sz="1100" b="1" dirty="0">
                  <a:solidFill>
                    <a:sysClr val="window" lastClr="FFFFFF"/>
                  </a:solidFill>
                  <a:latin typeface="Arial"/>
                  <a:cs typeface="Calibri" pitchFamily="34" charset="0"/>
                </a:endParaRPr>
              </a:p>
            </p:txBody>
          </p:sp>
        </p:grpSp>
        <p:sp>
          <p:nvSpPr>
            <p:cNvPr id="72" name="Rectangle 71"/>
            <p:cNvSpPr/>
            <p:nvPr/>
          </p:nvSpPr>
          <p:spPr>
            <a:xfrm>
              <a:off x="2142502" y="5260747"/>
              <a:ext cx="1250663" cy="210827"/>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(LOA Accepted)</a:t>
              </a:r>
              <a:endParaRPr lang="en-US" sz="1100" b="1" dirty="0">
                <a:solidFill>
                  <a:sysClr val="window" lastClr="FFFFFF"/>
                </a:solidFill>
                <a:latin typeface="Arial"/>
                <a:cs typeface="Calibri" pitchFamily="34" charset="0"/>
              </a:endParaRPr>
            </a:p>
          </p:txBody>
        </p:sp>
        <p:grpSp>
          <p:nvGrpSpPr>
            <p:cNvPr id="55" name="Group 72"/>
            <p:cNvGrpSpPr/>
            <p:nvPr/>
          </p:nvGrpSpPr>
          <p:grpSpPr>
            <a:xfrm>
              <a:off x="3549840" y="4730679"/>
              <a:ext cx="1187413" cy="820572"/>
              <a:chOff x="3549840" y="5486583"/>
              <a:chExt cx="1187413" cy="820572"/>
            </a:xfrm>
          </p:grpSpPr>
          <p:grpSp>
            <p:nvGrpSpPr>
              <p:cNvPr id="56" name="Group 165"/>
              <p:cNvGrpSpPr/>
              <p:nvPr/>
            </p:nvGrpSpPr>
            <p:grpSpPr>
              <a:xfrm>
                <a:off x="3549840" y="5486583"/>
                <a:ext cx="1187413" cy="820572"/>
                <a:chOff x="-4772" y="1416346"/>
                <a:chExt cx="1187413" cy="820572"/>
              </a:xfrm>
              <a:scene3d>
                <a:camera prst="orthographicFront"/>
                <a:lightRig rig="flat" dir="t"/>
              </a:scene3d>
            </p:grpSpPr>
            <p:sp>
              <p:nvSpPr>
                <p:cNvPr id="76" name="Rounded Rectangle 75"/>
                <p:cNvSpPr/>
                <p:nvPr/>
              </p:nvSpPr>
              <p:spPr>
                <a:xfrm>
                  <a:off x="3065" y="1532830"/>
                  <a:ext cx="1179576" cy="704088"/>
                </a:xfrm>
                <a:prstGeom prst="roundRect">
                  <a:avLst>
                    <a:gd name="adj" fmla="val 10000"/>
                  </a:avLst>
                </a:prstGeom>
                <a:solidFill>
                  <a:srgbClr val="A18902"/>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77" name="Rounded Rectangle 4"/>
                <p:cNvSpPr/>
                <p:nvPr/>
              </p:nvSpPr>
              <p:spPr>
                <a:xfrm>
                  <a:off x="-4772" y="1416346"/>
                  <a:ext cx="1184564" cy="636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600" b="1" dirty="0" smtClean="0">
                      <a:solidFill>
                        <a:sysClr val="window" lastClr="FFFFFF"/>
                      </a:solidFill>
                      <a:latin typeface="+mj-lt"/>
                      <a:cs typeface="Calibri" pitchFamily="34" charset="0"/>
                    </a:rPr>
                    <a:t>DFAS</a:t>
                  </a:r>
                </a:p>
              </p:txBody>
            </p:sp>
          </p:grpSp>
          <p:sp>
            <p:nvSpPr>
              <p:cNvPr id="75" name="Rectangle 74"/>
              <p:cNvSpPr/>
              <p:nvPr/>
            </p:nvSpPr>
            <p:spPr>
              <a:xfrm>
                <a:off x="3666498" y="5873428"/>
                <a:ext cx="934871" cy="388568"/>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(Implement</a:t>
                </a:r>
              </a:p>
              <a:p>
                <a:pPr lvl="0" algn="ctr" defTabSz="1066800">
                  <a:lnSpc>
                    <a:spcPct val="70000"/>
                  </a:lnSpc>
                  <a:spcAft>
                    <a:spcPct val="35000"/>
                  </a:spcAft>
                </a:pPr>
                <a:r>
                  <a:rPr lang="en-US" sz="1100" b="1" dirty="0" smtClean="0">
                    <a:solidFill>
                      <a:sysClr val="window" lastClr="FFFFFF"/>
                    </a:solidFill>
                    <a:latin typeface="Arial"/>
                    <a:cs typeface="Calibri" pitchFamily="34" charset="0"/>
                  </a:rPr>
                  <a:t>Case)</a:t>
                </a:r>
                <a:endParaRPr lang="en-US" sz="1100" b="1" dirty="0">
                  <a:solidFill>
                    <a:sysClr val="window" lastClr="FFFFFF"/>
                  </a:solidFill>
                  <a:latin typeface="Arial"/>
                  <a:cs typeface="Calibri" pitchFamily="34" charset="0"/>
                </a:endParaRPr>
              </a:p>
            </p:txBody>
          </p:sp>
        </p:grpSp>
        <p:grpSp>
          <p:nvGrpSpPr>
            <p:cNvPr id="62" name="Group 82"/>
            <p:cNvGrpSpPr/>
            <p:nvPr/>
          </p:nvGrpSpPr>
          <p:grpSpPr>
            <a:xfrm>
              <a:off x="5475383" y="3764705"/>
              <a:ext cx="1179576" cy="709996"/>
              <a:chOff x="5475383" y="4520609"/>
              <a:chExt cx="1179576" cy="709996"/>
            </a:xfrm>
          </p:grpSpPr>
          <p:grpSp>
            <p:nvGrpSpPr>
              <p:cNvPr id="63" name="Group 124"/>
              <p:cNvGrpSpPr/>
              <p:nvPr/>
            </p:nvGrpSpPr>
            <p:grpSpPr>
              <a:xfrm>
                <a:off x="5475383" y="4520609"/>
                <a:ext cx="1179576" cy="709996"/>
                <a:chOff x="9529590" y="5708084"/>
                <a:chExt cx="1179576" cy="709996"/>
              </a:xfrm>
            </p:grpSpPr>
            <p:sp>
              <p:nvSpPr>
                <p:cNvPr id="86" name="Rounded Rectangle 85"/>
                <p:cNvSpPr/>
                <p:nvPr/>
              </p:nvSpPr>
              <p:spPr>
                <a:xfrm>
                  <a:off x="9529590" y="5708084"/>
                  <a:ext cx="1179576" cy="704088"/>
                </a:xfrm>
                <a:prstGeom prst="roundRect">
                  <a:avLst>
                    <a:gd name="adj" fmla="val 10000"/>
                  </a:avLst>
                </a:prstGeom>
                <a:solidFill>
                  <a:srgbClr val="A1890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87" name="Rounded Rectangle 4"/>
                <p:cNvSpPr/>
                <p:nvPr/>
              </p:nvSpPr>
              <p:spPr>
                <a:xfrm>
                  <a:off x="9529590" y="5732279"/>
                  <a:ext cx="1163782" cy="6858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kern="1200" dirty="0" smtClean="0">
                      <a:solidFill>
                        <a:sysClr val="window" lastClr="FFFFFF"/>
                      </a:solidFill>
                      <a:latin typeface="+mj-lt"/>
                      <a:cs typeface="Calibri" pitchFamily="34" charset="0"/>
                    </a:rPr>
                    <a:t>DFAS</a:t>
                  </a:r>
                  <a:endParaRPr lang="en-US" sz="1600" b="1" kern="1200" dirty="0">
                    <a:solidFill>
                      <a:sysClr val="window" lastClr="FFFFFF"/>
                    </a:solidFill>
                    <a:latin typeface="+mj-lt"/>
                    <a:cs typeface="Calibri" pitchFamily="34" charset="0"/>
                  </a:endParaRPr>
                </a:p>
              </p:txBody>
            </p:sp>
          </p:grpSp>
          <p:sp>
            <p:nvSpPr>
              <p:cNvPr id="85" name="Rectangle 84"/>
              <p:cNvSpPr/>
              <p:nvPr/>
            </p:nvSpPr>
            <p:spPr>
              <a:xfrm>
                <a:off x="5967679" y="4824994"/>
                <a:ext cx="184730" cy="213328"/>
              </a:xfrm>
              <a:prstGeom prst="rect">
                <a:avLst/>
              </a:prstGeom>
            </p:spPr>
            <p:txBody>
              <a:bodyPr wrap="none">
                <a:spAutoFit/>
              </a:bodyPr>
              <a:lstStyle/>
              <a:p>
                <a:pPr lvl="0" algn="ctr" defTabSz="1066800">
                  <a:lnSpc>
                    <a:spcPct val="70000"/>
                  </a:lnSpc>
                  <a:spcAft>
                    <a:spcPct val="35000"/>
                  </a:spcAft>
                </a:pPr>
                <a:endParaRPr lang="en-US" sz="1100" b="1" dirty="0">
                  <a:solidFill>
                    <a:sysClr val="window" lastClr="FFFFFF"/>
                  </a:solidFill>
                  <a:latin typeface="Arial"/>
                  <a:cs typeface="Calibri" pitchFamily="34" charset="0"/>
                </a:endParaRPr>
              </a:p>
            </p:txBody>
          </p:sp>
        </p:grpSp>
        <p:cxnSp>
          <p:nvCxnSpPr>
            <p:cNvPr id="88" name="Shape 87"/>
            <p:cNvCxnSpPr>
              <a:endCxn id="92" idx="3"/>
            </p:cNvCxnSpPr>
            <p:nvPr/>
          </p:nvCxnSpPr>
          <p:spPr>
            <a:xfrm rot="16200000" flipV="1">
              <a:off x="5834702" y="3964320"/>
              <a:ext cx="1873914" cy="331185"/>
            </a:xfrm>
            <a:prstGeom prst="bentConnector2">
              <a:avLst/>
            </a:prstGeom>
            <a:ln w="76200">
              <a:solidFill>
                <a:srgbClr val="77933C"/>
              </a:solidFill>
              <a:tailEnd type="triangl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67" name="Group 88"/>
            <p:cNvGrpSpPr/>
            <p:nvPr/>
          </p:nvGrpSpPr>
          <p:grpSpPr>
            <a:xfrm>
              <a:off x="5310129" y="2750771"/>
              <a:ext cx="1410159" cy="884373"/>
              <a:chOff x="5310129" y="3506675"/>
              <a:chExt cx="1410159" cy="884373"/>
            </a:xfrm>
          </p:grpSpPr>
          <p:grpSp>
            <p:nvGrpSpPr>
              <p:cNvPr id="68" name="Group 131"/>
              <p:cNvGrpSpPr/>
              <p:nvPr/>
            </p:nvGrpSpPr>
            <p:grpSpPr>
              <a:xfrm>
                <a:off x="5310129" y="3506675"/>
                <a:ext cx="1410159" cy="884373"/>
                <a:chOff x="-168582" y="1629351"/>
                <a:chExt cx="1997328" cy="1252610"/>
              </a:xfrm>
              <a:scene3d>
                <a:camera prst="orthographicFront"/>
                <a:lightRig rig="flat" dir="t"/>
              </a:scene3d>
            </p:grpSpPr>
            <p:sp>
              <p:nvSpPr>
                <p:cNvPr id="92" name="Rounded Rectangle 91"/>
                <p:cNvSpPr/>
                <p:nvPr/>
              </p:nvSpPr>
              <p:spPr>
                <a:xfrm>
                  <a:off x="3065" y="1629351"/>
                  <a:ext cx="1663898" cy="1252610"/>
                </a:xfrm>
                <a:prstGeom prst="roundRect">
                  <a:avLst>
                    <a:gd name="adj" fmla="val 10000"/>
                  </a:avLst>
                </a:prstGeom>
                <a:gradFill rotWithShape="0">
                  <a:gsLst>
                    <a:gs pos="0">
                      <a:srgbClr val="2C5D98"/>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93" name="Rounded Rectangle 8"/>
                <p:cNvSpPr/>
                <p:nvPr/>
              </p:nvSpPr>
              <p:spPr>
                <a:xfrm>
                  <a:off x="-168582" y="1746366"/>
                  <a:ext cx="1997328" cy="667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600" b="1" kern="1200" dirty="0" smtClean="0">
                      <a:solidFill>
                        <a:sysClr val="window" lastClr="FFFFFF"/>
                      </a:solidFill>
                      <a:latin typeface="+mj-lt"/>
                      <a:cs typeface="Calibri" pitchFamily="34" charset="0"/>
                    </a:rPr>
                    <a:t>LCMC / SAMD</a:t>
                  </a:r>
                  <a:endParaRPr lang="en-US" sz="1600" b="1" kern="1200" dirty="0">
                    <a:solidFill>
                      <a:sysClr val="window" lastClr="FFFFFF"/>
                    </a:solidFill>
                    <a:latin typeface="+mj-lt"/>
                    <a:cs typeface="Calibri" pitchFamily="34" charset="0"/>
                  </a:endParaRPr>
                </a:p>
              </p:txBody>
            </p:sp>
          </p:grpSp>
          <p:sp>
            <p:nvSpPr>
              <p:cNvPr id="91" name="Rectangle 90"/>
              <p:cNvSpPr/>
              <p:nvPr/>
            </p:nvSpPr>
            <p:spPr>
              <a:xfrm>
                <a:off x="5340549" y="3991923"/>
                <a:ext cx="1345240" cy="361445"/>
              </a:xfrm>
              <a:prstGeom prst="rect">
                <a:avLst/>
              </a:prstGeom>
            </p:spPr>
            <p:txBody>
              <a:bodyPr wrap="none">
                <a:spAutoFit/>
              </a:bodyPr>
              <a:lstStyle/>
              <a:p>
                <a:pPr lvl="0" algn="ctr" defTabSz="1066800">
                  <a:lnSpc>
                    <a:spcPct val="60000"/>
                  </a:lnSpc>
                  <a:spcAft>
                    <a:spcPct val="35000"/>
                  </a:spcAft>
                </a:pPr>
                <a:r>
                  <a:rPr lang="en-US" sz="1100" b="1" dirty="0" smtClean="0">
                    <a:solidFill>
                      <a:sysClr val="window" lastClr="FFFFFF"/>
                    </a:solidFill>
                    <a:latin typeface="Arial"/>
                    <a:cs typeface="Calibri" pitchFamily="34" charset="0"/>
                  </a:rPr>
                  <a:t>Launch Contract </a:t>
                </a:r>
              </a:p>
              <a:p>
                <a:pPr lvl="0" algn="ctr" defTabSz="1066800">
                  <a:lnSpc>
                    <a:spcPct val="60000"/>
                  </a:lnSpc>
                  <a:spcAft>
                    <a:spcPct val="35000"/>
                  </a:spcAft>
                </a:pPr>
                <a:r>
                  <a:rPr lang="en-US" sz="1100" b="1" dirty="0" smtClean="0">
                    <a:solidFill>
                      <a:sysClr val="window" lastClr="FFFFFF"/>
                    </a:solidFill>
                    <a:latin typeface="Arial"/>
                    <a:cs typeface="Calibri" pitchFamily="34" charset="0"/>
                  </a:rPr>
                  <a:t>Actions</a:t>
                </a:r>
                <a:endParaRPr lang="en-US" sz="1100" b="1" dirty="0">
                  <a:solidFill>
                    <a:sysClr val="window" lastClr="FFFFFF"/>
                  </a:solidFill>
                  <a:latin typeface="Arial"/>
                  <a:cs typeface="Calibri" pitchFamily="34" charset="0"/>
                </a:endParaRPr>
              </a:p>
            </p:txBody>
          </p:sp>
        </p:grpSp>
        <p:grpSp>
          <p:nvGrpSpPr>
            <p:cNvPr id="73" name="Group 93"/>
            <p:cNvGrpSpPr/>
            <p:nvPr/>
          </p:nvGrpSpPr>
          <p:grpSpPr>
            <a:xfrm>
              <a:off x="5388864" y="1418947"/>
              <a:ext cx="1228219" cy="844438"/>
              <a:chOff x="5388864" y="2262318"/>
              <a:chExt cx="1228219" cy="844438"/>
            </a:xfrm>
          </p:grpSpPr>
          <p:grpSp>
            <p:nvGrpSpPr>
              <p:cNvPr id="74" name="Group 72"/>
              <p:cNvGrpSpPr/>
              <p:nvPr/>
            </p:nvGrpSpPr>
            <p:grpSpPr>
              <a:xfrm>
                <a:off x="5388864" y="2262318"/>
                <a:ext cx="1228219" cy="844438"/>
                <a:chOff x="2140317" y="2560324"/>
                <a:chExt cx="1739631" cy="1196051"/>
              </a:xfrm>
              <a:scene3d>
                <a:camera prst="orthographicFront"/>
                <a:lightRig rig="flat" dir="t"/>
              </a:scene3d>
            </p:grpSpPr>
            <p:sp>
              <p:nvSpPr>
                <p:cNvPr id="97" name="Rounded Rectangle 96"/>
                <p:cNvSpPr/>
                <p:nvPr/>
              </p:nvSpPr>
              <p:spPr>
                <a:xfrm>
                  <a:off x="2216050" y="2758035"/>
                  <a:ext cx="1663898" cy="998340"/>
                </a:xfrm>
                <a:prstGeom prst="roundRect">
                  <a:avLst>
                    <a:gd name="adj" fmla="val 10000"/>
                  </a:avLst>
                </a:prstGeom>
                <a:solidFill>
                  <a:srgbClr val="953735"/>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98" name="Rounded Rectangle 14"/>
                <p:cNvSpPr/>
                <p:nvPr/>
              </p:nvSpPr>
              <p:spPr>
                <a:xfrm>
                  <a:off x="2140317" y="2560324"/>
                  <a:ext cx="1710391" cy="9398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600" b="1" dirty="0" smtClean="0">
                      <a:solidFill>
                        <a:sysClr val="window" lastClr="FFFFFF"/>
                      </a:solidFill>
                      <a:latin typeface="+mj-lt"/>
                      <a:cs typeface="Calibri" pitchFamily="34" charset="0"/>
                    </a:rPr>
                    <a:t>COUNTRY</a:t>
                  </a:r>
                  <a:endParaRPr lang="en-US" sz="1600" b="1" kern="1200" dirty="0">
                    <a:solidFill>
                      <a:sysClr val="window" lastClr="FFFFFF"/>
                    </a:solidFill>
                    <a:latin typeface="+mj-lt"/>
                    <a:cs typeface="Calibri" pitchFamily="34" charset="0"/>
                  </a:endParaRPr>
                </a:p>
              </p:txBody>
            </p:sp>
          </p:grpSp>
          <p:sp>
            <p:nvSpPr>
              <p:cNvPr id="96" name="Rectangle 95"/>
              <p:cNvSpPr/>
              <p:nvPr/>
            </p:nvSpPr>
            <p:spPr>
              <a:xfrm>
                <a:off x="5646484" y="2689497"/>
                <a:ext cx="779381" cy="388567"/>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(Accept</a:t>
                </a:r>
              </a:p>
              <a:p>
                <a:pPr lvl="0" algn="ctr" defTabSz="1066800">
                  <a:lnSpc>
                    <a:spcPct val="70000"/>
                  </a:lnSpc>
                  <a:spcAft>
                    <a:spcPct val="35000"/>
                  </a:spcAft>
                </a:pPr>
                <a:r>
                  <a:rPr lang="en-US" sz="1100" b="1" dirty="0" smtClean="0">
                    <a:solidFill>
                      <a:sysClr val="window" lastClr="FFFFFF"/>
                    </a:solidFill>
                    <a:latin typeface="Arial"/>
                    <a:cs typeface="Calibri" pitchFamily="34" charset="0"/>
                  </a:rPr>
                  <a:t>Delivery)</a:t>
                </a:r>
                <a:endParaRPr lang="en-US" sz="1100" b="1" dirty="0">
                  <a:solidFill>
                    <a:sysClr val="window" lastClr="FFFFFF"/>
                  </a:solidFill>
                  <a:latin typeface="Arial"/>
                  <a:cs typeface="Calibri" pitchFamily="34" charset="0"/>
                </a:endParaRPr>
              </a:p>
            </p:txBody>
          </p:sp>
        </p:grpSp>
        <p:sp>
          <p:nvSpPr>
            <p:cNvPr id="99" name="Rectangle 98"/>
            <p:cNvSpPr/>
            <p:nvPr/>
          </p:nvSpPr>
          <p:spPr>
            <a:xfrm>
              <a:off x="7352526" y="1920161"/>
              <a:ext cx="1534120" cy="688361"/>
            </a:xfrm>
            <a:prstGeom prst="rect">
              <a:avLst/>
            </a:prstGeom>
          </p:spPr>
          <p:txBody>
            <a:bodyPr wrap="none">
              <a:spAutoFit/>
            </a:bodyPr>
            <a:lstStyle/>
            <a:p>
              <a:pPr lvl="0" algn="ctr" defTabSz="1066800">
                <a:lnSpc>
                  <a:spcPct val="60000"/>
                </a:lnSpc>
                <a:spcAft>
                  <a:spcPct val="35000"/>
                </a:spcAft>
              </a:pPr>
              <a:r>
                <a:rPr lang="en-US" sz="900" b="1" dirty="0" smtClean="0">
                  <a:solidFill>
                    <a:sysClr val="window" lastClr="FFFFFF"/>
                  </a:solidFill>
                  <a:latin typeface="Arial"/>
                  <a:cs typeface="Calibri" pitchFamily="34" charset="0"/>
                </a:rPr>
                <a:t>(Supply Complete</a:t>
              </a:r>
            </a:p>
            <a:p>
              <a:pPr lvl="0" algn="ctr" defTabSz="1066800">
                <a:lnSpc>
                  <a:spcPct val="60000"/>
                </a:lnSpc>
                <a:spcAft>
                  <a:spcPct val="35000"/>
                </a:spcAft>
              </a:pPr>
              <a:r>
                <a:rPr lang="en-US" sz="900" b="1" dirty="0" smtClean="0">
                  <a:solidFill>
                    <a:sysClr val="window" lastClr="FFFFFF"/>
                  </a:solidFill>
                  <a:latin typeface="Arial"/>
                  <a:cs typeface="Calibri" pitchFamily="34" charset="0"/>
                </a:rPr>
                <a:t>Reconcile Records</a:t>
              </a:r>
            </a:p>
            <a:p>
              <a:pPr lvl="0" algn="ctr" defTabSz="1066800">
                <a:lnSpc>
                  <a:spcPct val="60000"/>
                </a:lnSpc>
                <a:spcAft>
                  <a:spcPct val="35000"/>
                </a:spcAft>
              </a:pPr>
              <a:r>
                <a:rPr lang="en-US" sz="900" b="1" dirty="0" smtClean="0">
                  <a:solidFill>
                    <a:sysClr val="window" lastClr="FFFFFF"/>
                  </a:solidFill>
                  <a:latin typeface="Arial"/>
                  <a:cs typeface="Calibri" pitchFamily="34" charset="0"/>
                </a:rPr>
                <a:t>Financial Reconciliation</a:t>
              </a:r>
            </a:p>
            <a:p>
              <a:pPr lvl="0" algn="ctr" defTabSz="1066800">
                <a:lnSpc>
                  <a:spcPct val="60000"/>
                </a:lnSpc>
                <a:spcAft>
                  <a:spcPct val="35000"/>
                </a:spcAft>
              </a:pPr>
              <a:r>
                <a:rPr lang="en-US" sz="900" b="1" dirty="0" smtClean="0">
                  <a:solidFill>
                    <a:sysClr val="window" lastClr="FFFFFF"/>
                  </a:solidFill>
                  <a:latin typeface="Arial"/>
                  <a:cs typeface="Calibri" pitchFamily="34" charset="0"/>
                </a:rPr>
                <a:t>Closure Certificate)</a:t>
              </a:r>
              <a:endParaRPr lang="en-US" sz="900" b="1" dirty="0">
                <a:solidFill>
                  <a:sysClr val="window" lastClr="FFFFFF"/>
                </a:solidFill>
                <a:latin typeface="Arial"/>
                <a:cs typeface="Calibri" pitchFamily="34" charset="0"/>
              </a:endParaRPr>
            </a:p>
          </p:txBody>
        </p:sp>
        <p:grpSp>
          <p:nvGrpSpPr>
            <p:cNvPr id="78" name="Group 99"/>
            <p:cNvGrpSpPr/>
            <p:nvPr/>
          </p:nvGrpSpPr>
          <p:grpSpPr>
            <a:xfrm>
              <a:off x="7510272" y="4107511"/>
              <a:ext cx="1236178" cy="879747"/>
              <a:chOff x="7500371" y="4366541"/>
              <a:chExt cx="1236178" cy="879747"/>
            </a:xfrm>
          </p:grpSpPr>
          <p:grpSp>
            <p:nvGrpSpPr>
              <p:cNvPr id="79" name="Group 151"/>
              <p:cNvGrpSpPr/>
              <p:nvPr/>
            </p:nvGrpSpPr>
            <p:grpSpPr>
              <a:xfrm>
                <a:off x="7500371" y="4366541"/>
                <a:ext cx="1236178" cy="833420"/>
                <a:chOff x="2162144" y="2575930"/>
                <a:chExt cx="1750904" cy="1180445"/>
              </a:xfrm>
              <a:scene3d>
                <a:camera prst="orthographicFront"/>
                <a:lightRig rig="flat" dir="t"/>
              </a:scene3d>
            </p:grpSpPr>
            <p:sp>
              <p:nvSpPr>
                <p:cNvPr id="103" name="Rounded Rectangle 102"/>
                <p:cNvSpPr/>
                <p:nvPr/>
              </p:nvSpPr>
              <p:spPr>
                <a:xfrm>
                  <a:off x="2216050" y="2758035"/>
                  <a:ext cx="1663898" cy="998340"/>
                </a:xfrm>
                <a:prstGeom prst="roundRect">
                  <a:avLst>
                    <a:gd name="adj" fmla="val 10000"/>
                  </a:avLst>
                </a:prstGeom>
                <a:solidFill>
                  <a:srgbClr val="953735"/>
                </a:soli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104" name="Rounded Rectangle 14"/>
                <p:cNvSpPr/>
                <p:nvPr/>
              </p:nvSpPr>
              <p:spPr>
                <a:xfrm>
                  <a:off x="2162144" y="2575930"/>
                  <a:ext cx="1750904" cy="9398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600" b="1" dirty="0" smtClean="0">
                      <a:solidFill>
                        <a:sysClr val="window" lastClr="FFFFFF"/>
                      </a:solidFill>
                      <a:latin typeface="+mj-lt"/>
                      <a:cs typeface="Calibri" pitchFamily="34" charset="0"/>
                    </a:rPr>
                    <a:t>COUNTRY</a:t>
                  </a:r>
                  <a:endParaRPr lang="en-US" sz="1600" b="1" kern="1200" dirty="0">
                    <a:solidFill>
                      <a:sysClr val="window" lastClr="FFFFFF"/>
                    </a:solidFill>
                    <a:latin typeface="+mj-lt"/>
                    <a:cs typeface="Calibri" pitchFamily="34" charset="0"/>
                  </a:endParaRPr>
                </a:p>
              </p:txBody>
            </p:sp>
          </p:grpSp>
          <p:sp>
            <p:nvSpPr>
              <p:cNvPr id="102" name="Rectangle 101"/>
              <p:cNvSpPr/>
              <p:nvPr/>
            </p:nvSpPr>
            <p:spPr>
              <a:xfrm>
                <a:off x="7673319" y="4777162"/>
                <a:ext cx="866047" cy="469126"/>
              </a:xfrm>
              <a:prstGeom prst="rect">
                <a:avLst/>
              </a:prstGeom>
            </p:spPr>
            <p:txBody>
              <a:bodyPr wrap="none">
                <a:spAutoFit/>
              </a:bodyPr>
              <a:lstStyle/>
              <a:p>
                <a:pPr lvl="0" algn="ctr" defTabSz="1066800">
                  <a:lnSpc>
                    <a:spcPct val="70000"/>
                  </a:lnSpc>
                  <a:spcAft>
                    <a:spcPct val="35000"/>
                  </a:spcAft>
                </a:pPr>
                <a:r>
                  <a:rPr lang="en-US" sz="1100" b="1" dirty="0" smtClean="0">
                    <a:solidFill>
                      <a:sysClr val="window" lastClr="FFFFFF"/>
                    </a:solidFill>
                    <a:latin typeface="Arial"/>
                    <a:cs typeface="Calibri" pitchFamily="34" charset="0"/>
                  </a:rPr>
                  <a:t>(Confirms</a:t>
                </a:r>
              </a:p>
              <a:p>
                <a:pPr lvl="0" algn="ctr" defTabSz="1066800">
                  <a:lnSpc>
                    <a:spcPct val="70000"/>
                  </a:lnSpc>
                  <a:spcAft>
                    <a:spcPct val="35000"/>
                  </a:spcAft>
                </a:pPr>
                <a:r>
                  <a:rPr lang="en-US" sz="1100" b="1" dirty="0" smtClean="0">
                    <a:solidFill>
                      <a:sysClr val="window" lastClr="FFFFFF"/>
                    </a:solidFill>
                    <a:latin typeface="Arial"/>
                    <a:cs typeface="Calibri" pitchFamily="34" charset="0"/>
                  </a:rPr>
                  <a:t>Closure)</a:t>
                </a:r>
                <a:endParaRPr lang="en-US" sz="1100" b="1" dirty="0">
                  <a:solidFill>
                    <a:sysClr val="window" lastClr="FFFFFF"/>
                  </a:solidFill>
                  <a:latin typeface="Arial"/>
                  <a:cs typeface="Calibri" pitchFamily="34" charset="0"/>
                </a:endParaRPr>
              </a:p>
            </p:txBody>
          </p:sp>
        </p:grpSp>
        <p:cxnSp>
          <p:nvCxnSpPr>
            <p:cNvPr id="105" name="Straight Connector 104"/>
            <p:cNvCxnSpPr/>
            <p:nvPr/>
          </p:nvCxnSpPr>
          <p:spPr>
            <a:xfrm>
              <a:off x="2544896" y="2682621"/>
              <a:ext cx="385591" cy="296193"/>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3" name="Group 108"/>
            <p:cNvGrpSpPr/>
            <p:nvPr/>
          </p:nvGrpSpPr>
          <p:grpSpPr>
            <a:xfrm>
              <a:off x="2767158" y="2883238"/>
              <a:ext cx="1179576" cy="704088"/>
              <a:chOff x="4429035" y="284906"/>
              <a:chExt cx="1179576" cy="704088"/>
            </a:xfrm>
            <a:scene3d>
              <a:camera prst="orthographicFront"/>
              <a:lightRig rig="flat" dir="t"/>
            </a:scene3d>
          </p:grpSpPr>
          <p:sp>
            <p:nvSpPr>
              <p:cNvPr id="110" name="Rounded Rectangle 109"/>
              <p:cNvSpPr/>
              <p:nvPr/>
            </p:nvSpPr>
            <p:spPr>
              <a:xfrm>
                <a:off x="4429035" y="284906"/>
                <a:ext cx="1179576" cy="704088"/>
              </a:xfrm>
              <a:prstGeom prst="roundRect">
                <a:avLst>
                  <a:gd name="adj" fmla="val 10000"/>
                </a:avLst>
              </a:prstGeom>
              <a:solidFill>
                <a:srgbClr val="77933C"/>
              </a:solid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1" name="Rounded Rectangle 4"/>
              <p:cNvSpPr/>
              <p:nvPr/>
            </p:nvSpPr>
            <p:spPr>
              <a:xfrm>
                <a:off x="4458275" y="334929"/>
                <a:ext cx="1107509" cy="6343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kern="1200" dirty="0" smtClean="0">
                    <a:latin typeface="+mj-lt"/>
                    <a:cs typeface="Calibri" pitchFamily="34" charset="0"/>
                  </a:rPr>
                  <a:t>USASAC</a:t>
                </a:r>
                <a:endParaRPr lang="en-US" sz="1600" b="1" kern="1200" dirty="0">
                  <a:latin typeface="+mj-lt"/>
                  <a:cs typeface="Calibri" pitchFamily="34" charset="0"/>
                </a:endParaRPr>
              </a:p>
            </p:txBody>
          </p:sp>
        </p:grpSp>
        <p:grpSp>
          <p:nvGrpSpPr>
            <p:cNvPr id="84" name="Group 77"/>
            <p:cNvGrpSpPr/>
            <p:nvPr/>
          </p:nvGrpSpPr>
          <p:grpSpPr>
            <a:xfrm>
              <a:off x="5004079" y="4856435"/>
              <a:ext cx="2110154" cy="704088"/>
              <a:chOff x="4860860" y="3629303"/>
              <a:chExt cx="2110154" cy="704088"/>
            </a:xfrm>
          </p:grpSpPr>
          <p:grpSp>
            <p:nvGrpSpPr>
              <p:cNvPr id="89" name="Group 125"/>
              <p:cNvGrpSpPr/>
              <p:nvPr/>
            </p:nvGrpSpPr>
            <p:grpSpPr>
              <a:xfrm>
                <a:off x="4957591" y="3629303"/>
                <a:ext cx="1949985" cy="704088"/>
                <a:chOff x="3955310" y="284906"/>
                <a:chExt cx="1949985" cy="704088"/>
              </a:xfrm>
              <a:scene3d>
                <a:camera prst="orthographicFront"/>
                <a:lightRig rig="flat" dir="t"/>
              </a:scene3d>
            </p:grpSpPr>
            <p:sp>
              <p:nvSpPr>
                <p:cNvPr id="81" name="Rounded Rectangle 80"/>
                <p:cNvSpPr/>
                <p:nvPr/>
              </p:nvSpPr>
              <p:spPr>
                <a:xfrm>
                  <a:off x="3955310" y="284906"/>
                  <a:ext cx="1949985" cy="704088"/>
                </a:xfrm>
                <a:prstGeom prst="roundRect">
                  <a:avLst>
                    <a:gd name="adj" fmla="val 10000"/>
                  </a:avLst>
                </a:prstGeom>
                <a:solidFill>
                  <a:srgbClr val="77933C"/>
                </a:solid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2" name="Rounded Rectangle 4"/>
                <p:cNvSpPr/>
                <p:nvPr/>
              </p:nvSpPr>
              <p:spPr>
                <a:xfrm>
                  <a:off x="3988360" y="300298"/>
                  <a:ext cx="1828800" cy="6343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1600" b="1" kern="1200" dirty="0" smtClean="0">
                      <a:latin typeface="+mj-lt"/>
                      <a:cs typeface="Calibri" pitchFamily="34" charset="0"/>
                    </a:rPr>
                    <a:t>USASAC</a:t>
                  </a:r>
                  <a:endParaRPr lang="en-US" sz="1600" b="1" kern="1200" dirty="0">
                    <a:latin typeface="+mj-lt"/>
                    <a:cs typeface="Calibri" pitchFamily="34" charset="0"/>
                  </a:endParaRPr>
                </a:p>
              </p:txBody>
            </p:sp>
          </p:grpSp>
          <p:sp>
            <p:nvSpPr>
              <p:cNvPr id="80" name="Rectangle 79"/>
              <p:cNvSpPr/>
              <p:nvPr/>
            </p:nvSpPr>
            <p:spPr>
              <a:xfrm>
                <a:off x="4860860" y="4080437"/>
                <a:ext cx="2110154" cy="227755"/>
              </a:xfrm>
              <a:prstGeom prst="rect">
                <a:avLst/>
              </a:prstGeom>
            </p:spPr>
            <p:txBody>
              <a:bodyPr wrap="square">
                <a:spAutoFit/>
              </a:bodyPr>
              <a:lstStyle/>
              <a:p>
                <a:pPr lvl="0" algn="ctr" defTabSz="1066800">
                  <a:lnSpc>
                    <a:spcPct val="80000"/>
                  </a:lnSpc>
                  <a:spcAft>
                    <a:spcPct val="35000"/>
                  </a:spcAft>
                </a:pPr>
                <a:r>
                  <a:rPr lang="en-US" sz="1100" b="1" dirty="0" smtClean="0">
                    <a:solidFill>
                      <a:sysClr val="window" lastClr="FFFFFF"/>
                    </a:solidFill>
                    <a:latin typeface="Arial"/>
                    <a:cs typeface="Calibri" pitchFamily="34" charset="0"/>
                  </a:rPr>
                  <a:t>(Execute Level I Response)</a:t>
                </a:r>
                <a:endParaRPr lang="en-US" sz="1100" b="1" dirty="0">
                  <a:solidFill>
                    <a:sysClr val="window" lastClr="FFFFFF"/>
                  </a:solidFill>
                  <a:latin typeface="Arial"/>
                  <a:cs typeface="Calibri" pitchFamily="34" charset="0"/>
                </a:endParaRPr>
              </a:p>
            </p:txBody>
          </p:sp>
        </p:grpSp>
        <p:grpSp>
          <p:nvGrpSpPr>
            <p:cNvPr id="90" name="Group 131"/>
            <p:cNvGrpSpPr/>
            <p:nvPr/>
          </p:nvGrpSpPr>
          <p:grpSpPr>
            <a:xfrm>
              <a:off x="2049173" y="1902139"/>
              <a:ext cx="1179576" cy="856566"/>
              <a:chOff x="2049173" y="2658043"/>
              <a:chExt cx="1179576" cy="856566"/>
            </a:xfrm>
          </p:grpSpPr>
          <p:sp>
            <p:nvSpPr>
              <p:cNvPr id="107" name="Rounded Rectangle 106"/>
              <p:cNvSpPr/>
              <p:nvPr/>
            </p:nvSpPr>
            <p:spPr>
              <a:xfrm>
                <a:off x="2049173" y="2702611"/>
                <a:ext cx="1179576" cy="735913"/>
              </a:xfrm>
              <a:prstGeom prst="roundRect">
                <a:avLst>
                  <a:gd name="adj" fmla="val 10000"/>
                </a:avLst>
              </a:prstGeom>
              <a:solidFill>
                <a:schemeClr val="bg2">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8" name="Rounded Rectangle 4"/>
              <p:cNvSpPr/>
              <p:nvPr/>
            </p:nvSpPr>
            <p:spPr>
              <a:xfrm>
                <a:off x="2063807" y="2658043"/>
                <a:ext cx="1130497" cy="45455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80000"/>
                  </a:lnSpc>
                  <a:spcBef>
                    <a:spcPct val="0"/>
                  </a:spcBef>
                  <a:spcAft>
                    <a:spcPct val="35000"/>
                  </a:spcAft>
                </a:pPr>
                <a:r>
                  <a:rPr lang="en-US" sz="1100" b="1" kern="1200" dirty="0" smtClean="0">
                    <a:latin typeface="+mj-lt"/>
                    <a:cs typeface="Calibri" pitchFamily="34" charset="0"/>
                  </a:rPr>
                  <a:t>OTHER AGENCIES</a:t>
                </a:r>
                <a:endParaRPr lang="en-US" sz="1100" b="1" kern="1200" dirty="0">
                  <a:latin typeface="+mj-lt"/>
                  <a:cs typeface="Calibri" pitchFamily="34" charset="0"/>
                </a:endParaRPr>
              </a:p>
            </p:txBody>
          </p:sp>
          <p:sp>
            <p:nvSpPr>
              <p:cNvPr id="133" name="Rectangle 132"/>
              <p:cNvSpPr/>
              <p:nvPr/>
            </p:nvSpPr>
            <p:spPr>
              <a:xfrm>
                <a:off x="2132313" y="3035264"/>
                <a:ext cx="1004888" cy="479345"/>
              </a:xfrm>
              <a:prstGeom prst="rect">
                <a:avLst/>
              </a:prstGeom>
            </p:spPr>
            <p:txBody>
              <a:bodyPr wrap="none">
                <a:spAutoFit/>
              </a:bodyPr>
              <a:lstStyle/>
              <a:p>
                <a:pPr lvl="0" algn="ctr" defTabSz="1066800">
                  <a:lnSpc>
                    <a:spcPct val="50000"/>
                  </a:lnSpc>
                  <a:spcAft>
                    <a:spcPct val="35000"/>
                  </a:spcAft>
                </a:pPr>
                <a:r>
                  <a:rPr lang="en-US" sz="900" b="1" dirty="0" smtClean="0">
                    <a:solidFill>
                      <a:sysClr val="window" lastClr="FFFFFF"/>
                    </a:solidFill>
                    <a:latin typeface="Arial"/>
                    <a:cs typeface="Calibri" pitchFamily="34" charset="0"/>
                  </a:rPr>
                  <a:t>(Waivers &amp; </a:t>
                </a:r>
              </a:p>
              <a:p>
                <a:pPr lvl="0" algn="ctr" defTabSz="1066800">
                  <a:lnSpc>
                    <a:spcPct val="50000"/>
                  </a:lnSpc>
                  <a:spcAft>
                    <a:spcPct val="35000"/>
                  </a:spcAft>
                </a:pPr>
                <a:r>
                  <a:rPr lang="en-US" sz="900" b="1" dirty="0" smtClean="0">
                    <a:solidFill>
                      <a:sysClr val="window" lastClr="FFFFFF"/>
                    </a:solidFill>
                    <a:latin typeface="Arial"/>
                    <a:cs typeface="Calibri" pitchFamily="34" charset="0"/>
                  </a:rPr>
                  <a:t>Congressional</a:t>
                </a:r>
              </a:p>
              <a:p>
                <a:pPr lvl="0" algn="ctr" defTabSz="1066800">
                  <a:lnSpc>
                    <a:spcPct val="50000"/>
                  </a:lnSpc>
                  <a:spcAft>
                    <a:spcPct val="35000"/>
                  </a:spcAft>
                </a:pPr>
                <a:r>
                  <a:rPr lang="en-US" sz="900" b="1" dirty="0" smtClean="0">
                    <a:solidFill>
                      <a:sysClr val="window" lastClr="FFFFFF"/>
                    </a:solidFill>
                    <a:latin typeface="Arial"/>
                    <a:cs typeface="Calibri" pitchFamily="34" charset="0"/>
                  </a:rPr>
                  <a:t>Notifications)</a:t>
                </a:r>
                <a:endParaRPr lang="en-US" sz="900" b="1" dirty="0">
                  <a:solidFill>
                    <a:sysClr val="window" lastClr="FFFFFF"/>
                  </a:solidFill>
                  <a:latin typeface="Arial"/>
                  <a:cs typeface="Calibri" pitchFamily="34" charset="0"/>
                </a:endParaRPr>
              </a:p>
            </p:txBody>
          </p:sp>
        </p:grpSp>
        <p:sp>
          <p:nvSpPr>
            <p:cNvPr id="115" name="TextBox 114"/>
            <p:cNvSpPr txBox="1"/>
            <p:nvPr/>
          </p:nvSpPr>
          <p:spPr>
            <a:xfrm>
              <a:off x="-18287" y="5718391"/>
              <a:ext cx="1828800" cy="646331"/>
            </a:xfrm>
            <a:prstGeom prst="rect">
              <a:avLst/>
            </a:prstGeom>
            <a:noFill/>
          </p:spPr>
          <p:txBody>
            <a:bodyPr wrap="square" rtlCol="0">
              <a:spAutoFit/>
            </a:bodyPr>
            <a:lstStyle/>
            <a:p>
              <a:pPr algn="ctr"/>
              <a:r>
                <a:rPr lang="en-US" sz="1200" b="1" dirty="0" smtClean="0"/>
                <a:t>Time: Indeterminate (based off a defined actionable request)</a:t>
              </a:r>
              <a:endParaRPr lang="en-US" sz="1200" b="1" dirty="0"/>
            </a:p>
          </p:txBody>
        </p:sp>
        <p:sp>
          <p:nvSpPr>
            <p:cNvPr id="116" name="TextBox 115"/>
            <p:cNvSpPr txBox="1"/>
            <p:nvPr/>
          </p:nvSpPr>
          <p:spPr>
            <a:xfrm>
              <a:off x="2121408" y="5748871"/>
              <a:ext cx="2523744" cy="461665"/>
            </a:xfrm>
            <a:prstGeom prst="rect">
              <a:avLst/>
            </a:prstGeom>
            <a:noFill/>
          </p:spPr>
          <p:txBody>
            <a:bodyPr wrap="square" rtlCol="0">
              <a:spAutoFit/>
            </a:bodyPr>
            <a:lstStyle/>
            <a:p>
              <a:pPr algn="ctr"/>
              <a:r>
                <a:rPr lang="en-US" sz="1200" b="1" dirty="0" smtClean="0"/>
                <a:t>Time: 120 days from LOR complete</a:t>
              </a:r>
              <a:endParaRPr lang="en-US" sz="1200" b="1" dirty="0"/>
            </a:p>
          </p:txBody>
        </p:sp>
        <p:sp>
          <p:nvSpPr>
            <p:cNvPr id="117" name="TextBox 116"/>
            <p:cNvSpPr txBox="1"/>
            <p:nvPr/>
          </p:nvSpPr>
          <p:spPr>
            <a:xfrm>
              <a:off x="4767455" y="5754967"/>
              <a:ext cx="2484688" cy="780329"/>
            </a:xfrm>
            <a:prstGeom prst="rect">
              <a:avLst/>
            </a:prstGeom>
            <a:noFill/>
          </p:spPr>
          <p:txBody>
            <a:bodyPr wrap="square" rtlCol="0">
              <a:spAutoFit/>
            </a:bodyPr>
            <a:lstStyle/>
            <a:p>
              <a:pPr algn="ctr"/>
              <a:r>
                <a:rPr lang="en-US" sz="1200" b="1" dirty="0" smtClean="0"/>
                <a:t>Time: Indeterminate (from off the shelf items to contracting and production items) </a:t>
              </a:r>
              <a:endParaRPr lang="en-US" sz="1200" b="1" dirty="0"/>
            </a:p>
          </p:txBody>
        </p:sp>
        <p:sp>
          <p:nvSpPr>
            <p:cNvPr id="118" name="TextBox 117"/>
            <p:cNvSpPr txBox="1"/>
            <p:nvPr/>
          </p:nvSpPr>
          <p:spPr>
            <a:xfrm>
              <a:off x="7144512" y="5730241"/>
              <a:ext cx="2136146" cy="780329"/>
            </a:xfrm>
            <a:prstGeom prst="rect">
              <a:avLst/>
            </a:prstGeom>
            <a:noFill/>
          </p:spPr>
          <p:txBody>
            <a:bodyPr wrap="square" rtlCol="0">
              <a:spAutoFit/>
            </a:bodyPr>
            <a:lstStyle/>
            <a:p>
              <a:pPr algn="ctr"/>
              <a:r>
                <a:rPr lang="en-US" sz="1200" b="1" dirty="0" smtClean="0"/>
                <a:t>Time: Goal is within 2 years of supply complete (incl. warranty)</a:t>
              </a:r>
              <a:endParaRPr lang="en-US" sz="1200" b="1" dirty="0"/>
            </a:p>
          </p:txBody>
        </p:sp>
      </p:grpSp>
      <p:sp>
        <p:nvSpPr>
          <p:cNvPr id="113" name="TextBox 112"/>
          <p:cNvSpPr txBox="1"/>
          <p:nvPr/>
        </p:nvSpPr>
        <p:spPr>
          <a:xfrm>
            <a:off x="0" y="5672328"/>
            <a:ext cx="3316224" cy="707886"/>
          </a:xfrm>
          <a:prstGeom prst="rect">
            <a:avLst/>
          </a:prstGeom>
          <a:noFill/>
        </p:spPr>
        <p:txBody>
          <a:bodyPr wrap="square" rtlCol="0">
            <a:spAutoFit/>
          </a:bodyPr>
          <a:lstStyle/>
          <a:p>
            <a:r>
              <a:rPr lang="en-US" sz="1000" dirty="0" smtClean="0"/>
              <a:t>SCO: Security Cooperation Office</a:t>
            </a:r>
          </a:p>
          <a:p>
            <a:r>
              <a:rPr lang="en-US" sz="1000" dirty="0" smtClean="0"/>
              <a:t>DSCA: Defense Security Cooperation Agency</a:t>
            </a:r>
          </a:p>
          <a:p>
            <a:r>
              <a:rPr lang="en-US" sz="1000" dirty="0" smtClean="0"/>
              <a:t>CWD: Case Writing Division </a:t>
            </a:r>
          </a:p>
          <a:p>
            <a:r>
              <a:rPr lang="en-US" sz="1000" dirty="0" smtClean="0"/>
              <a:t>DFAS: Defense Finance and Accounting Services</a:t>
            </a:r>
            <a:endParaRPr lang="en-US" sz="1000" dirty="0"/>
          </a:p>
        </p:txBody>
      </p:sp>
      <p:sp>
        <p:nvSpPr>
          <p:cNvPr id="114" name="TextBox 113"/>
          <p:cNvSpPr txBox="1"/>
          <p:nvPr/>
        </p:nvSpPr>
        <p:spPr>
          <a:xfrm>
            <a:off x="3048762" y="5675757"/>
            <a:ext cx="3553968" cy="707886"/>
          </a:xfrm>
          <a:prstGeom prst="rect">
            <a:avLst/>
          </a:prstGeom>
          <a:noFill/>
        </p:spPr>
        <p:txBody>
          <a:bodyPr wrap="square" rtlCol="0">
            <a:spAutoFit/>
          </a:bodyPr>
          <a:lstStyle/>
          <a:p>
            <a:r>
              <a:rPr lang="en-US" sz="1000" dirty="0" smtClean="0"/>
              <a:t>LOR/LOA: Letter of Request/Acceptance</a:t>
            </a:r>
          </a:p>
          <a:p>
            <a:r>
              <a:rPr lang="en-US" sz="1000" dirty="0" smtClean="0"/>
              <a:t>SAMD: Security Assistance Management Division</a:t>
            </a:r>
          </a:p>
          <a:p>
            <a:r>
              <a:rPr lang="en-US" sz="1000" dirty="0" smtClean="0"/>
              <a:t>RFI: Request For Information</a:t>
            </a:r>
          </a:p>
          <a:p>
            <a:r>
              <a:rPr lang="en-US" sz="1000" dirty="0" smtClean="0"/>
              <a:t>CPM: Country Program Manager</a:t>
            </a:r>
            <a:endParaRPr lang="en-US" sz="1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73252" y="280473"/>
            <a:ext cx="9144000" cy="475431"/>
          </a:xfrm>
          <a:prstGeom prst="rect">
            <a:avLst/>
          </a:prstGeom>
        </p:spPr>
        <p:txBody>
          <a:bodyPr/>
          <a:lstStyle/>
          <a:p>
            <a:pPr algn="ctr">
              <a:lnSpc>
                <a:spcPct val="90000"/>
              </a:lnSpc>
              <a:defRPr/>
            </a:pPr>
            <a:r>
              <a:rPr lang="en-US" sz="3200" dirty="0" smtClean="0">
                <a:ln w="18415" cmpd="sng">
                  <a:solidFill>
                    <a:srgbClr val="FFFFFF"/>
                  </a:solidFill>
                  <a:prstDash val="solid"/>
                </a:ln>
                <a:solidFill>
                  <a:prstClr val="white">
                    <a:lumMod val="95000"/>
                  </a:prstClr>
                </a:solidFill>
                <a:effectLst>
                  <a:outerShdw blurRad="63500" dir="3600000" algn="tl" rotWithShape="0">
                    <a:srgbClr val="000000">
                      <a:alpha val="70000"/>
                    </a:srgbClr>
                  </a:outerShdw>
                  <a:reflection blurRad="6350" stA="55000" endA="300" endPos="45500" dir="5400000" sy="-100000" algn="bl" rotWithShape="0"/>
                </a:effectLst>
                <a:latin typeface="Berlin Sans FB Demi" pitchFamily="34" charset="0"/>
                <a:cs typeface="Arial" pitchFamily="34" charset="0"/>
              </a:rPr>
              <a:t>EDA Transfer Process</a:t>
            </a:r>
            <a:endParaRPr lang="en-US" sz="3200" dirty="0">
              <a:ln w="18415" cmpd="sng">
                <a:solidFill>
                  <a:srgbClr val="FFFFFF"/>
                </a:solidFill>
                <a:prstDash val="solid"/>
              </a:ln>
              <a:solidFill>
                <a:prstClr val="white">
                  <a:lumMod val="95000"/>
                </a:prstClr>
              </a:solidFill>
              <a:effectLst>
                <a:outerShdw blurRad="63500" dir="3600000" algn="tl" rotWithShape="0">
                  <a:srgbClr val="000000">
                    <a:alpha val="70000"/>
                  </a:srgbClr>
                </a:outerShdw>
                <a:reflection blurRad="6350" stA="55000" endA="300" endPos="45500" dir="5400000" sy="-100000" algn="bl" rotWithShape="0"/>
              </a:effectLst>
              <a:latin typeface="Berlin Sans FB Demi" pitchFamily="34" charset="0"/>
              <a:cs typeface="Arial" pitchFamily="34" charset="0"/>
            </a:endParaRPr>
          </a:p>
        </p:txBody>
      </p:sp>
      <p:grpSp>
        <p:nvGrpSpPr>
          <p:cNvPr id="2" name="Group 158"/>
          <p:cNvGrpSpPr/>
          <p:nvPr/>
        </p:nvGrpSpPr>
        <p:grpSpPr>
          <a:xfrm>
            <a:off x="159025" y="1065475"/>
            <a:ext cx="8833900" cy="5271715"/>
            <a:chOff x="-1" y="1066800"/>
            <a:chExt cx="9067801" cy="5334000"/>
          </a:xfrm>
        </p:grpSpPr>
        <p:sp>
          <p:nvSpPr>
            <p:cNvPr id="119" name="Line 27"/>
            <p:cNvSpPr>
              <a:spLocks noChangeShapeType="1"/>
            </p:cNvSpPr>
            <p:nvPr/>
          </p:nvSpPr>
          <p:spPr bwMode="auto">
            <a:xfrm flipH="1">
              <a:off x="304800" y="3914775"/>
              <a:ext cx="3048000" cy="1076325"/>
            </a:xfrm>
            <a:prstGeom prst="line">
              <a:avLst/>
            </a:prstGeom>
            <a:noFill/>
            <a:ln w="57150">
              <a:solidFill>
                <a:srgbClr val="0070C0"/>
              </a:solidFill>
              <a:round/>
              <a:headEnd/>
              <a:tailEnd/>
            </a:ln>
          </p:spPr>
          <p:txBody>
            <a:bodyPr/>
            <a:lstStyle/>
            <a:p>
              <a:endParaRPr lang="en-US" dirty="0"/>
            </a:p>
          </p:txBody>
        </p:sp>
        <p:sp>
          <p:nvSpPr>
            <p:cNvPr id="120" name="Rectangle 36"/>
            <p:cNvSpPr>
              <a:spLocks noChangeArrowheads="1"/>
            </p:cNvSpPr>
            <p:nvPr/>
          </p:nvSpPr>
          <p:spPr bwMode="auto">
            <a:xfrm>
              <a:off x="-1" y="1066800"/>
              <a:ext cx="3248411" cy="280272"/>
            </a:xfrm>
            <a:prstGeom prst="rect">
              <a:avLst/>
            </a:prstGeom>
            <a:noFill/>
            <a:ln w="9525">
              <a:noFill/>
              <a:miter lim="800000"/>
              <a:headEnd/>
              <a:tailEnd/>
            </a:ln>
          </p:spPr>
          <p:txBody>
            <a:bodyPr wrap="square">
              <a:spAutoFit/>
            </a:bodyPr>
            <a:lstStyle/>
            <a:p>
              <a:r>
                <a:rPr lang="en-US" sz="1200" b="1" dirty="0">
                  <a:solidFill>
                    <a:srgbClr val="000000"/>
                  </a:solidFill>
                </a:rPr>
                <a:t>COUNTRY LETTER OF REQUEST (LOR)</a:t>
              </a:r>
            </a:p>
          </p:txBody>
        </p:sp>
        <p:sp>
          <p:nvSpPr>
            <p:cNvPr id="121" name="Rectangle 5"/>
            <p:cNvSpPr>
              <a:spLocks noChangeArrowheads="1"/>
            </p:cNvSpPr>
            <p:nvPr/>
          </p:nvSpPr>
          <p:spPr bwMode="auto">
            <a:xfrm>
              <a:off x="8483600" y="5611813"/>
              <a:ext cx="306388" cy="138112"/>
            </a:xfrm>
            <a:prstGeom prst="rect">
              <a:avLst/>
            </a:prstGeom>
            <a:noFill/>
            <a:ln w="9525">
              <a:noFill/>
              <a:miter lim="800000"/>
              <a:headEnd/>
              <a:tailEnd/>
            </a:ln>
          </p:spPr>
          <p:txBody>
            <a:bodyPr/>
            <a:lstStyle/>
            <a:p>
              <a:pPr algn="ctr" eaLnBrk="0" hangingPunct="0"/>
              <a:endParaRPr lang="en-US" sz="800" dirty="0">
                <a:solidFill>
                  <a:srgbClr val="000000"/>
                </a:solidFill>
              </a:endParaRPr>
            </a:p>
          </p:txBody>
        </p:sp>
        <p:sp>
          <p:nvSpPr>
            <p:cNvPr id="122" name="Rectangle 6"/>
            <p:cNvSpPr>
              <a:spLocks noChangeArrowheads="1"/>
            </p:cNvSpPr>
            <p:nvPr/>
          </p:nvSpPr>
          <p:spPr bwMode="auto">
            <a:xfrm>
              <a:off x="814388" y="2286000"/>
              <a:ext cx="2538412" cy="1127125"/>
            </a:xfrm>
            <a:prstGeom prst="rect">
              <a:avLst/>
            </a:prstGeom>
            <a:noFill/>
            <a:ln w="9525">
              <a:noFill/>
              <a:miter lim="800000"/>
              <a:headEnd/>
              <a:tailEnd/>
            </a:ln>
          </p:spPr>
          <p:txBody>
            <a:bodyPr lIns="92075" tIns="46038" rIns="92075" bIns="46038" anchor="b">
              <a:spAutoFit/>
            </a:bodyPr>
            <a:lstStyle/>
            <a:p>
              <a:pPr algn="ctr" eaLnBrk="0" hangingPunct="0">
                <a:spcBef>
                  <a:spcPct val="30000"/>
                </a:spcBef>
              </a:pPr>
              <a:r>
                <a:rPr lang="en-US" sz="1200" b="1" dirty="0">
                  <a:solidFill>
                    <a:srgbClr val="000000"/>
                  </a:solidFill>
                </a:rPr>
                <a:t>USASAC PREPARES / STAFF</a:t>
              </a:r>
              <a:br>
                <a:rPr lang="en-US" sz="1200" b="1" dirty="0">
                  <a:solidFill>
                    <a:srgbClr val="000000"/>
                  </a:solidFill>
                </a:rPr>
              </a:br>
              <a:r>
                <a:rPr lang="en-US" sz="1200" b="1" dirty="0">
                  <a:solidFill>
                    <a:srgbClr val="000000"/>
                  </a:solidFill>
                </a:rPr>
                <a:t>TRANSFER MSG TO</a:t>
              </a:r>
            </a:p>
            <a:p>
              <a:pPr algn="ctr" eaLnBrk="0" hangingPunct="0">
                <a:spcBef>
                  <a:spcPct val="30000"/>
                </a:spcBef>
              </a:pPr>
              <a:r>
                <a:rPr lang="en-US" sz="1200" b="1" dirty="0">
                  <a:solidFill>
                    <a:srgbClr val="000000"/>
                  </a:solidFill>
                </a:rPr>
                <a:t>  DASA-DE&amp;C (COORDINATES WITH ARSTAF)</a:t>
              </a:r>
            </a:p>
            <a:p>
              <a:pPr algn="ctr" eaLnBrk="0" hangingPunct="0">
                <a:spcBef>
                  <a:spcPct val="30000"/>
                </a:spcBef>
              </a:pPr>
              <a:endParaRPr lang="en-US" sz="1200" b="1" dirty="0">
                <a:solidFill>
                  <a:srgbClr val="000000"/>
                </a:solidFill>
              </a:endParaRPr>
            </a:p>
          </p:txBody>
        </p:sp>
        <p:sp>
          <p:nvSpPr>
            <p:cNvPr id="123" name="Rectangle 7"/>
            <p:cNvSpPr>
              <a:spLocks noChangeArrowheads="1"/>
            </p:cNvSpPr>
            <p:nvPr/>
          </p:nvSpPr>
          <p:spPr bwMode="auto">
            <a:xfrm>
              <a:off x="3321050" y="2286000"/>
              <a:ext cx="1860550" cy="461963"/>
            </a:xfrm>
            <a:prstGeom prst="rect">
              <a:avLst/>
            </a:prstGeom>
            <a:noFill/>
            <a:ln w="9525">
              <a:noFill/>
              <a:miter lim="800000"/>
              <a:headEnd/>
              <a:tailEnd/>
            </a:ln>
          </p:spPr>
          <p:txBody>
            <a:bodyPr wrap="none" lIns="92075" tIns="46038" rIns="92075" bIns="46038" anchor="b">
              <a:spAutoFit/>
            </a:bodyPr>
            <a:lstStyle/>
            <a:p>
              <a:pPr algn="ctr" eaLnBrk="0" hangingPunct="0">
                <a:spcBef>
                  <a:spcPct val="30000"/>
                </a:spcBef>
              </a:pPr>
              <a:r>
                <a:rPr lang="en-US" sz="1200" b="1" dirty="0">
                  <a:solidFill>
                    <a:srgbClr val="000000"/>
                  </a:solidFill>
                </a:rPr>
                <a:t> DSCA / STATE</a:t>
              </a:r>
              <a:br>
                <a:rPr lang="en-US" sz="1200" b="1" dirty="0">
                  <a:solidFill>
                    <a:srgbClr val="000000"/>
                  </a:solidFill>
                </a:rPr>
              </a:br>
              <a:r>
                <a:rPr lang="en-US" sz="1200" b="1" dirty="0">
                  <a:solidFill>
                    <a:srgbClr val="000000"/>
                  </a:solidFill>
                </a:rPr>
                <a:t>APPROVE  TRANSFER</a:t>
              </a:r>
            </a:p>
          </p:txBody>
        </p:sp>
        <p:sp>
          <p:nvSpPr>
            <p:cNvPr id="124" name="Rectangle 8"/>
            <p:cNvSpPr>
              <a:spLocks noChangeArrowheads="1"/>
            </p:cNvSpPr>
            <p:nvPr/>
          </p:nvSpPr>
          <p:spPr bwMode="auto">
            <a:xfrm>
              <a:off x="2846388" y="5202238"/>
              <a:ext cx="2411412" cy="647700"/>
            </a:xfrm>
            <a:prstGeom prst="rect">
              <a:avLst/>
            </a:prstGeom>
            <a:noFill/>
            <a:ln w="9525">
              <a:noFill/>
              <a:miter lim="800000"/>
              <a:headEnd/>
              <a:tailEnd/>
            </a:ln>
          </p:spPr>
          <p:txBody>
            <a:bodyPr lIns="92075" tIns="46038" rIns="92075" bIns="46038" anchor="b">
              <a:spAutoFit/>
            </a:bodyPr>
            <a:lstStyle/>
            <a:p>
              <a:pPr algn="ctr" eaLnBrk="0" hangingPunct="0">
                <a:spcBef>
                  <a:spcPct val="30000"/>
                </a:spcBef>
              </a:pPr>
              <a:r>
                <a:rPr lang="en-US" sz="1200" b="1" dirty="0">
                  <a:solidFill>
                    <a:srgbClr val="000000"/>
                  </a:solidFill>
                </a:rPr>
                <a:t>DSCA COUNTER </a:t>
              </a:r>
              <a:br>
                <a:rPr lang="en-US" sz="1200" b="1" dirty="0">
                  <a:solidFill>
                    <a:srgbClr val="000000"/>
                  </a:solidFill>
                </a:rPr>
              </a:br>
              <a:r>
                <a:rPr lang="en-US" sz="1200" b="1" dirty="0">
                  <a:solidFill>
                    <a:srgbClr val="000000"/>
                  </a:solidFill>
                </a:rPr>
                <a:t>SIGNATURE AND</a:t>
              </a:r>
              <a:br>
                <a:rPr lang="en-US" sz="1200" b="1" dirty="0">
                  <a:solidFill>
                    <a:srgbClr val="000000"/>
                  </a:solidFill>
                </a:rPr>
              </a:br>
              <a:r>
                <a:rPr lang="en-US" sz="1200" b="1" dirty="0">
                  <a:solidFill>
                    <a:srgbClr val="000000"/>
                  </a:solidFill>
                </a:rPr>
                <a:t>COUNTRY ACCEPTANCE</a:t>
              </a:r>
            </a:p>
          </p:txBody>
        </p:sp>
        <p:sp>
          <p:nvSpPr>
            <p:cNvPr id="127" name="Rectangle 9"/>
            <p:cNvSpPr>
              <a:spLocks noChangeArrowheads="1"/>
            </p:cNvSpPr>
            <p:nvPr/>
          </p:nvSpPr>
          <p:spPr bwMode="auto">
            <a:xfrm rot="-1151969">
              <a:off x="1939925" y="4406900"/>
              <a:ext cx="1247775" cy="461963"/>
            </a:xfrm>
            <a:prstGeom prst="rect">
              <a:avLst/>
            </a:prstGeom>
            <a:noFill/>
            <a:ln w="9525">
              <a:noFill/>
              <a:miter lim="800000"/>
              <a:headEnd/>
              <a:tailEnd/>
            </a:ln>
          </p:spPr>
          <p:txBody>
            <a:bodyPr wrap="none" lIns="92075" tIns="46038" rIns="92075" bIns="46038" anchor="b">
              <a:spAutoFit/>
            </a:bodyPr>
            <a:lstStyle/>
            <a:p>
              <a:pPr algn="ctr" eaLnBrk="0" hangingPunct="0">
                <a:spcBef>
                  <a:spcPct val="30000"/>
                </a:spcBef>
              </a:pPr>
              <a:r>
                <a:rPr lang="en-US" sz="1200" b="1" dirty="0">
                  <a:solidFill>
                    <a:srgbClr val="000000"/>
                  </a:solidFill>
                </a:rPr>
                <a:t>JOINT VISUAL</a:t>
              </a:r>
              <a:br>
                <a:rPr lang="en-US" sz="1200" b="1" dirty="0">
                  <a:solidFill>
                    <a:srgbClr val="000000"/>
                  </a:solidFill>
                </a:rPr>
              </a:br>
              <a:r>
                <a:rPr lang="en-US" sz="1200" b="1" dirty="0">
                  <a:solidFill>
                    <a:srgbClr val="000000"/>
                  </a:solidFill>
                </a:rPr>
                <a:t>INSPECTIONS</a:t>
              </a:r>
            </a:p>
          </p:txBody>
        </p:sp>
        <p:sp>
          <p:nvSpPr>
            <p:cNvPr id="128" name="Rectangle 10"/>
            <p:cNvSpPr>
              <a:spLocks noChangeArrowheads="1"/>
            </p:cNvSpPr>
            <p:nvPr/>
          </p:nvSpPr>
          <p:spPr bwMode="auto">
            <a:xfrm>
              <a:off x="5395913" y="2286000"/>
              <a:ext cx="1546225" cy="461963"/>
            </a:xfrm>
            <a:prstGeom prst="rect">
              <a:avLst/>
            </a:prstGeom>
            <a:noFill/>
            <a:ln w="9525">
              <a:noFill/>
              <a:miter lim="800000"/>
              <a:headEnd/>
              <a:tailEnd/>
            </a:ln>
          </p:spPr>
          <p:txBody>
            <a:bodyPr wrap="none" lIns="92075" tIns="46038" rIns="92075" bIns="46038" anchor="b">
              <a:spAutoFit/>
            </a:bodyPr>
            <a:lstStyle/>
            <a:p>
              <a:pPr algn="ctr" eaLnBrk="0" hangingPunct="0">
                <a:spcBef>
                  <a:spcPct val="30000"/>
                </a:spcBef>
              </a:pPr>
              <a:r>
                <a:rPr lang="en-US" sz="1200" b="1" dirty="0">
                  <a:solidFill>
                    <a:srgbClr val="000000"/>
                  </a:solidFill>
                </a:rPr>
                <a:t>CONGRESSIONAL</a:t>
              </a:r>
              <a:br>
                <a:rPr lang="en-US" sz="1200" b="1" dirty="0">
                  <a:solidFill>
                    <a:srgbClr val="000000"/>
                  </a:solidFill>
                </a:rPr>
              </a:br>
              <a:r>
                <a:rPr lang="en-US" sz="1200" b="1" dirty="0">
                  <a:solidFill>
                    <a:srgbClr val="000000"/>
                  </a:solidFill>
                </a:rPr>
                <a:t>NOTIFICATION</a:t>
              </a:r>
            </a:p>
          </p:txBody>
        </p:sp>
        <p:sp>
          <p:nvSpPr>
            <p:cNvPr id="129" name="Rectangle 12"/>
            <p:cNvSpPr>
              <a:spLocks noChangeArrowheads="1"/>
            </p:cNvSpPr>
            <p:nvPr/>
          </p:nvSpPr>
          <p:spPr bwMode="auto">
            <a:xfrm>
              <a:off x="5378450" y="5226050"/>
              <a:ext cx="1306513" cy="517525"/>
            </a:xfrm>
            <a:prstGeom prst="rect">
              <a:avLst/>
            </a:prstGeom>
            <a:noFill/>
            <a:ln w="9525">
              <a:noFill/>
              <a:miter lim="800000"/>
              <a:headEnd/>
              <a:tailEnd/>
            </a:ln>
          </p:spPr>
          <p:txBody>
            <a:bodyPr wrap="none" lIns="92075" tIns="46038" rIns="92075" bIns="46038" anchor="b">
              <a:spAutoFit/>
            </a:bodyPr>
            <a:lstStyle/>
            <a:p>
              <a:pPr algn="ctr" eaLnBrk="0" hangingPunct="0"/>
              <a:r>
                <a:rPr lang="en-US" sz="1200" b="1" dirty="0">
                  <a:solidFill>
                    <a:srgbClr val="000000"/>
                  </a:solidFill>
                </a:rPr>
                <a:t>FMS CASE</a:t>
              </a:r>
            </a:p>
            <a:p>
              <a:pPr algn="ctr" eaLnBrk="0" hangingPunct="0">
                <a:spcBef>
                  <a:spcPct val="30000"/>
                </a:spcBef>
              </a:pPr>
              <a:r>
                <a:rPr lang="en-US" sz="1200" b="1" dirty="0">
                  <a:solidFill>
                    <a:srgbClr val="000000"/>
                  </a:solidFill>
                </a:rPr>
                <a:t>IMPLEMENTED</a:t>
              </a:r>
            </a:p>
          </p:txBody>
        </p:sp>
        <p:sp>
          <p:nvSpPr>
            <p:cNvPr id="130" name="Freeform 13"/>
            <p:cNvSpPr>
              <a:spLocks/>
            </p:cNvSpPr>
            <p:nvPr/>
          </p:nvSpPr>
          <p:spPr bwMode="auto">
            <a:xfrm>
              <a:off x="5410200" y="3761960"/>
              <a:ext cx="1600200" cy="1066655"/>
            </a:xfrm>
            <a:custGeom>
              <a:avLst/>
              <a:gdLst>
                <a:gd name="T0" fmla="*/ 2147483647 w 1039"/>
                <a:gd name="T1" fmla="*/ 0 h 879"/>
                <a:gd name="T2" fmla="*/ 2147483647 w 1039"/>
                <a:gd name="T3" fmla="*/ 2147483647 h 879"/>
                <a:gd name="T4" fmla="*/ 2147483647 w 1039"/>
                <a:gd name="T5" fmla="*/ 2147483647 h 879"/>
                <a:gd name="T6" fmla="*/ 2147483647 w 1039"/>
                <a:gd name="T7" fmla="*/ 2147483647 h 879"/>
                <a:gd name="T8" fmla="*/ 2147483647 w 1039"/>
                <a:gd name="T9" fmla="*/ 2147483647 h 879"/>
                <a:gd name="T10" fmla="*/ 2147483647 w 1039"/>
                <a:gd name="T11" fmla="*/ 2147483647 h 879"/>
                <a:gd name="T12" fmla="*/ 2147483647 w 1039"/>
                <a:gd name="T13" fmla="*/ 2147483647 h 879"/>
                <a:gd name="T14" fmla="*/ 2147483647 w 1039"/>
                <a:gd name="T15" fmla="*/ 2147483647 h 879"/>
                <a:gd name="T16" fmla="*/ 2147483647 w 1039"/>
                <a:gd name="T17" fmla="*/ 2147483647 h 879"/>
                <a:gd name="T18" fmla="*/ 2147483647 w 1039"/>
                <a:gd name="T19" fmla="*/ 2147483647 h 879"/>
                <a:gd name="T20" fmla="*/ 2147483647 w 1039"/>
                <a:gd name="T21" fmla="*/ 2147483647 h 879"/>
                <a:gd name="T22" fmla="*/ 2147483647 w 1039"/>
                <a:gd name="T23" fmla="*/ 2147483647 h 879"/>
                <a:gd name="T24" fmla="*/ 2147483647 w 1039"/>
                <a:gd name="T25" fmla="*/ 2147483647 h 879"/>
                <a:gd name="T26" fmla="*/ 2147483647 w 1039"/>
                <a:gd name="T27" fmla="*/ 2147483647 h 879"/>
                <a:gd name="T28" fmla="*/ 2147483647 w 1039"/>
                <a:gd name="T29" fmla="*/ 2147483647 h 879"/>
                <a:gd name="T30" fmla="*/ 2147483647 w 1039"/>
                <a:gd name="T31" fmla="*/ 2147483647 h 879"/>
                <a:gd name="T32" fmla="*/ 0 w 1039"/>
                <a:gd name="T33" fmla="*/ 2147483647 h 879"/>
                <a:gd name="T34" fmla="*/ 2147483647 w 1039"/>
                <a:gd name="T35" fmla="*/ 2147483647 h 879"/>
                <a:gd name="T36" fmla="*/ 2147483647 w 1039"/>
                <a:gd name="T37" fmla="*/ 2147483647 h 879"/>
                <a:gd name="T38" fmla="*/ 2147483647 w 1039"/>
                <a:gd name="T39" fmla="*/ 2147483647 h 879"/>
                <a:gd name="T40" fmla="*/ 2147483647 w 1039"/>
                <a:gd name="T41" fmla="*/ 2147483647 h 879"/>
                <a:gd name="T42" fmla="*/ 2147483647 w 1039"/>
                <a:gd name="T43" fmla="*/ 2147483647 h 879"/>
                <a:gd name="T44" fmla="*/ 2147483647 w 1039"/>
                <a:gd name="T45" fmla="*/ 2147483647 h 879"/>
                <a:gd name="T46" fmla="*/ 2147483647 w 1039"/>
                <a:gd name="T47" fmla="*/ 2147483647 h 879"/>
                <a:gd name="T48" fmla="*/ 2147483647 w 1039"/>
                <a:gd name="T49" fmla="*/ 2147483647 h 879"/>
                <a:gd name="T50" fmla="*/ 2147483647 w 1039"/>
                <a:gd name="T51" fmla="*/ 2147483647 h 879"/>
                <a:gd name="T52" fmla="*/ 2147483647 w 1039"/>
                <a:gd name="T53" fmla="*/ 2147483647 h 879"/>
                <a:gd name="T54" fmla="*/ 2147483647 w 1039"/>
                <a:gd name="T55" fmla="*/ 2147483647 h 879"/>
                <a:gd name="T56" fmla="*/ 2147483647 w 1039"/>
                <a:gd name="T57" fmla="*/ 2147483647 h 879"/>
                <a:gd name="T58" fmla="*/ 2147483647 w 1039"/>
                <a:gd name="T59" fmla="*/ 2147483647 h 879"/>
                <a:gd name="T60" fmla="*/ 2147483647 w 1039"/>
                <a:gd name="T61" fmla="*/ 2147483647 h 879"/>
                <a:gd name="T62" fmla="*/ 2147483647 w 1039"/>
                <a:gd name="T63" fmla="*/ 2147483647 h 879"/>
                <a:gd name="T64" fmla="*/ 2147483647 w 1039"/>
                <a:gd name="T65" fmla="*/ 2147483647 h 879"/>
                <a:gd name="T66" fmla="*/ 2147483647 w 1039"/>
                <a:gd name="T67" fmla="*/ 2147483647 h 879"/>
                <a:gd name="T68" fmla="*/ 2147483647 w 1039"/>
                <a:gd name="T69" fmla="*/ 2147483647 h 879"/>
                <a:gd name="T70" fmla="*/ 2147483647 w 1039"/>
                <a:gd name="T71" fmla="*/ 2147483647 h 879"/>
                <a:gd name="T72" fmla="*/ 2147483647 w 1039"/>
                <a:gd name="T73" fmla="*/ 2147483647 h 879"/>
                <a:gd name="T74" fmla="*/ 2147483647 w 1039"/>
                <a:gd name="T75" fmla="*/ 2147483647 h 879"/>
                <a:gd name="T76" fmla="*/ 2147483647 w 1039"/>
                <a:gd name="T77" fmla="*/ 2147483647 h 879"/>
                <a:gd name="T78" fmla="*/ 2147483647 w 1039"/>
                <a:gd name="T79" fmla="*/ 2147483647 h 879"/>
                <a:gd name="T80" fmla="*/ 2147483647 w 1039"/>
                <a:gd name="T81" fmla="*/ 2147483647 h 879"/>
                <a:gd name="T82" fmla="*/ 2147483647 w 1039"/>
                <a:gd name="T83" fmla="*/ 2147483647 h 879"/>
                <a:gd name="T84" fmla="*/ 2147483647 w 1039"/>
                <a:gd name="T85" fmla="*/ 2147483647 h 879"/>
                <a:gd name="T86" fmla="*/ 2147483647 w 1039"/>
                <a:gd name="T87" fmla="*/ 2147483647 h 879"/>
                <a:gd name="T88" fmla="*/ 2147483647 w 1039"/>
                <a:gd name="T89" fmla="*/ 2147483647 h 879"/>
                <a:gd name="T90" fmla="*/ 2147483647 w 1039"/>
                <a:gd name="T91" fmla="*/ 2147483647 h 879"/>
                <a:gd name="T92" fmla="*/ 2147483647 w 1039"/>
                <a:gd name="T93" fmla="*/ 2147483647 h 879"/>
                <a:gd name="T94" fmla="*/ 2147483647 w 1039"/>
                <a:gd name="T95" fmla="*/ 2147483647 h 879"/>
                <a:gd name="T96" fmla="*/ 2147483647 w 1039"/>
                <a:gd name="T97" fmla="*/ 2147483647 h 879"/>
                <a:gd name="T98" fmla="*/ 2147483647 w 1039"/>
                <a:gd name="T99" fmla="*/ 2147483647 h 879"/>
                <a:gd name="T100" fmla="*/ 2147483647 w 1039"/>
                <a:gd name="T101" fmla="*/ 2147483647 h 879"/>
                <a:gd name="T102" fmla="*/ 2147483647 w 1039"/>
                <a:gd name="T103" fmla="*/ 2147483647 h 879"/>
                <a:gd name="T104" fmla="*/ 2147483647 w 1039"/>
                <a:gd name="T105" fmla="*/ 2147483647 h 879"/>
                <a:gd name="T106" fmla="*/ 2147483647 w 1039"/>
                <a:gd name="T107" fmla="*/ 2147483647 h 879"/>
                <a:gd name="T108" fmla="*/ 2147483647 w 1039"/>
                <a:gd name="T109" fmla="*/ 2147483647 h 8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9"/>
                <a:gd name="T166" fmla="*/ 0 h 879"/>
                <a:gd name="T167" fmla="*/ 1039 w 1039"/>
                <a:gd name="T168" fmla="*/ 879 h 8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9" h="879">
                  <a:moveTo>
                    <a:pt x="644" y="0"/>
                  </a:moveTo>
                  <a:lnTo>
                    <a:pt x="508" y="198"/>
                  </a:lnTo>
                  <a:lnTo>
                    <a:pt x="470" y="112"/>
                  </a:lnTo>
                  <a:lnTo>
                    <a:pt x="462" y="224"/>
                  </a:lnTo>
                  <a:lnTo>
                    <a:pt x="356" y="60"/>
                  </a:lnTo>
                  <a:lnTo>
                    <a:pt x="401" y="267"/>
                  </a:lnTo>
                  <a:lnTo>
                    <a:pt x="333" y="172"/>
                  </a:lnTo>
                  <a:lnTo>
                    <a:pt x="348" y="276"/>
                  </a:lnTo>
                  <a:lnTo>
                    <a:pt x="128" y="86"/>
                  </a:lnTo>
                  <a:lnTo>
                    <a:pt x="310" y="301"/>
                  </a:lnTo>
                  <a:lnTo>
                    <a:pt x="189" y="241"/>
                  </a:lnTo>
                  <a:lnTo>
                    <a:pt x="258" y="301"/>
                  </a:lnTo>
                  <a:lnTo>
                    <a:pt x="45" y="241"/>
                  </a:lnTo>
                  <a:lnTo>
                    <a:pt x="235" y="353"/>
                  </a:lnTo>
                  <a:lnTo>
                    <a:pt x="91" y="378"/>
                  </a:lnTo>
                  <a:lnTo>
                    <a:pt x="242" y="404"/>
                  </a:lnTo>
                  <a:lnTo>
                    <a:pt x="0" y="473"/>
                  </a:lnTo>
                  <a:lnTo>
                    <a:pt x="235" y="465"/>
                  </a:lnTo>
                  <a:lnTo>
                    <a:pt x="30" y="542"/>
                  </a:lnTo>
                  <a:lnTo>
                    <a:pt x="272" y="508"/>
                  </a:lnTo>
                  <a:lnTo>
                    <a:pt x="121" y="577"/>
                  </a:lnTo>
                  <a:lnTo>
                    <a:pt x="280" y="559"/>
                  </a:lnTo>
                  <a:lnTo>
                    <a:pt x="68" y="697"/>
                  </a:lnTo>
                  <a:lnTo>
                    <a:pt x="318" y="577"/>
                  </a:lnTo>
                  <a:lnTo>
                    <a:pt x="250" y="663"/>
                  </a:lnTo>
                  <a:lnTo>
                    <a:pt x="356" y="611"/>
                  </a:lnTo>
                  <a:lnTo>
                    <a:pt x="220" y="878"/>
                  </a:lnTo>
                  <a:lnTo>
                    <a:pt x="447" y="628"/>
                  </a:lnTo>
                  <a:lnTo>
                    <a:pt x="462" y="697"/>
                  </a:lnTo>
                  <a:lnTo>
                    <a:pt x="485" y="603"/>
                  </a:lnTo>
                  <a:lnTo>
                    <a:pt x="538" y="852"/>
                  </a:lnTo>
                  <a:lnTo>
                    <a:pt x="545" y="611"/>
                  </a:lnTo>
                  <a:lnTo>
                    <a:pt x="606" y="680"/>
                  </a:lnTo>
                  <a:lnTo>
                    <a:pt x="575" y="568"/>
                  </a:lnTo>
                  <a:lnTo>
                    <a:pt x="803" y="766"/>
                  </a:lnTo>
                  <a:lnTo>
                    <a:pt x="651" y="568"/>
                  </a:lnTo>
                  <a:lnTo>
                    <a:pt x="773" y="637"/>
                  </a:lnTo>
                  <a:lnTo>
                    <a:pt x="682" y="551"/>
                  </a:lnTo>
                  <a:lnTo>
                    <a:pt x="916" y="637"/>
                  </a:lnTo>
                  <a:lnTo>
                    <a:pt x="712" y="508"/>
                  </a:lnTo>
                  <a:lnTo>
                    <a:pt x="1038" y="559"/>
                  </a:lnTo>
                  <a:lnTo>
                    <a:pt x="742" y="465"/>
                  </a:lnTo>
                  <a:lnTo>
                    <a:pt x="901" y="439"/>
                  </a:lnTo>
                  <a:lnTo>
                    <a:pt x="704" y="413"/>
                  </a:lnTo>
                  <a:lnTo>
                    <a:pt x="1015" y="362"/>
                  </a:lnTo>
                  <a:lnTo>
                    <a:pt x="720" y="362"/>
                  </a:lnTo>
                  <a:lnTo>
                    <a:pt x="826" y="284"/>
                  </a:lnTo>
                  <a:lnTo>
                    <a:pt x="697" y="310"/>
                  </a:lnTo>
                  <a:lnTo>
                    <a:pt x="788" y="224"/>
                  </a:lnTo>
                  <a:lnTo>
                    <a:pt x="659" y="267"/>
                  </a:lnTo>
                  <a:lnTo>
                    <a:pt x="788" y="78"/>
                  </a:lnTo>
                  <a:lnTo>
                    <a:pt x="606" y="241"/>
                  </a:lnTo>
                  <a:lnTo>
                    <a:pt x="644" y="155"/>
                  </a:lnTo>
                  <a:lnTo>
                    <a:pt x="568" y="198"/>
                  </a:lnTo>
                  <a:lnTo>
                    <a:pt x="644" y="2"/>
                  </a:lnTo>
                </a:path>
              </a:pathLst>
            </a:custGeom>
            <a:solidFill>
              <a:srgbClr val="FFCC00"/>
            </a:solidFill>
            <a:ln w="12700" cap="rnd">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dirty="0"/>
            </a:p>
          </p:txBody>
        </p:sp>
        <p:sp>
          <p:nvSpPr>
            <p:cNvPr id="131" name="Rectangle 16"/>
            <p:cNvSpPr>
              <a:spLocks noChangeArrowheads="1"/>
            </p:cNvSpPr>
            <p:nvPr/>
          </p:nvSpPr>
          <p:spPr bwMode="auto">
            <a:xfrm>
              <a:off x="7086600" y="5210175"/>
              <a:ext cx="1606550" cy="1016000"/>
            </a:xfrm>
            <a:prstGeom prst="rect">
              <a:avLst/>
            </a:prstGeom>
            <a:noFill/>
            <a:ln w="9525">
              <a:noFill/>
              <a:miter lim="800000"/>
              <a:headEnd/>
              <a:tailEnd/>
            </a:ln>
          </p:spPr>
          <p:txBody>
            <a:bodyPr wrap="none" lIns="92075" tIns="46038" rIns="92075" bIns="46038">
              <a:spAutoFit/>
            </a:bodyPr>
            <a:lstStyle/>
            <a:p>
              <a:pPr algn="ctr" eaLnBrk="0" hangingPunct="0">
                <a:spcBef>
                  <a:spcPct val="30000"/>
                </a:spcBef>
              </a:pPr>
              <a:r>
                <a:rPr lang="en-US" sz="1200" b="1" dirty="0">
                  <a:solidFill>
                    <a:srgbClr val="000000"/>
                  </a:solidFill>
                </a:rPr>
                <a:t>COORDINATE</a:t>
              </a:r>
              <a:br>
                <a:rPr lang="en-US" sz="1200" b="1" dirty="0">
                  <a:solidFill>
                    <a:srgbClr val="000000"/>
                  </a:solidFill>
                </a:rPr>
              </a:br>
              <a:r>
                <a:rPr lang="en-US" sz="1200" b="1" dirty="0">
                  <a:solidFill>
                    <a:srgbClr val="000000"/>
                  </a:solidFill>
                </a:rPr>
                <a:t>TRANSPORTATION</a:t>
              </a:r>
              <a:br>
                <a:rPr lang="en-US" sz="1200" b="1" dirty="0">
                  <a:solidFill>
                    <a:srgbClr val="000000"/>
                  </a:solidFill>
                </a:rPr>
              </a:br>
              <a:r>
                <a:rPr lang="en-US" sz="1200" b="1" dirty="0">
                  <a:solidFill>
                    <a:srgbClr val="000000"/>
                  </a:solidFill>
                </a:rPr>
                <a:t>FOR SHIPMENT OF</a:t>
              </a:r>
              <a:br>
                <a:rPr lang="en-US" sz="1200" b="1" dirty="0">
                  <a:solidFill>
                    <a:srgbClr val="000000"/>
                  </a:solidFill>
                </a:rPr>
              </a:br>
              <a:r>
                <a:rPr lang="en-US" sz="1200" b="1" dirty="0">
                  <a:solidFill>
                    <a:srgbClr val="000000"/>
                  </a:solidFill>
                </a:rPr>
                <a:t>MATERIEL TO THE</a:t>
              </a:r>
              <a:br>
                <a:rPr lang="en-US" sz="1200" b="1" dirty="0">
                  <a:solidFill>
                    <a:srgbClr val="000000"/>
                  </a:solidFill>
                </a:rPr>
              </a:br>
              <a:r>
                <a:rPr lang="en-US" sz="1200" b="1" dirty="0">
                  <a:solidFill>
                    <a:srgbClr val="000000"/>
                  </a:solidFill>
                </a:rPr>
                <a:t>COUNTRY</a:t>
              </a:r>
            </a:p>
          </p:txBody>
        </p:sp>
        <p:sp>
          <p:nvSpPr>
            <p:cNvPr id="132" name="Rectangle 18"/>
            <p:cNvSpPr>
              <a:spLocks noChangeArrowheads="1"/>
            </p:cNvSpPr>
            <p:nvPr/>
          </p:nvSpPr>
          <p:spPr bwMode="auto">
            <a:xfrm>
              <a:off x="0" y="1400082"/>
              <a:ext cx="1981200" cy="757815"/>
            </a:xfrm>
            <a:prstGeom prst="rect">
              <a:avLst/>
            </a:prstGeom>
            <a:solidFill>
              <a:srgbClr val="DBE00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b">
              <a:spAutoFit/>
            </a:bodyPr>
            <a:lstStyle/>
            <a:p>
              <a:pPr algn="ctr" eaLnBrk="0" hangingPunct="0">
                <a:spcBef>
                  <a:spcPct val="30000"/>
                </a:spcBef>
                <a:defRPr/>
              </a:pPr>
              <a:r>
                <a:rPr lang="en-US" sz="1300" b="1" dirty="0">
                  <a:solidFill>
                    <a:srgbClr val="000000"/>
                  </a:solidFill>
                </a:rPr>
                <a:t> Determine Excess Materiel Availability</a:t>
              </a:r>
            </a:p>
            <a:p>
              <a:pPr algn="ctr" eaLnBrk="0" hangingPunct="0">
                <a:spcBef>
                  <a:spcPct val="30000"/>
                </a:spcBef>
                <a:defRPr/>
              </a:pPr>
              <a:r>
                <a:rPr lang="en-US" sz="1300" b="1" dirty="0">
                  <a:solidFill>
                    <a:srgbClr val="000000"/>
                  </a:solidFill>
                </a:rPr>
                <a:t>LCMC PMs / G-8</a:t>
              </a:r>
            </a:p>
          </p:txBody>
        </p:sp>
        <p:sp>
          <p:nvSpPr>
            <p:cNvPr id="134" name="Text Box 20"/>
            <p:cNvSpPr txBox="1">
              <a:spLocks noChangeArrowheads="1"/>
            </p:cNvSpPr>
            <p:nvPr/>
          </p:nvSpPr>
          <p:spPr bwMode="auto">
            <a:xfrm>
              <a:off x="5638800" y="4065588"/>
              <a:ext cx="990600" cy="430212"/>
            </a:xfrm>
            <a:prstGeom prst="rect">
              <a:avLst/>
            </a:prstGeom>
            <a:noFill/>
            <a:ln w="9525">
              <a:noFill/>
              <a:miter lim="800000"/>
              <a:headEnd/>
              <a:tailEnd/>
            </a:ln>
          </p:spPr>
          <p:txBody>
            <a:bodyPr>
              <a:spAutoFit/>
            </a:bodyPr>
            <a:lstStyle/>
            <a:p>
              <a:pPr algn="ctr" eaLnBrk="0" hangingPunct="0"/>
              <a:r>
                <a:rPr lang="en-US" sz="1100" b="1" dirty="0">
                  <a:solidFill>
                    <a:srgbClr val="000000"/>
                  </a:solidFill>
                </a:rPr>
                <a:t>REFUSED</a:t>
              </a:r>
            </a:p>
            <a:p>
              <a:pPr algn="ctr" eaLnBrk="0" hangingPunct="0"/>
              <a:r>
                <a:rPr lang="en-US" sz="1100" b="1" dirty="0">
                  <a:solidFill>
                    <a:srgbClr val="000000"/>
                  </a:solidFill>
                </a:rPr>
                <a:t>at JVI</a:t>
              </a:r>
            </a:p>
          </p:txBody>
        </p:sp>
        <p:pic>
          <p:nvPicPr>
            <p:cNvPr id="135" name="Picture 21" descr="Cruzshp2"/>
            <p:cNvPicPr>
              <a:picLocks noChangeAspect="1" noChangeArrowheads="1"/>
            </p:cNvPicPr>
            <p:nvPr/>
          </p:nvPicPr>
          <p:blipFill>
            <a:blip r:embed="rId2" cstate="print"/>
            <a:srcRect/>
            <a:stretch>
              <a:fillRect/>
            </a:stretch>
          </p:blipFill>
          <p:spPr bwMode="auto">
            <a:xfrm>
              <a:off x="8001000" y="4524375"/>
              <a:ext cx="1066800" cy="717550"/>
            </a:xfrm>
            <a:prstGeom prst="rect">
              <a:avLst/>
            </a:prstGeom>
            <a:noFill/>
            <a:ln w="9525">
              <a:noFill/>
              <a:miter lim="800000"/>
              <a:headEnd/>
              <a:tailEnd/>
            </a:ln>
          </p:spPr>
        </p:pic>
        <p:sp>
          <p:nvSpPr>
            <p:cNvPr id="136" name="Rectangle 22"/>
            <p:cNvSpPr>
              <a:spLocks noChangeArrowheads="1"/>
            </p:cNvSpPr>
            <p:nvPr/>
          </p:nvSpPr>
          <p:spPr bwMode="auto">
            <a:xfrm>
              <a:off x="3808413" y="4838139"/>
              <a:ext cx="1195387" cy="299997"/>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2075" tIns="46038" rIns="92075" bIns="46038" anchor="b">
              <a:spAutoFit/>
            </a:bodyPr>
            <a:lstStyle/>
            <a:p>
              <a:pPr algn="ctr" eaLnBrk="0" hangingPunct="0">
                <a:spcBef>
                  <a:spcPct val="30000"/>
                </a:spcBef>
                <a:defRPr/>
              </a:pPr>
              <a:r>
                <a:rPr lang="en-US" sz="1300" b="1" dirty="0">
                  <a:solidFill>
                    <a:srgbClr val="000000"/>
                  </a:solidFill>
                </a:rPr>
                <a:t>2-4 MONTHS</a:t>
              </a:r>
            </a:p>
          </p:txBody>
        </p:sp>
        <p:sp>
          <p:nvSpPr>
            <p:cNvPr id="137" name="Rectangle 23"/>
            <p:cNvSpPr>
              <a:spLocks noChangeArrowheads="1"/>
            </p:cNvSpPr>
            <p:nvPr/>
          </p:nvSpPr>
          <p:spPr bwMode="auto">
            <a:xfrm rot="20343382">
              <a:off x="3293124" y="3582810"/>
              <a:ext cx="1195387" cy="299996"/>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2075" tIns="46038" rIns="92075" bIns="46038" anchor="b">
              <a:spAutoFit/>
            </a:bodyPr>
            <a:lstStyle/>
            <a:p>
              <a:pPr algn="ctr" eaLnBrk="0" hangingPunct="0">
                <a:spcBef>
                  <a:spcPct val="30000"/>
                </a:spcBef>
                <a:defRPr/>
              </a:pPr>
              <a:r>
                <a:rPr lang="en-US" sz="1300" b="1" dirty="0">
                  <a:solidFill>
                    <a:srgbClr val="000000"/>
                  </a:solidFill>
                </a:rPr>
                <a:t>4-8 MONTHS</a:t>
              </a:r>
            </a:p>
          </p:txBody>
        </p:sp>
        <p:sp>
          <p:nvSpPr>
            <p:cNvPr id="138" name="Line 24"/>
            <p:cNvSpPr>
              <a:spLocks noChangeShapeType="1"/>
            </p:cNvSpPr>
            <p:nvPr/>
          </p:nvSpPr>
          <p:spPr bwMode="auto">
            <a:xfrm flipV="1">
              <a:off x="0" y="2238375"/>
              <a:ext cx="3581400" cy="38100"/>
            </a:xfrm>
            <a:prstGeom prst="line">
              <a:avLst/>
            </a:prstGeom>
            <a:noFill/>
            <a:ln w="57150">
              <a:solidFill>
                <a:srgbClr val="0070C0"/>
              </a:solidFill>
              <a:round/>
              <a:headEnd/>
              <a:tailEnd/>
            </a:ln>
          </p:spPr>
          <p:txBody>
            <a:bodyPr/>
            <a:lstStyle/>
            <a:p>
              <a:endParaRPr lang="en-US" dirty="0"/>
            </a:p>
          </p:txBody>
        </p:sp>
        <p:sp>
          <p:nvSpPr>
            <p:cNvPr id="139" name="Line 25"/>
            <p:cNvSpPr>
              <a:spLocks noChangeShapeType="1"/>
            </p:cNvSpPr>
            <p:nvPr/>
          </p:nvSpPr>
          <p:spPr bwMode="auto">
            <a:xfrm>
              <a:off x="5003800" y="2276475"/>
              <a:ext cx="2616200" cy="0"/>
            </a:xfrm>
            <a:prstGeom prst="line">
              <a:avLst/>
            </a:prstGeom>
            <a:noFill/>
            <a:ln w="57150">
              <a:solidFill>
                <a:srgbClr val="0070C0"/>
              </a:solidFill>
              <a:round/>
              <a:headEnd/>
              <a:tailEnd type="triangle" w="med" len="med"/>
            </a:ln>
          </p:spPr>
          <p:txBody>
            <a:bodyPr/>
            <a:lstStyle/>
            <a:p>
              <a:endParaRPr lang="en-US" dirty="0"/>
            </a:p>
          </p:txBody>
        </p:sp>
        <p:sp>
          <p:nvSpPr>
            <p:cNvPr id="140" name="Line 26"/>
            <p:cNvSpPr>
              <a:spLocks noChangeShapeType="1"/>
            </p:cNvSpPr>
            <p:nvPr/>
          </p:nvSpPr>
          <p:spPr bwMode="auto">
            <a:xfrm flipH="1">
              <a:off x="4465638" y="2362200"/>
              <a:ext cx="3230562" cy="1173163"/>
            </a:xfrm>
            <a:prstGeom prst="line">
              <a:avLst/>
            </a:prstGeom>
            <a:noFill/>
            <a:ln w="57150">
              <a:solidFill>
                <a:srgbClr val="0070C0"/>
              </a:solidFill>
              <a:round/>
              <a:headEnd/>
              <a:tailEnd/>
            </a:ln>
          </p:spPr>
          <p:txBody>
            <a:bodyPr/>
            <a:lstStyle/>
            <a:p>
              <a:endParaRPr lang="en-US" dirty="0"/>
            </a:p>
          </p:txBody>
        </p:sp>
        <p:sp>
          <p:nvSpPr>
            <p:cNvPr id="141" name="Line 28"/>
            <p:cNvSpPr>
              <a:spLocks noChangeShapeType="1"/>
            </p:cNvSpPr>
            <p:nvPr/>
          </p:nvSpPr>
          <p:spPr bwMode="auto">
            <a:xfrm>
              <a:off x="304800" y="4981575"/>
              <a:ext cx="3505200" cy="0"/>
            </a:xfrm>
            <a:prstGeom prst="line">
              <a:avLst/>
            </a:prstGeom>
            <a:noFill/>
            <a:ln w="57150">
              <a:solidFill>
                <a:srgbClr val="0070C0"/>
              </a:solidFill>
              <a:round/>
              <a:headEnd/>
              <a:tailEnd/>
            </a:ln>
          </p:spPr>
          <p:txBody>
            <a:bodyPr/>
            <a:lstStyle/>
            <a:p>
              <a:endParaRPr lang="en-US" dirty="0"/>
            </a:p>
          </p:txBody>
        </p:sp>
        <p:sp>
          <p:nvSpPr>
            <p:cNvPr id="142" name="Line 29"/>
            <p:cNvSpPr>
              <a:spLocks noChangeShapeType="1"/>
            </p:cNvSpPr>
            <p:nvPr/>
          </p:nvSpPr>
          <p:spPr bwMode="auto">
            <a:xfrm>
              <a:off x="5029200" y="4981575"/>
              <a:ext cx="3124200" cy="0"/>
            </a:xfrm>
            <a:prstGeom prst="line">
              <a:avLst/>
            </a:prstGeom>
            <a:noFill/>
            <a:ln w="57150">
              <a:solidFill>
                <a:srgbClr val="0070C0"/>
              </a:solidFill>
              <a:round/>
              <a:headEnd/>
              <a:tailEnd type="triangle" w="med" len="med"/>
            </a:ln>
          </p:spPr>
          <p:txBody>
            <a:bodyPr/>
            <a:lstStyle/>
            <a:p>
              <a:endParaRPr lang="en-US" dirty="0"/>
            </a:p>
          </p:txBody>
        </p:sp>
        <p:sp>
          <p:nvSpPr>
            <p:cNvPr id="143" name="Line 30"/>
            <p:cNvSpPr>
              <a:spLocks noChangeShapeType="1"/>
            </p:cNvSpPr>
            <p:nvPr/>
          </p:nvSpPr>
          <p:spPr bwMode="auto">
            <a:xfrm>
              <a:off x="990600" y="2314575"/>
              <a:ext cx="6705600" cy="0"/>
            </a:xfrm>
            <a:prstGeom prst="line">
              <a:avLst/>
            </a:prstGeom>
            <a:noFill/>
            <a:ln w="38100" cmpd="dbl">
              <a:solidFill>
                <a:srgbClr val="00B0F0"/>
              </a:solidFill>
              <a:round/>
              <a:headEnd/>
              <a:tailEnd/>
            </a:ln>
          </p:spPr>
          <p:txBody>
            <a:bodyPr/>
            <a:lstStyle/>
            <a:p>
              <a:endParaRPr lang="en-US" dirty="0"/>
            </a:p>
          </p:txBody>
        </p:sp>
        <p:sp>
          <p:nvSpPr>
            <p:cNvPr id="144" name="Line 31"/>
            <p:cNvSpPr>
              <a:spLocks noChangeShapeType="1"/>
            </p:cNvSpPr>
            <p:nvPr/>
          </p:nvSpPr>
          <p:spPr bwMode="auto">
            <a:xfrm flipH="1">
              <a:off x="457200" y="2590800"/>
              <a:ext cx="7315200" cy="2547937"/>
            </a:xfrm>
            <a:prstGeom prst="line">
              <a:avLst/>
            </a:prstGeom>
            <a:noFill/>
            <a:ln w="38100" cmpd="dbl">
              <a:solidFill>
                <a:srgbClr val="00B0F0"/>
              </a:solidFill>
              <a:round/>
              <a:headEnd/>
              <a:tailEnd/>
            </a:ln>
          </p:spPr>
          <p:txBody>
            <a:bodyPr/>
            <a:lstStyle/>
            <a:p>
              <a:endParaRPr lang="en-US" dirty="0"/>
            </a:p>
          </p:txBody>
        </p:sp>
        <p:sp>
          <p:nvSpPr>
            <p:cNvPr id="145" name="Line 32"/>
            <p:cNvSpPr>
              <a:spLocks noChangeShapeType="1"/>
            </p:cNvSpPr>
            <p:nvPr/>
          </p:nvSpPr>
          <p:spPr bwMode="auto">
            <a:xfrm>
              <a:off x="381000" y="5210175"/>
              <a:ext cx="7924800" cy="0"/>
            </a:xfrm>
            <a:prstGeom prst="line">
              <a:avLst/>
            </a:prstGeom>
            <a:noFill/>
            <a:ln w="38100" cmpd="dbl">
              <a:solidFill>
                <a:srgbClr val="00B0F0"/>
              </a:solidFill>
              <a:round/>
              <a:headEnd/>
              <a:tailEnd/>
            </a:ln>
          </p:spPr>
          <p:txBody>
            <a:bodyPr/>
            <a:lstStyle/>
            <a:p>
              <a:endParaRPr lang="en-US" dirty="0"/>
            </a:p>
          </p:txBody>
        </p:sp>
        <p:sp>
          <p:nvSpPr>
            <p:cNvPr id="146" name="Line 34"/>
            <p:cNvSpPr>
              <a:spLocks noChangeShapeType="1"/>
            </p:cNvSpPr>
            <p:nvPr/>
          </p:nvSpPr>
          <p:spPr bwMode="auto">
            <a:xfrm flipV="1">
              <a:off x="6684551" y="4038599"/>
              <a:ext cx="1087849" cy="47911"/>
            </a:xfrm>
            <a:prstGeom prst="line">
              <a:avLst/>
            </a:prstGeom>
            <a:noFill/>
            <a:ln w="57150">
              <a:solidFill>
                <a:schemeClr val="tx1"/>
              </a:solid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p>
          </p:txBody>
        </p:sp>
        <p:sp>
          <p:nvSpPr>
            <p:cNvPr id="147" name="Rectangle 35"/>
            <p:cNvSpPr>
              <a:spLocks noChangeArrowheads="1"/>
            </p:cNvSpPr>
            <p:nvPr/>
          </p:nvSpPr>
          <p:spPr bwMode="auto">
            <a:xfrm>
              <a:off x="271463" y="5286375"/>
              <a:ext cx="1933575" cy="460375"/>
            </a:xfrm>
            <a:prstGeom prst="rect">
              <a:avLst/>
            </a:prstGeom>
            <a:noFill/>
            <a:ln w="9525">
              <a:noFill/>
              <a:miter lim="800000"/>
              <a:headEnd/>
              <a:tailEnd/>
            </a:ln>
          </p:spPr>
          <p:txBody>
            <a:bodyPr wrap="none">
              <a:spAutoFit/>
            </a:bodyPr>
            <a:lstStyle/>
            <a:p>
              <a:r>
                <a:rPr lang="en-US" sz="1200" b="1" dirty="0">
                  <a:solidFill>
                    <a:srgbClr val="000000"/>
                  </a:solidFill>
                </a:rPr>
                <a:t>       FMS CASE </a:t>
              </a:r>
            </a:p>
            <a:p>
              <a:r>
                <a:rPr lang="en-US" sz="1200" b="1" dirty="0">
                  <a:solidFill>
                    <a:srgbClr val="000000"/>
                  </a:solidFill>
                </a:rPr>
                <a:t>PREPARATION / OFFER</a:t>
              </a:r>
            </a:p>
          </p:txBody>
        </p:sp>
        <p:sp>
          <p:nvSpPr>
            <p:cNvPr id="148" name="Line 33"/>
            <p:cNvSpPr>
              <a:spLocks noChangeShapeType="1"/>
            </p:cNvSpPr>
            <p:nvPr/>
          </p:nvSpPr>
          <p:spPr bwMode="auto">
            <a:xfrm flipV="1">
              <a:off x="2846388" y="4476704"/>
              <a:ext cx="2667000" cy="283496"/>
            </a:xfrm>
            <a:prstGeom prst="line">
              <a:avLst/>
            </a:prstGeom>
            <a:noFill/>
            <a:ln w="57150">
              <a:solidFill>
                <a:schemeClr val="tx1"/>
              </a:solid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p>
          </p:txBody>
        </p:sp>
        <p:sp>
          <p:nvSpPr>
            <p:cNvPr id="149" name="Line 34"/>
            <p:cNvSpPr>
              <a:spLocks noChangeShapeType="1"/>
            </p:cNvSpPr>
            <p:nvPr/>
          </p:nvSpPr>
          <p:spPr bwMode="auto">
            <a:xfrm flipH="1">
              <a:off x="1676400" y="3201650"/>
              <a:ext cx="0" cy="333330"/>
            </a:xfrm>
            <a:prstGeom prst="line">
              <a:avLst/>
            </a:prstGeom>
            <a:noFill/>
            <a:ln w="57150">
              <a:solidFill>
                <a:schemeClr val="tx1"/>
              </a:solid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p>
          </p:txBody>
        </p:sp>
        <p:sp>
          <p:nvSpPr>
            <p:cNvPr id="150" name="TextBox 68"/>
            <p:cNvSpPr txBox="1">
              <a:spLocks noChangeArrowheads="1"/>
            </p:cNvSpPr>
            <p:nvPr/>
          </p:nvSpPr>
          <p:spPr bwMode="auto">
            <a:xfrm>
              <a:off x="1371600" y="3500438"/>
              <a:ext cx="1058863" cy="261937"/>
            </a:xfrm>
            <a:prstGeom prst="rect">
              <a:avLst/>
            </a:prstGeom>
            <a:noFill/>
            <a:ln w="9525">
              <a:noFill/>
              <a:miter lim="800000"/>
              <a:headEnd/>
              <a:tailEnd/>
            </a:ln>
          </p:spPr>
          <p:txBody>
            <a:bodyPr wrap="none">
              <a:spAutoFit/>
            </a:bodyPr>
            <a:lstStyle/>
            <a:p>
              <a:r>
                <a:rPr lang="en-US" sz="1100" b="1" dirty="0"/>
                <a:t>G3/5/7,G4,G8</a:t>
              </a:r>
            </a:p>
          </p:txBody>
        </p:sp>
        <p:sp>
          <p:nvSpPr>
            <p:cNvPr id="151" name="Line 34"/>
            <p:cNvSpPr>
              <a:spLocks noChangeShapeType="1"/>
            </p:cNvSpPr>
            <p:nvPr/>
          </p:nvSpPr>
          <p:spPr bwMode="auto">
            <a:xfrm flipH="1">
              <a:off x="4035425" y="2743200"/>
              <a:ext cx="0" cy="304758"/>
            </a:xfrm>
            <a:prstGeom prst="line">
              <a:avLst/>
            </a:prstGeom>
            <a:noFill/>
            <a:ln w="57150">
              <a:solidFill>
                <a:schemeClr val="tx1"/>
              </a:solid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p>
          </p:txBody>
        </p:sp>
        <p:sp>
          <p:nvSpPr>
            <p:cNvPr id="152" name="TextBox 70"/>
            <p:cNvSpPr txBox="1">
              <a:spLocks noChangeArrowheads="1"/>
            </p:cNvSpPr>
            <p:nvPr/>
          </p:nvSpPr>
          <p:spPr bwMode="auto">
            <a:xfrm>
              <a:off x="3219450" y="3000375"/>
              <a:ext cx="1962150" cy="261938"/>
            </a:xfrm>
            <a:prstGeom prst="rect">
              <a:avLst/>
            </a:prstGeom>
            <a:noFill/>
            <a:ln w="9525">
              <a:noFill/>
              <a:miter lim="800000"/>
              <a:headEnd/>
              <a:tailEnd/>
            </a:ln>
          </p:spPr>
          <p:txBody>
            <a:bodyPr wrap="none">
              <a:spAutoFit/>
            </a:bodyPr>
            <a:lstStyle/>
            <a:p>
              <a:r>
                <a:rPr lang="en-US" sz="1100" b="1" dirty="0"/>
                <a:t>Defense, Commerce, State</a:t>
              </a:r>
            </a:p>
          </p:txBody>
        </p:sp>
        <p:sp>
          <p:nvSpPr>
            <p:cNvPr id="153" name="TextBox 71"/>
            <p:cNvSpPr txBox="1">
              <a:spLocks noChangeArrowheads="1"/>
            </p:cNvSpPr>
            <p:nvPr/>
          </p:nvSpPr>
          <p:spPr bwMode="auto">
            <a:xfrm>
              <a:off x="5527675" y="2633663"/>
              <a:ext cx="1101725" cy="261937"/>
            </a:xfrm>
            <a:prstGeom prst="rect">
              <a:avLst/>
            </a:prstGeom>
            <a:noFill/>
            <a:ln w="9525">
              <a:noFill/>
              <a:miter lim="800000"/>
              <a:headEnd/>
              <a:tailEnd/>
            </a:ln>
          </p:spPr>
          <p:txBody>
            <a:bodyPr wrap="none">
              <a:spAutoFit/>
            </a:bodyPr>
            <a:lstStyle/>
            <a:p>
              <a:r>
                <a:rPr lang="en-US" sz="1100" b="1" dirty="0"/>
                <a:t>Up to 30 days</a:t>
              </a:r>
            </a:p>
          </p:txBody>
        </p:sp>
        <p:sp>
          <p:nvSpPr>
            <p:cNvPr id="154" name="Rectangle 19"/>
            <p:cNvSpPr>
              <a:spLocks noChangeArrowheads="1"/>
            </p:cNvSpPr>
            <p:nvPr/>
          </p:nvSpPr>
          <p:spPr bwMode="auto">
            <a:xfrm>
              <a:off x="7772400" y="3990529"/>
              <a:ext cx="1219200" cy="493018"/>
            </a:xfrm>
            <a:prstGeom prst="rect">
              <a:avLst/>
            </a:prstGeom>
            <a:solidFill>
              <a:srgbClr val="DBE00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b">
              <a:spAutoFit/>
            </a:bodyPr>
            <a:lstStyle/>
            <a:p>
              <a:pPr algn="ctr" eaLnBrk="0" hangingPunct="0">
                <a:spcBef>
                  <a:spcPct val="30000"/>
                </a:spcBef>
                <a:defRPr/>
              </a:pPr>
              <a:r>
                <a:rPr lang="en-US" sz="1300" b="1" dirty="0">
                  <a:solidFill>
                    <a:srgbClr val="000000"/>
                  </a:solidFill>
                </a:rPr>
                <a:t>LCMCs final Disposition </a:t>
              </a:r>
            </a:p>
          </p:txBody>
        </p:sp>
        <p:sp>
          <p:nvSpPr>
            <p:cNvPr id="155" name="Line 34"/>
            <p:cNvSpPr>
              <a:spLocks noChangeShapeType="1"/>
            </p:cNvSpPr>
            <p:nvPr/>
          </p:nvSpPr>
          <p:spPr bwMode="auto">
            <a:xfrm flipH="1">
              <a:off x="4114800" y="5791200"/>
              <a:ext cx="1586" cy="398567"/>
            </a:xfrm>
            <a:prstGeom prst="line">
              <a:avLst/>
            </a:prstGeom>
            <a:noFill/>
            <a:ln w="57150">
              <a:solidFill>
                <a:schemeClr val="tx1"/>
              </a:solid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p>
          </p:txBody>
        </p:sp>
        <p:sp>
          <p:nvSpPr>
            <p:cNvPr id="156" name="TextBox 74"/>
            <p:cNvSpPr txBox="1">
              <a:spLocks noChangeArrowheads="1"/>
            </p:cNvSpPr>
            <p:nvPr/>
          </p:nvSpPr>
          <p:spPr bwMode="auto">
            <a:xfrm rot="-1229184">
              <a:off x="3844925" y="3810000"/>
              <a:ext cx="1263650" cy="646113"/>
            </a:xfrm>
            <a:prstGeom prst="rect">
              <a:avLst/>
            </a:prstGeom>
            <a:noFill/>
            <a:ln w="9525">
              <a:noFill/>
              <a:miter lim="800000"/>
              <a:headEnd/>
              <a:tailEnd/>
            </a:ln>
          </p:spPr>
          <p:txBody>
            <a:bodyPr wrap="none">
              <a:spAutoFit/>
            </a:bodyPr>
            <a:lstStyle/>
            <a:p>
              <a:r>
                <a:rPr lang="en-US" sz="1200" b="1" dirty="0"/>
                <a:t>CPM  INFORM </a:t>
              </a:r>
            </a:p>
            <a:p>
              <a:r>
                <a:rPr lang="en-US" sz="1200" b="1" dirty="0"/>
                <a:t>COUNTRY</a:t>
              </a:r>
            </a:p>
            <a:p>
              <a:r>
                <a:rPr lang="en-US" sz="1200" b="1" dirty="0"/>
                <a:t>(LOR JVI)</a:t>
              </a:r>
            </a:p>
          </p:txBody>
        </p:sp>
        <p:sp>
          <p:nvSpPr>
            <p:cNvPr id="157" name="TextBox 75"/>
            <p:cNvSpPr txBox="1">
              <a:spLocks noChangeArrowheads="1"/>
            </p:cNvSpPr>
            <p:nvPr/>
          </p:nvSpPr>
          <p:spPr bwMode="auto">
            <a:xfrm>
              <a:off x="2397125" y="6124575"/>
              <a:ext cx="3236913" cy="276225"/>
            </a:xfrm>
            <a:prstGeom prst="rect">
              <a:avLst/>
            </a:prstGeom>
            <a:noFill/>
            <a:ln w="9525">
              <a:noFill/>
              <a:miter lim="800000"/>
              <a:headEnd/>
              <a:tailEnd/>
            </a:ln>
          </p:spPr>
          <p:txBody>
            <a:bodyPr wrap="none">
              <a:spAutoFit/>
            </a:bodyPr>
            <a:lstStyle/>
            <a:p>
              <a:r>
                <a:rPr lang="en-US" sz="1200" b="1" dirty="0"/>
                <a:t>Country has up to 60 days for acceptance</a:t>
              </a:r>
            </a:p>
          </p:txBody>
        </p:sp>
        <p:sp>
          <p:nvSpPr>
            <p:cNvPr id="158" name="Rectangle 17"/>
            <p:cNvSpPr>
              <a:spLocks noChangeArrowheads="1"/>
            </p:cNvSpPr>
            <p:nvPr/>
          </p:nvSpPr>
          <p:spPr bwMode="auto">
            <a:xfrm>
              <a:off x="3733800" y="1986003"/>
              <a:ext cx="1195387" cy="299997"/>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2075" tIns="46038" rIns="92075" bIns="46038" anchor="b">
              <a:spAutoFit/>
            </a:bodyPr>
            <a:lstStyle/>
            <a:p>
              <a:pPr algn="ctr" eaLnBrk="0" hangingPunct="0">
                <a:spcBef>
                  <a:spcPct val="30000"/>
                </a:spcBef>
                <a:defRPr/>
              </a:pPr>
              <a:r>
                <a:rPr lang="en-US" sz="1300" b="1" dirty="0">
                  <a:solidFill>
                    <a:srgbClr val="000000"/>
                  </a:solidFill>
                </a:rPr>
                <a:t>4-6 MONTHS</a:t>
              </a:r>
            </a:p>
          </p:txBody>
        </p:sp>
      </p:grpSp>
      <p:sp>
        <p:nvSpPr>
          <p:cNvPr id="41" name="TextBox 40"/>
          <p:cNvSpPr txBox="1"/>
          <p:nvPr/>
        </p:nvSpPr>
        <p:spPr>
          <a:xfrm>
            <a:off x="6957373" y="1081377"/>
            <a:ext cx="2146853" cy="646331"/>
          </a:xfrm>
          <a:prstGeom prst="rect">
            <a:avLst/>
          </a:prstGeom>
          <a:noFill/>
        </p:spPr>
        <p:txBody>
          <a:bodyPr wrap="square" rtlCol="0">
            <a:spAutoFit/>
          </a:bodyPr>
          <a:lstStyle/>
          <a:p>
            <a:r>
              <a:rPr lang="en-US" sz="900" dirty="0" smtClean="0"/>
              <a:t>LCMC: Life Cycle Management Center</a:t>
            </a:r>
          </a:p>
          <a:p>
            <a:r>
              <a:rPr lang="en-US" sz="900" dirty="0" smtClean="0"/>
              <a:t>PM: Program Manager</a:t>
            </a:r>
          </a:p>
          <a:p>
            <a:r>
              <a:rPr lang="en-US" sz="900" dirty="0" smtClean="0"/>
              <a:t>JVI: Joint Visual Inspection</a:t>
            </a:r>
          </a:p>
          <a:p>
            <a:r>
              <a:rPr lang="en-US" sz="900" dirty="0" smtClean="0"/>
              <a:t>FMS: Foreign Military Sales</a:t>
            </a:r>
            <a:endParaRPr lang="en-US" sz="9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3305175" y="876300"/>
            <a:ext cx="85725" cy="219075"/>
          </a:xfrm>
          <a:prstGeom prst="rect">
            <a:avLst/>
          </a:prstGeom>
          <a:noFill/>
          <a:ln w="9525">
            <a:noFill/>
            <a:miter lim="800000"/>
            <a:headEnd/>
            <a:tailEnd/>
          </a:ln>
        </p:spPr>
      </p:sp>
      <p:sp>
        <p:nvSpPr>
          <p:cNvPr id="5" name="Text Box 2"/>
          <p:cNvSpPr txBox="1">
            <a:spLocks noChangeArrowheads="1"/>
          </p:cNvSpPr>
          <p:nvPr/>
        </p:nvSpPr>
        <p:spPr bwMode="auto">
          <a:xfrm>
            <a:off x="3305175" y="876300"/>
            <a:ext cx="85725" cy="219075"/>
          </a:xfrm>
          <a:prstGeom prst="rect">
            <a:avLst/>
          </a:prstGeom>
          <a:noFill/>
          <a:ln w="9525">
            <a:noFill/>
            <a:miter lim="800000"/>
            <a:headEnd/>
            <a:tailEnd/>
          </a:ln>
        </p:spPr>
      </p:sp>
      <p:sp>
        <p:nvSpPr>
          <p:cNvPr id="8" name="TextBox 7"/>
          <p:cNvSpPr txBox="1"/>
          <p:nvPr/>
        </p:nvSpPr>
        <p:spPr>
          <a:xfrm>
            <a:off x="461994" y="331721"/>
            <a:ext cx="8682006" cy="462371"/>
          </a:xfrm>
          <a:prstGeom prst="rect">
            <a:avLst/>
          </a:prstGeom>
          <a:noFill/>
        </p:spPr>
        <p:txBody>
          <a:bodyPr wrap="square">
            <a:spAutoFit/>
          </a:bodyPr>
          <a:lstStyle/>
          <a:p>
            <a:pPr algn="ctr" fontAlgn="auto">
              <a:lnSpc>
                <a:spcPct val="70000"/>
              </a:lnSpc>
              <a:spcBef>
                <a:spcPts val="0"/>
              </a:spcBef>
              <a:spcAft>
                <a:spcPts val="0"/>
              </a:spcAft>
              <a:defRPr/>
            </a:pPr>
            <a:r>
              <a:rPr lang="en-US" sz="3400" dirty="0" smtClean="0">
                <a:solidFill>
                  <a:schemeClr val="bg1"/>
                </a:solidFill>
                <a:latin typeface="Berlin Sans FB Demi" pitchFamily="34" charset="0"/>
              </a:rPr>
              <a:t>FMS Organic Base Workloads</a:t>
            </a:r>
            <a:endParaRPr lang="en-US" sz="4000" dirty="0">
              <a:solidFill>
                <a:schemeClr val="bg1"/>
              </a:solidFill>
              <a:latin typeface="Berlin Sans FB Demi" pitchFamily="34" charset="0"/>
            </a:endParaRPr>
          </a:p>
        </p:txBody>
      </p:sp>
      <p:graphicFrame>
        <p:nvGraphicFramePr>
          <p:cNvPr id="12" name="Table 11"/>
          <p:cNvGraphicFramePr>
            <a:graphicFrameLocks noGrp="1"/>
          </p:cNvGraphicFramePr>
          <p:nvPr/>
        </p:nvGraphicFramePr>
        <p:xfrm>
          <a:off x="206546" y="5363962"/>
          <a:ext cx="8717998" cy="1018692"/>
        </p:xfrm>
        <a:graphic>
          <a:graphicData uri="http://schemas.openxmlformats.org/drawingml/2006/table">
            <a:tbl>
              <a:tblPr>
                <a:tableStyleId>{3C2FFA5D-87B4-456A-9821-1D502468CF0F}</a:tableStyleId>
              </a:tblPr>
              <a:tblGrid>
                <a:gridCol w="489815"/>
                <a:gridCol w="1389097"/>
                <a:gridCol w="1317744"/>
                <a:gridCol w="1317744"/>
                <a:gridCol w="1067376"/>
                <a:gridCol w="1568111"/>
                <a:gridCol w="1568111"/>
              </a:tblGrid>
              <a:tr h="0">
                <a:tc gridSpan="6">
                  <a:txBody>
                    <a:bodyPr/>
                    <a:lstStyle/>
                    <a:p>
                      <a:pPr algn="ctr" rtl="0" fontAlgn="ctr"/>
                      <a:r>
                        <a:rPr lang="en-US" sz="1400" b="1" u="none" strike="noStrike" dirty="0" smtClean="0"/>
                        <a:t>FMS</a:t>
                      </a:r>
                      <a:r>
                        <a:rPr lang="en-US" sz="1400" b="1" u="none" strike="noStrike" baseline="0" dirty="0" smtClean="0"/>
                        <a:t> Repair and Return (R&amp;R) (Work Years)</a:t>
                      </a:r>
                      <a:endParaRPr lang="en-US" sz="1400" b="1" i="0" u="none" strike="noStrike" dirty="0">
                        <a:solidFill>
                          <a:srgbClr val="FFFFFF"/>
                        </a:solidFill>
                        <a:latin typeface="Arial"/>
                      </a:endParaRPr>
                    </a:p>
                  </a:txBody>
                  <a:tcPr marL="3213" marR="3213" marT="3213" marB="0" anchor="ctr">
                    <a:lnB w="12700" cap="flat" cmpd="sng" algn="ctr">
                      <a:solidFill>
                        <a:schemeClr val="bg1"/>
                      </a:solidFill>
                      <a:prstDash val="solid"/>
                      <a:round/>
                      <a:headEnd type="none" w="med" len="med"/>
                      <a:tailEnd type="none" w="med" len="med"/>
                    </a:lnB>
                    <a:gradFill>
                      <a:gsLst>
                        <a:gs pos="0">
                          <a:schemeClr val="bg1">
                            <a:lumMod val="75000"/>
                          </a:schemeClr>
                        </a:gs>
                        <a:gs pos="50000">
                          <a:schemeClr val="bg1"/>
                        </a:gs>
                        <a:gs pos="100000">
                          <a:schemeClr val="bg1">
                            <a:lumMod val="75000"/>
                          </a:schemeClr>
                        </a:gs>
                      </a:gsLst>
                      <a:lin ang="5400000" scaled="0"/>
                    </a:gradFill>
                  </a:tcPr>
                </a:tc>
                <a:tc hMerge="1">
                  <a:txBody>
                    <a:bodyPr/>
                    <a:lstStyle/>
                    <a:p>
                      <a:pPr algn="ctr" rtl="0" fontAlgn="ctr"/>
                      <a:endParaRPr lang="en-US" sz="2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endParaRPr lang="en-US"/>
                    </a:p>
                  </a:txBody>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pPr algn="ctr" rtl="0" fontAlgn="ctr"/>
                      <a:endParaRPr lang="en-US" sz="2000" b="1" i="0" u="none" strike="noStrike" dirty="0">
                        <a:solidFill>
                          <a:srgbClr val="FFFFFF"/>
                        </a:solidFill>
                        <a:latin typeface="Arial"/>
                      </a:endParaRPr>
                    </a:p>
                  </a:txBody>
                  <a:tcPr marL="3213" marR="3213" marT="3213" marB="0" anchor="ctr">
                    <a:lnL w="12700" cap="flat" cmpd="sng" algn="ctr">
                      <a:solidFill>
                        <a:srgbClr val="1F497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a:txBody>
                    <a:bodyPr/>
                    <a:lstStyle/>
                    <a:p>
                      <a:pPr algn="ctr" rtl="0" fontAlgn="ctr"/>
                      <a:endParaRPr lang="en-US" sz="1400" b="1" i="0" u="none" strike="noStrike" dirty="0">
                        <a:solidFill>
                          <a:srgbClr val="FFFFFF"/>
                        </a:solidFill>
                        <a:latin typeface="Arial"/>
                      </a:endParaRPr>
                    </a:p>
                  </a:txBody>
                  <a:tcPr marL="3213" marR="3213" marT="3213" marB="0" anchor="ctr">
                    <a:lnB w="12700" cap="flat" cmpd="sng" algn="ctr">
                      <a:solidFill>
                        <a:schemeClr val="bg1"/>
                      </a:solidFill>
                      <a:prstDash val="solid"/>
                      <a:round/>
                      <a:headEnd type="none" w="med" len="med"/>
                      <a:tailEnd type="none" w="med" len="med"/>
                    </a:lnB>
                    <a:gradFill>
                      <a:gsLst>
                        <a:gs pos="0">
                          <a:schemeClr val="bg1">
                            <a:lumMod val="75000"/>
                          </a:schemeClr>
                        </a:gs>
                        <a:gs pos="50000">
                          <a:schemeClr val="bg1"/>
                        </a:gs>
                        <a:gs pos="100000">
                          <a:schemeClr val="bg1">
                            <a:lumMod val="75000"/>
                          </a:schemeClr>
                        </a:gs>
                      </a:gsLst>
                      <a:lin ang="5400000" scaled="0"/>
                    </a:gradFill>
                  </a:tcPr>
                </a:tc>
              </a:tr>
              <a:tr h="318329">
                <a:tc>
                  <a:txBody>
                    <a:bodyPr/>
                    <a:lstStyle/>
                    <a:p>
                      <a:pPr algn="ctr" rtl="0" fontAlgn="ctr"/>
                      <a:endParaRPr lang="en-US" sz="1200" b="1" i="0" u="none" strike="noStrike" dirty="0" smtClean="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1" u="none" strike="noStrike" dirty="0" smtClean="0"/>
                        <a:t>Corpus</a:t>
                      </a:r>
                      <a:r>
                        <a:rPr lang="en-US" sz="1000" b="1" u="none" strike="noStrike" baseline="0" dirty="0" smtClean="0"/>
                        <a:t> Christi Army Depot </a:t>
                      </a:r>
                      <a:r>
                        <a:rPr lang="en-US" sz="1000" b="1" u="none" strike="noStrike" dirty="0" smtClean="0"/>
                        <a:t>Aviation/Weapons</a:t>
                      </a:r>
                      <a:endParaRPr lang="en-US" sz="1000" b="1" i="0" u="none" strike="noStrike" dirty="0" smtClean="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1" u="none" strike="noStrike" dirty="0" smtClean="0"/>
                        <a:t>Letterkenny</a:t>
                      </a:r>
                      <a:r>
                        <a:rPr lang="en-US" sz="1000" b="1" u="none" strike="noStrike" baseline="0" dirty="0" smtClean="0"/>
                        <a:t> </a:t>
                      </a:r>
                      <a:r>
                        <a:rPr lang="en-US" sz="1000" b="1" u="none" strike="noStrike" dirty="0" smtClean="0"/>
                        <a:t>Army Depot Missile/TWV</a:t>
                      </a:r>
                      <a:endParaRPr lang="en-US" sz="1000" b="1" i="0"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1" u="none" strike="noStrike" dirty="0" smtClean="0"/>
                        <a:t>Tobyhanna Army Depot Aviation/Missile</a:t>
                      </a:r>
                      <a:endParaRPr lang="en-US" sz="1000" b="1" i="0"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1" u="none" strike="noStrike" dirty="0" smtClean="0"/>
                        <a:t>Sierra Army Depot  </a:t>
                      </a:r>
                    </a:p>
                    <a:p>
                      <a:pPr algn="ctr" rtl="0" fontAlgn="ctr"/>
                      <a:r>
                        <a:rPr lang="en-US" sz="1000" b="1" u="none" strike="noStrike" dirty="0" smtClean="0"/>
                        <a:t>Prep</a:t>
                      </a:r>
                      <a:r>
                        <a:rPr lang="en-US" sz="1000" b="1" u="none" strike="noStrike" baseline="0" dirty="0" smtClean="0"/>
                        <a:t> &amp; Ship EDA</a:t>
                      </a:r>
                      <a:endParaRPr lang="en-US" sz="1000" b="1" i="0"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rtl="0" fontAlgn="ctr"/>
                      <a:r>
                        <a:rPr lang="en-US" sz="1000" b="1" u="none" strike="noStrike" dirty="0" smtClean="0"/>
                        <a:t>Red River Army Depot</a:t>
                      </a:r>
                    </a:p>
                    <a:p>
                      <a:pPr algn="ctr" rtl="0" fontAlgn="ctr"/>
                      <a:r>
                        <a:rPr lang="en-US" sz="1000" b="1" u="none" strike="noStrike" dirty="0" smtClean="0"/>
                        <a:t>TWV</a:t>
                      </a:r>
                      <a:endParaRPr lang="en-US" sz="1000" b="1" i="0"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l" rtl="0" fontAlgn="ctr"/>
                      <a:r>
                        <a:rPr lang="en-US" sz="1000" b="1" i="0" u="none" strike="noStrike" dirty="0" smtClean="0">
                          <a:solidFill>
                            <a:schemeClr val="tx1"/>
                          </a:solidFill>
                          <a:latin typeface="Arial"/>
                        </a:rPr>
                        <a:t>           Total</a:t>
                      </a:r>
                      <a:endParaRPr lang="en-US" sz="1000" b="1" i="0" u="none" strike="noStrike" dirty="0">
                        <a:solidFill>
                          <a:schemeClr val="tx1"/>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r>
              <a:tr h="170050">
                <a:tc>
                  <a:txBody>
                    <a:bodyPr/>
                    <a:lstStyle/>
                    <a:p>
                      <a:pPr algn="ctr" rtl="0" fontAlgn="ctr"/>
                      <a:r>
                        <a:rPr lang="en-US" sz="1100" u="none" strike="noStrike" dirty="0" smtClean="0"/>
                        <a:t>FY11</a:t>
                      </a:r>
                      <a:endParaRPr lang="en-US" sz="1100" b="1" i="0" u="none" strike="noStrike" dirty="0">
                        <a:solidFill>
                          <a:srgbClr val="000000"/>
                        </a:solidFill>
                        <a:latin typeface="Arial"/>
                      </a:endParaRPr>
                    </a:p>
                  </a:txBody>
                  <a:tcPr marL="0" marR="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100" dirty="0" smtClean="0"/>
                        <a:t>16.6</a:t>
                      </a:r>
                      <a:endParaRPr lang="en-US" sz="1100" b="0" i="0" u="none" strike="noStrike" dirty="0">
                        <a:solidFill>
                          <a:srgbClr val="000000"/>
                        </a:solidFill>
                        <a:latin typeface="Arial"/>
                      </a:endParaRPr>
                    </a:p>
                  </a:txBody>
                  <a:tcPr marL="548640"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sz="1100" dirty="0" smtClean="0"/>
                        <a:t>15.2</a:t>
                      </a:r>
                      <a:endParaRPr lang="en-US" sz="1100" b="0" i="0" u="none" strike="noStrike" dirty="0">
                        <a:solidFill>
                          <a:srgbClr val="000000"/>
                        </a:solidFill>
                        <a:latin typeface="Arial"/>
                      </a:endParaRPr>
                    </a:p>
                  </a:txBody>
                  <a:tcPr marL="0" marR="7315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dirty="0" smtClean="0"/>
                        <a:t>.02</a:t>
                      </a:r>
                      <a:endParaRPr lang="en-US" sz="1100" b="0" i="0" u="none" strike="noStrike" dirty="0">
                        <a:solidFill>
                          <a:srgbClr val="000000"/>
                        </a:solidFill>
                        <a:latin typeface="Arial"/>
                      </a:endParaRPr>
                    </a:p>
                  </a:txBody>
                  <a:tcPr marL="3213" marR="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sz="1100" dirty="0" smtClean="0"/>
                        <a:t>5.8</a:t>
                      </a:r>
                      <a:endParaRPr lang="en-US" sz="1100" b="0" i="0" u="none" strike="noStrike" dirty="0">
                        <a:solidFill>
                          <a:srgbClr val="000000"/>
                        </a:solidFill>
                        <a:latin typeface="Arial"/>
                      </a:endParaRPr>
                    </a:p>
                  </a:txBody>
                  <a:tcPr marL="0" marR="64008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sz="1100" u="none" strike="noStrike" dirty="0" smtClean="0"/>
                        <a:t>N/A</a:t>
                      </a:r>
                      <a:endParaRPr lang="en-US" sz="1100" b="0" i="0" u="none" strike="noStrike" dirty="0">
                        <a:solidFill>
                          <a:srgbClr val="000000"/>
                        </a:solidFill>
                        <a:latin typeface="Arial"/>
                      </a:endParaRPr>
                    </a:p>
                  </a:txBody>
                  <a:tcPr marL="548640" marR="7315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ctr" latinLnBrk="0" hangingPunct="1"/>
                      <a:r>
                        <a:rPr lang="en-US" sz="1100" u="none" strike="noStrike" kern="1200" dirty="0" smtClean="0">
                          <a:solidFill>
                            <a:schemeClr val="dk1"/>
                          </a:solidFill>
                          <a:latin typeface="+mn-lt"/>
                          <a:ea typeface="+mn-ea"/>
                          <a:cs typeface="+mn-cs"/>
                        </a:rPr>
                        <a:t>37. 62</a:t>
                      </a:r>
                      <a:endParaRPr lang="en-US" sz="1100" u="none" strike="noStrike" kern="1200" dirty="0">
                        <a:solidFill>
                          <a:schemeClr val="dk1"/>
                        </a:solidFill>
                        <a:latin typeface="+mn-lt"/>
                        <a:ea typeface="+mn-ea"/>
                        <a:cs typeface="+mn-cs"/>
                      </a:endParaRPr>
                    </a:p>
                  </a:txBody>
                  <a:tcPr marL="365760" marR="7315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70050">
                <a:tc>
                  <a:txBody>
                    <a:bodyPr/>
                    <a:lstStyle/>
                    <a:p>
                      <a:pPr algn="ctr" rtl="0" fontAlgn="ctr"/>
                      <a:r>
                        <a:rPr lang="en-US" sz="1100" u="none" strike="noStrike" dirty="0" smtClean="0"/>
                        <a:t>FY12</a:t>
                      </a:r>
                      <a:endParaRPr lang="en-US" sz="1100" b="1" i="0" u="none" strike="noStrike" dirty="0" smtClean="0">
                        <a:solidFill>
                          <a:srgbClr val="000000"/>
                        </a:solidFill>
                        <a:latin typeface="Arial"/>
                      </a:endParaRPr>
                    </a:p>
                  </a:txBody>
                  <a:tcPr marL="0" marR="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rtl="0" fontAlgn="ctr"/>
                      <a:r>
                        <a:rPr lang="en-US" sz="1100" u="none" strike="noStrike" dirty="0" smtClean="0"/>
                        <a:t>13.0</a:t>
                      </a:r>
                      <a:endParaRPr lang="en-US" sz="1100" b="0" i="0" u="none" strike="noStrike" dirty="0" smtClean="0">
                        <a:solidFill>
                          <a:srgbClr val="000000"/>
                        </a:solidFill>
                        <a:latin typeface="Arial"/>
                      </a:endParaRPr>
                    </a:p>
                  </a:txBody>
                  <a:tcPr marL="548640"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rtl="0" fontAlgn="ctr"/>
                      <a:r>
                        <a:rPr lang="en-US" sz="1100" u="none" strike="noStrike" dirty="0" smtClean="0"/>
                        <a:t>44.5</a:t>
                      </a:r>
                      <a:endParaRPr lang="en-US" sz="1100" b="0" i="0" u="none" strike="noStrike" dirty="0">
                        <a:solidFill>
                          <a:srgbClr val="000000"/>
                        </a:solidFill>
                        <a:latin typeface="Arial"/>
                      </a:endParaRPr>
                    </a:p>
                  </a:txBody>
                  <a:tcPr marL="0" marR="7315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100" u="none" strike="noStrike" dirty="0" smtClean="0"/>
                        <a:t>0</a:t>
                      </a:r>
                      <a:endParaRPr lang="en-US" sz="1100" b="0" i="0" u="none" strike="noStrike" dirty="0">
                        <a:solidFill>
                          <a:srgbClr val="000000"/>
                        </a:solidFill>
                        <a:latin typeface="Arial"/>
                      </a:endParaRPr>
                    </a:p>
                  </a:txBody>
                  <a:tcPr marL="3213" marR="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rtl="0" fontAlgn="ctr"/>
                      <a:r>
                        <a:rPr lang="en-US" sz="1100" u="none" strike="noStrike" dirty="0" smtClean="0"/>
                        <a:t>5.6</a:t>
                      </a:r>
                      <a:endParaRPr lang="en-US" sz="1100" b="0" i="0" u="none" strike="noStrike" dirty="0">
                        <a:solidFill>
                          <a:srgbClr val="000000"/>
                        </a:solidFill>
                        <a:latin typeface="Arial"/>
                      </a:endParaRPr>
                    </a:p>
                  </a:txBody>
                  <a:tcPr marL="0" marR="64008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rtl="0" fontAlgn="ctr"/>
                      <a:r>
                        <a:rPr lang="en-US" sz="1100" u="none" strike="noStrike" dirty="0" smtClean="0"/>
                        <a:t>1.7</a:t>
                      </a:r>
                      <a:endParaRPr lang="en-US" sz="1100" b="0" i="0" u="none" strike="noStrike" dirty="0">
                        <a:solidFill>
                          <a:srgbClr val="000000"/>
                        </a:solidFill>
                        <a:latin typeface="Arial"/>
                      </a:endParaRPr>
                    </a:p>
                  </a:txBody>
                  <a:tcPr marL="548640" marR="7315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r" defTabSz="914400" rtl="0" eaLnBrk="1" fontAlgn="ctr" latinLnBrk="0" hangingPunct="1"/>
                      <a:r>
                        <a:rPr lang="en-US" sz="1100" u="none" strike="noStrike" kern="1200" dirty="0" smtClean="0">
                          <a:solidFill>
                            <a:schemeClr val="dk1"/>
                          </a:solidFill>
                          <a:latin typeface="+mn-lt"/>
                          <a:ea typeface="+mn-ea"/>
                          <a:cs typeface="+mn-cs"/>
                        </a:rPr>
                        <a:t>  64.8</a:t>
                      </a:r>
                      <a:endParaRPr lang="en-US" sz="1100" u="none" strike="noStrike" kern="1200" dirty="0">
                        <a:solidFill>
                          <a:schemeClr val="dk1"/>
                        </a:solidFill>
                        <a:latin typeface="+mn-lt"/>
                        <a:ea typeface="+mn-ea"/>
                        <a:cs typeface="+mn-cs"/>
                      </a:endParaRPr>
                    </a:p>
                  </a:txBody>
                  <a:tcPr marL="182880" marR="91440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r>
            </a:tbl>
          </a:graphicData>
        </a:graphic>
      </p:graphicFrame>
      <p:sp>
        <p:nvSpPr>
          <p:cNvPr id="13" name="Rectangle 31"/>
          <p:cNvSpPr>
            <a:spLocks noChangeArrowheads="1"/>
          </p:cNvSpPr>
          <p:nvPr/>
        </p:nvSpPr>
        <p:spPr bwMode="auto">
          <a:xfrm>
            <a:off x="0" y="6366840"/>
            <a:ext cx="9144000" cy="248058"/>
          </a:xfrm>
          <a:prstGeom prst="rect">
            <a:avLst/>
          </a:prstGeom>
          <a:noFill/>
          <a:ln w="9525" algn="ctr">
            <a:noFill/>
            <a:round/>
            <a:headEnd/>
            <a:tailEnd/>
          </a:ln>
        </p:spPr>
        <p:txBody>
          <a:bodyPr/>
          <a:lstStyle/>
          <a:p>
            <a:pPr algn="ctr" fontAlgn="base">
              <a:spcBef>
                <a:spcPct val="0"/>
              </a:spcBef>
              <a:spcAft>
                <a:spcPct val="0"/>
              </a:spcAft>
            </a:pPr>
            <a:r>
              <a:rPr lang="en-US" sz="2000" b="1" dirty="0" smtClean="0">
                <a:solidFill>
                  <a:srgbClr val="FFFFFF"/>
                </a:solidFill>
                <a:latin typeface="Berlin Sans FB Demi" pitchFamily="34" charset="0"/>
                <a:cs typeface="Arial" charset="0"/>
              </a:rPr>
              <a:t>EDA= Cost Avoidance + Organic Based Workload</a:t>
            </a:r>
          </a:p>
        </p:txBody>
      </p:sp>
      <p:graphicFrame>
        <p:nvGraphicFramePr>
          <p:cNvPr id="16" name="Table 15"/>
          <p:cNvGraphicFramePr>
            <a:graphicFrameLocks noGrp="1"/>
          </p:cNvGraphicFramePr>
          <p:nvPr/>
        </p:nvGraphicFramePr>
        <p:xfrm>
          <a:off x="213756" y="982563"/>
          <a:ext cx="5130144" cy="2316702"/>
        </p:xfrm>
        <a:graphic>
          <a:graphicData uri="http://schemas.openxmlformats.org/drawingml/2006/table">
            <a:tbl>
              <a:tblPr>
                <a:tableStyleId>{69C7853C-536D-4A76-A0AE-DD22124D55A5}</a:tableStyleId>
              </a:tblPr>
              <a:tblGrid>
                <a:gridCol w="558140"/>
                <a:gridCol w="629392"/>
                <a:gridCol w="985653"/>
                <a:gridCol w="985653"/>
                <a:gridCol w="985653"/>
                <a:gridCol w="985653"/>
              </a:tblGrid>
              <a:tr h="310581">
                <a:tc gridSpan="6">
                  <a:txBody>
                    <a:bodyPr/>
                    <a:lstStyle/>
                    <a:p>
                      <a:pPr algn="ctr" rtl="0" fontAlgn="ctr"/>
                      <a:r>
                        <a:rPr lang="en-US" sz="1400" b="1" u="none" strike="noStrike" dirty="0" smtClean="0"/>
                        <a:t>EDA</a:t>
                      </a:r>
                      <a:r>
                        <a:rPr lang="en-US" sz="1400" b="1" u="none" strike="noStrike" baseline="0" dirty="0" smtClean="0"/>
                        <a:t> Delivered (Quantity)</a:t>
                      </a:r>
                      <a:endParaRPr lang="en-US" sz="1400" b="1" i="0" u="none" strike="noStrike" dirty="0">
                        <a:solidFill>
                          <a:srgbClr val="FFFFFF"/>
                        </a:solidFill>
                        <a:latin typeface="+mn-lt"/>
                      </a:endParaRPr>
                    </a:p>
                  </a:txBody>
                  <a:tcPr marL="3213" marR="3213" marT="3213" marB="0" anchor="ctr">
                    <a:lnB w="12700" cap="flat" cmpd="sng" algn="ctr">
                      <a:solidFill>
                        <a:schemeClr val="bg1"/>
                      </a:solidFill>
                      <a:prstDash val="solid"/>
                      <a:round/>
                      <a:headEnd type="none" w="med" len="med"/>
                      <a:tailEnd type="none" w="med" len="med"/>
                    </a:lnB>
                    <a:gradFill>
                      <a:gsLst>
                        <a:gs pos="0">
                          <a:schemeClr val="bg1">
                            <a:lumMod val="75000"/>
                          </a:schemeClr>
                        </a:gs>
                        <a:gs pos="50000">
                          <a:schemeClr val="bg1"/>
                        </a:gs>
                        <a:gs pos="100000">
                          <a:schemeClr val="bg1">
                            <a:lumMod val="75000"/>
                          </a:schemeClr>
                        </a:gs>
                      </a:gsLst>
                      <a:lin ang="5400000" scaled="0"/>
                    </a:gradFill>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r>
              <a:tr h="426616">
                <a:tc>
                  <a:txBody>
                    <a:bodyPr/>
                    <a:lstStyle/>
                    <a:p>
                      <a:pPr algn="ctr" rtl="0" fontAlgn="ctr"/>
                      <a:r>
                        <a:rPr lang="en-US" sz="1000" b="1" u="none" strike="noStrike" dirty="0" smtClean="0">
                          <a:solidFill>
                            <a:schemeClr val="tx1"/>
                          </a:solidFill>
                        </a:rPr>
                        <a:t>FY</a:t>
                      </a:r>
                      <a:endParaRPr lang="en-US" sz="10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rtl="0" fontAlgn="ctr"/>
                      <a:r>
                        <a:rPr lang="en-US" sz="1000" b="1" u="none" strike="noStrike" dirty="0" smtClean="0">
                          <a:solidFill>
                            <a:schemeClr val="tx1"/>
                          </a:solidFill>
                        </a:rPr>
                        <a:t>Cases</a:t>
                      </a:r>
                      <a:endParaRPr lang="en-US" sz="10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rtl="0" fontAlgn="ctr"/>
                      <a:r>
                        <a:rPr lang="en-US" sz="1000" b="1" u="none" strike="noStrike" dirty="0">
                          <a:solidFill>
                            <a:schemeClr val="tx1"/>
                          </a:solidFill>
                        </a:rPr>
                        <a:t>Track</a:t>
                      </a:r>
                      <a:br>
                        <a:rPr lang="en-US" sz="1000" b="1" u="none" strike="noStrike" dirty="0">
                          <a:solidFill>
                            <a:schemeClr val="tx1"/>
                          </a:solidFill>
                        </a:rPr>
                      </a:br>
                      <a:r>
                        <a:rPr lang="en-US" sz="1000" b="1" u="none" strike="noStrike" dirty="0" smtClean="0">
                          <a:solidFill>
                            <a:schemeClr val="tx1"/>
                          </a:solidFill>
                        </a:rPr>
                        <a:t>Vehicles</a:t>
                      </a:r>
                      <a:endParaRPr lang="en-US" sz="10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rtl="0" fontAlgn="ctr"/>
                      <a:r>
                        <a:rPr lang="en-US" sz="1000" b="1" u="none" strike="noStrike" dirty="0" smtClean="0">
                          <a:solidFill>
                            <a:schemeClr val="tx1"/>
                          </a:solidFill>
                        </a:rPr>
                        <a:t>Tactical</a:t>
                      </a:r>
                    </a:p>
                    <a:p>
                      <a:pPr algn="ctr" rtl="0" fontAlgn="ctr"/>
                      <a:r>
                        <a:rPr lang="en-US" sz="1000" b="1" u="none" strike="noStrike" dirty="0" smtClean="0">
                          <a:solidFill>
                            <a:schemeClr val="tx1"/>
                          </a:solidFill>
                        </a:rPr>
                        <a:t>Wheel</a:t>
                      </a:r>
                      <a:r>
                        <a:rPr lang="en-US" sz="1000" b="1" u="none" strike="noStrike" dirty="0">
                          <a:solidFill>
                            <a:schemeClr val="tx1"/>
                          </a:solidFill>
                        </a:rPr>
                        <a:t/>
                      </a:r>
                      <a:br>
                        <a:rPr lang="en-US" sz="1000" b="1" u="none" strike="noStrike" dirty="0">
                          <a:solidFill>
                            <a:schemeClr val="tx1"/>
                          </a:solidFill>
                        </a:rPr>
                      </a:br>
                      <a:r>
                        <a:rPr lang="en-US" sz="1000" b="1" u="none" strike="noStrike" dirty="0" smtClean="0">
                          <a:solidFill>
                            <a:schemeClr val="tx1"/>
                          </a:solidFill>
                        </a:rPr>
                        <a:t>Vehicles</a:t>
                      </a:r>
                      <a:endParaRPr lang="en-US" sz="10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rtl="0" fontAlgn="ctr"/>
                      <a:r>
                        <a:rPr lang="en-US" sz="1000" b="1" u="none" strike="noStrike" dirty="0">
                          <a:solidFill>
                            <a:schemeClr val="tx1"/>
                          </a:solidFill>
                        </a:rPr>
                        <a:t>Other </a:t>
                      </a:r>
                      <a:r>
                        <a:rPr lang="en-US" sz="1000" b="1" u="none" strike="noStrike" dirty="0" smtClean="0">
                          <a:solidFill>
                            <a:schemeClr val="tx1"/>
                          </a:solidFill>
                        </a:rPr>
                        <a:t>/</a:t>
                      </a:r>
                    </a:p>
                    <a:p>
                      <a:pPr algn="ctr" rtl="0" fontAlgn="ctr"/>
                      <a:r>
                        <a:rPr lang="en-US" sz="1000" b="1" u="none" strike="noStrike" dirty="0" smtClean="0">
                          <a:solidFill>
                            <a:schemeClr val="tx1"/>
                          </a:solidFill>
                        </a:rPr>
                        <a:t>Class VII</a:t>
                      </a:r>
                    </a:p>
                    <a:p>
                      <a:pPr algn="ctr" rtl="0" fontAlgn="ctr"/>
                      <a:r>
                        <a:rPr lang="en-US" sz="1000" b="1" u="none" strike="noStrike" dirty="0" smtClean="0">
                          <a:solidFill>
                            <a:schemeClr val="tx1"/>
                          </a:solidFill>
                        </a:rPr>
                        <a:t> </a:t>
                      </a:r>
                      <a:r>
                        <a:rPr lang="en-US" sz="1000" b="1" u="none" strike="noStrike" dirty="0">
                          <a:solidFill>
                            <a:schemeClr val="tx1"/>
                          </a:solidFill>
                        </a:rPr>
                        <a:t>(O/VII)</a:t>
                      </a:r>
                      <a:endParaRPr lang="en-US" sz="10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rtl="0" fontAlgn="ctr"/>
                      <a:r>
                        <a:rPr lang="en-US" sz="1000" b="1" u="none" strike="noStrike" dirty="0" smtClean="0">
                          <a:solidFill>
                            <a:schemeClr val="tx1"/>
                          </a:solidFill>
                        </a:rPr>
                        <a:t>Ammo</a:t>
                      </a:r>
                      <a:endParaRPr lang="en-US" sz="10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311721">
                <a:tc>
                  <a:txBody>
                    <a:bodyPr/>
                    <a:lstStyle/>
                    <a:p>
                      <a:pPr algn="ctr" rtl="0" fontAlgn="ctr"/>
                      <a:r>
                        <a:rPr lang="en-US" sz="1100" u="none" strike="noStrike" dirty="0" smtClean="0"/>
                        <a:t>FY09</a:t>
                      </a:r>
                      <a:endParaRPr lang="en-US" sz="1100" b="1"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17</a:t>
                      </a:r>
                      <a:endParaRPr lang="en-US" sz="1100" b="1"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       0</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325</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  29</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100" u="none" strike="noStrike" dirty="0" smtClean="0"/>
                        <a:t>                0</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1721">
                <a:tc>
                  <a:txBody>
                    <a:bodyPr/>
                    <a:lstStyle/>
                    <a:p>
                      <a:pPr algn="ctr" rtl="0" fontAlgn="ctr"/>
                      <a:r>
                        <a:rPr lang="en-US" sz="1100" u="none" strike="noStrike" dirty="0" smtClean="0"/>
                        <a:t>FY10</a:t>
                      </a:r>
                      <a:endParaRPr lang="en-US" sz="1100" b="1"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u="none" strike="noStrike" dirty="0" smtClean="0"/>
                        <a:t>42</a:t>
                      </a:r>
                      <a:endParaRPr lang="en-US" sz="1100" b="1"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u="none" strike="noStrike" dirty="0" smtClean="0"/>
                        <a:t>    115</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u="none" strike="noStrike" dirty="0" smtClean="0"/>
                        <a:t>310</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u="none" strike="noStrike" dirty="0" smtClean="0"/>
                        <a:t>   0</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l" rtl="0" fontAlgn="ctr"/>
                      <a:r>
                        <a:rPr lang="en-US" sz="1100" u="none" strike="noStrike" dirty="0" smtClean="0"/>
                        <a:t>     100,000</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r>
              <a:tr h="311721">
                <a:tc>
                  <a:txBody>
                    <a:bodyPr/>
                    <a:lstStyle/>
                    <a:p>
                      <a:pPr algn="ctr" rtl="0" fontAlgn="ctr"/>
                      <a:r>
                        <a:rPr lang="en-US" sz="1100" u="none" strike="noStrike" dirty="0" smtClean="0"/>
                        <a:t>FY11</a:t>
                      </a:r>
                      <a:endParaRPr lang="en-US" sz="1100" b="1"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13</a:t>
                      </a:r>
                      <a:endParaRPr lang="en-US" sz="1100" b="1"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 1,325</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    0</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100" u="none" strike="noStrike" dirty="0" smtClean="0"/>
                        <a:t>120</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100" u="none" strike="noStrike" dirty="0" smtClean="0"/>
                        <a:t>     186,339</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1721">
                <a:tc>
                  <a:txBody>
                    <a:bodyPr/>
                    <a:lstStyle/>
                    <a:p>
                      <a:pPr algn="ctr" rtl="0" fontAlgn="ctr"/>
                      <a:r>
                        <a:rPr lang="en-US" sz="1100" b="0" i="0" u="none" strike="noStrike" dirty="0" smtClean="0">
                          <a:solidFill>
                            <a:schemeClr val="tx1"/>
                          </a:solidFill>
                          <a:latin typeface="+mn-lt"/>
                        </a:rPr>
                        <a:t>FY12</a:t>
                      </a:r>
                      <a:endParaRPr lang="en-US" sz="1100" b="0"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b="0" i="0" u="none" strike="noStrike" dirty="0" smtClean="0">
                          <a:solidFill>
                            <a:srgbClr val="000000"/>
                          </a:solidFill>
                          <a:latin typeface="+mn-lt"/>
                        </a:rPr>
                        <a:t>12</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b="0" i="0" u="none" strike="noStrike" dirty="0" smtClean="0">
                          <a:solidFill>
                            <a:srgbClr val="000000"/>
                          </a:solidFill>
                          <a:latin typeface="+mn-lt"/>
                        </a:rPr>
                        <a:t>   184</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b="0" i="0" u="none" strike="noStrike" dirty="0" smtClean="0">
                          <a:solidFill>
                            <a:srgbClr val="000000"/>
                          </a:solidFill>
                          <a:latin typeface="+mn-lt"/>
                        </a:rPr>
                        <a:t>381</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ctr" rtl="0" fontAlgn="ctr"/>
                      <a:r>
                        <a:rPr lang="en-US" sz="1100" b="0" i="0" u="none" strike="noStrike" dirty="0" smtClean="0">
                          <a:solidFill>
                            <a:srgbClr val="000000"/>
                          </a:solidFill>
                          <a:latin typeface="+mn-lt"/>
                        </a:rPr>
                        <a:t>  16</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l" rtl="0" fontAlgn="ctr"/>
                      <a:r>
                        <a:rPr lang="en-US" sz="1100" b="0" i="0" u="none" strike="noStrike" dirty="0" smtClean="0">
                          <a:solidFill>
                            <a:srgbClr val="000000"/>
                          </a:solidFill>
                          <a:latin typeface="+mn-lt"/>
                        </a:rPr>
                        <a:t>  1,064,193</a:t>
                      </a:r>
                      <a:endParaRPr lang="en-US" sz="1100" b="0" i="0" u="none" strike="noStrike" dirty="0">
                        <a:solidFill>
                          <a:srgbClr val="000000"/>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r>
              <a:tr h="302037">
                <a:tc>
                  <a:txBody>
                    <a:bodyPr/>
                    <a:lstStyle/>
                    <a:p>
                      <a:pPr algn="ctr" rtl="0" fontAlgn="ctr"/>
                      <a:r>
                        <a:rPr lang="en-US" sz="1100" b="1" i="1" u="none" strike="noStrike" dirty="0">
                          <a:solidFill>
                            <a:schemeClr val="tx1"/>
                          </a:solidFill>
                        </a:rPr>
                        <a:t>TOTAL </a:t>
                      </a:r>
                      <a:endParaRPr lang="en-US" sz="1100" b="1" i="1"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rtl="0" fontAlgn="ctr"/>
                      <a:r>
                        <a:rPr lang="en-US" sz="1100" b="1" i="1" u="none" strike="noStrike" dirty="0" smtClean="0">
                          <a:solidFill>
                            <a:schemeClr val="tx1"/>
                          </a:solidFill>
                          <a:latin typeface="+mn-lt"/>
                        </a:rPr>
                        <a:t>84</a:t>
                      </a:r>
                      <a:endParaRPr lang="en-US" sz="1100" b="1" i="1"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rtl="0" fontAlgn="ctr"/>
                      <a:r>
                        <a:rPr lang="en-US" sz="1100" b="1" i="1" u="none" strike="noStrike" dirty="0" smtClean="0">
                          <a:solidFill>
                            <a:schemeClr val="tx1"/>
                          </a:solidFill>
                          <a:latin typeface="+mn-lt"/>
                        </a:rPr>
                        <a:t>   1,624</a:t>
                      </a:r>
                      <a:endParaRPr lang="en-US" sz="1100" b="1" i="1"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rtl="0" fontAlgn="ctr"/>
                      <a:r>
                        <a:rPr lang="en-US" sz="1100" b="1" i="1" u="none" strike="noStrike" dirty="0" smtClean="0">
                          <a:solidFill>
                            <a:schemeClr val="tx1"/>
                          </a:solidFill>
                          <a:latin typeface="+mn-lt"/>
                        </a:rPr>
                        <a:t>1,016</a:t>
                      </a:r>
                      <a:endParaRPr lang="en-US" sz="1100" b="1" i="1"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rtl="0" fontAlgn="ctr"/>
                      <a:r>
                        <a:rPr lang="en-US" sz="1100" b="1" i="1" u="none" strike="noStrike" dirty="0" smtClean="0">
                          <a:solidFill>
                            <a:schemeClr val="tx1"/>
                          </a:solidFill>
                          <a:latin typeface="+mn-lt"/>
                        </a:rPr>
                        <a:t>        165</a:t>
                      </a:r>
                      <a:endParaRPr lang="en-US" sz="1100" b="1" i="1"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l" rtl="0" fontAlgn="ctr"/>
                      <a:r>
                        <a:rPr lang="en-US" sz="1100" b="1" i="1" u="none" strike="noStrike" dirty="0" smtClean="0">
                          <a:solidFill>
                            <a:schemeClr val="tx1"/>
                          </a:solidFill>
                          <a:latin typeface="+mn-lt"/>
                          <a:cs typeface="Arial" pitchFamily="34" charset="0"/>
                        </a:rPr>
                        <a:t>  1,350,532</a:t>
                      </a:r>
                      <a:endParaRPr lang="en-US" sz="1100" b="1" i="1" u="none" strike="noStrike" dirty="0">
                        <a:solidFill>
                          <a:schemeClr val="tx1"/>
                        </a:solidFill>
                        <a:latin typeface="+mn-lt"/>
                        <a:cs typeface="Arial"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bl>
          </a:graphicData>
        </a:graphic>
      </p:graphicFrame>
      <p:graphicFrame>
        <p:nvGraphicFramePr>
          <p:cNvPr id="15" name="Table 14"/>
          <p:cNvGraphicFramePr>
            <a:graphicFrameLocks noGrp="1"/>
          </p:cNvGraphicFramePr>
          <p:nvPr/>
        </p:nvGraphicFramePr>
        <p:xfrm>
          <a:off x="207264" y="4010931"/>
          <a:ext cx="8729472" cy="1250525"/>
        </p:xfrm>
        <a:graphic>
          <a:graphicData uri="http://schemas.openxmlformats.org/drawingml/2006/table">
            <a:tbl>
              <a:tblPr>
                <a:tableStyleId>{35758FB7-9AC5-4552-8A53-C91805E547FA}</a:tableStyleId>
              </a:tblPr>
              <a:tblGrid>
                <a:gridCol w="2420123"/>
                <a:gridCol w="965210"/>
                <a:gridCol w="4357639"/>
                <a:gridCol w="986500"/>
              </a:tblGrid>
              <a:tr h="238772">
                <a:tc gridSpan="4">
                  <a:txBody>
                    <a:bodyPr/>
                    <a:lstStyle/>
                    <a:p>
                      <a:pPr algn="ctr" rtl="0" fontAlgn="ctr"/>
                      <a:r>
                        <a:rPr lang="en-US" sz="1400" b="1" u="none" strike="noStrike" dirty="0" smtClean="0"/>
                        <a:t>FMS Refurb Workload (Organic Base)</a:t>
                      </a:r>
                      <a:endParaRPr lang="en-US" sz="1400" b="1" i="0" u="none" strike="noStrike" dirty="0">
                        <a:solidFill>
                          <a:srgbClr val="FFFFFF"/>
                        </a:solidFill>
                        <a:latin typeface="Arial"/>
                      </a:endParaRPr>
                    </a:p>
                  </a:txBody>
                  <a:tcPr marL="3213" marR="3213" marT="3213" marB="0" anchor="ctr">
                    <a:lnB w="12700" cap="flat" cmpd="sng" algn="ctr">
                      <a:solidFill>
                        <a:schemeClr val="bg1"/>
                      </a:solidFill>
                      <a:prstDash val="solid"/>
                      <a:round/>
                      <a:headEnd type="none" w="med" len="med"/>
                      <a:tailEnd type="none" w="med" len="med"/>
                    </a:lnB>
                    <a:gradFill>
                      <a:gsLst>
                        <a:gs pos="0">
                          <a:schemeClr val="bg1">
                            <a:lumMod val="75000"/>
                          </a:schemeClr>
                        </a:gs>
                        <a:gs pos="50000">
                          <a:schemeClr val="bg1"/>
                        </a:gs>
                        <a:gs pos="100000">
                          <a:schemeClr val="bg1">
                            <a:lumMod val="75000"/>
                          </a:schemeClr>
                        </a:gs>
                      </a:gsLst>
                      <a:lin ang="5400000" scaled="0"/>
                    </a:gradFill>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c hMerge="1">
                  <a:txBody>
                    <a:bodyPr/>
                    <a:lstStyle/>
                    <a:p>
                      <a:endParaRPr lang="en-US"/>
                    </a:p>
                  </a:txBody>
                  <a:tcPr/>
                </a:tc>
                <a:tc hMerge="1">
                  <a:txBody>
                    <a:bodyPr/>
                    <a:lstStyle/>
                    <a:p>
                      <a:pPr algn="ctr" rtl="0" fontAlgn="ctr"/>
                      <a:endParaRPr lang="en-US" sz="1200" b="1" i="0" u="none" strike="noStrike" dirty="0">
                        <a:solidFill>
                          <a:srgbClr val="FFFFFF"/>
                        </a:solidFill>
                        <a:latin typeface="Arial"/>
                      </a:endParaRPr>
                    </a:p>
                  </a:txBody>
                  <a:tcPr marL="3213" marR="3213" marT="32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4F81BD"/>
                    </a:solidFill>
                  </a:tcPr>
                </a:tc>
              </a:tr>
              <a:tr h="191081">
                <a:tc>
                  <a:txBody>
                    <a:bodyPr/>
                    <a:lstStyle/>
                    <a:p>
                      <a:pPr algn="ctr" rtl="0" fontAlgn="ctr"/>
                      <a:r>
                        <a:rPr lang="en-US" sz="1000" b="1" u="none" strike="noStrike" dirty="0" smtClean="0"/>
                        <a:t>Period</a:t>
                      </a:r>
                      <a:endParaRPr lang="en-US" sz="1000" b="1" i="0" u="none" strike="noStrike" dirty="0" smtClean="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sz="1000" b="1" u="none" strike="noStrike" dirty="0" smtClean="0"/>
                        <a:t>Quantity</a:t>
                      </a:r>
                      <a:endParaRPr lang="en-US" sz="1000" b="1" i="0"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sz="1000" b="1" u="none" strike="noStrike" dirty="0" smtClean="0"/>
                        <a:t>Items</a:t>
                      </a:r>
                      <a:endParaRPr lang="en-US" sz="1000" b="1" i="0"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sz="1000" b="1" u="none" strike="noStrike" dirty="0" smtClean="0"/>
                        <a:t>Work Years</a:t>
                      </a:r>
                      <a:endParaRPr lang="en-US" sz="1000" b="1" i="0"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205168">
                <a:tc>
                  <a:txBody>
                    <a:bodyPr/>
                    <a:lstStyle/>
                    <a:p>
                      <a:pPr algn="ctr" rtl="0" fontAlgn="ctr"/>
                      <a:r>
                        <a:rPr lang="en-US" sz="1200" u="none" strike="noStrike" dirty="0" smtClean="0"/>
                        <a:t>FY 10-12 Firm</a:t>
                      </a:r>
                      <a:endParaRPr lang="en-US" sz="1200" b="1" i="0" u="none" strike="noStrike" dirty="0" smtClean="0">
                        <a:solidFill>
                          <a:srgbClr val="000000"/>
                        </a:solidFill>
                        <a:latin typeface="Arial"/>
                      </a:endParaRPr>
                    </a:p>
                  </a:txBody>
                  <a:tcPr marL="28914"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200" u="none" strike="noStrike" dirty="0" smtClean="0"/>
                        <a:t>1364</a:t>
                      </a:r>
                      <a:endParaRPr lang="en-US" sz="1200" b="0" i="0" u="none" strike="noStrike" dirty="0">
                        <a:solidFill>
                          <a:srgbClr val="000000"/>
                        </a:solidFill>
                        <a:latin typeface="Arial"/>
                      </a:endParaRPr>
                    </a:p>
                  </a:txBody>
                  <a:tcPr marL="274320" marR="2743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200" u="none" strike="noStrike" dirty="0" smtClean="0"/>
                        <a:t>        M1A2S, M1A1 AIM,M113,   M198, M88</a:t>
                      </a:r>
                      <a:endParaRPr lang="en-US" sz="1200" b="0" i="0" u="none" strike="noStrike" dirty="0">
                        <a:solidFill>
                          <a:srgbClr val="000000"/>
                        </a:solidFill>
                        <a:latin typeface="Arial"/>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200" u="none" strike="noStrike" dirty="0" smtClean="0"/>
                        <a:t>1029</a:t>
                      </a:r>
                      <a:endParaRPr lang="en-US" sz="1200" b="0" i="0" u="none" strike="noStrike" dirty="0">
                        <a:solidFill>
                          <a:srgbClr val="000000"/>
                        </a:solidFill>
                        <a:latin typeface="Arial"/>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205168">
                <a:tc>
                  <a:txBody>
                    <a:bodyPr/>
                    <a:lstStyle/>
                    <a:p>
                      <a:pPr algn="ctr" rtl="0" fontAlgn="ctr"/>
                      <a:r>
                        <a:rPr lang="en-US" sz="1200" u="none" strike="noStrike" dirty="0" smtClean="0"/>
                        <a:t>FY 13-16 High Potential</a:t>
                      </a:r>
                      <a:endParaRPr lang="en-US" sz="1200" b="1" i="0" u="none" strike="noStrike" dirty="0" smtClean="0">
                        <a:solidFill>
                          <a:srgbClr val="000000"/>
                        </a:solidFill>
                        <a:latin typeface="Arial"/>
                      </a:endParaRPr>
                    </a:p>
                  </a:txBody>
                  <a:tcPr marL="28914"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sz="1200" u="none" strike="noStrike" dirty="0" smtClean="0"/>
                        <a:t>580</a:t>
                      </a:r>
                      <a:endParaRPr lang="en-US" sz="1200" b="0" i="0" u="none" strike="noStrike" dirty="0">
                        <a:solidFill>
                          <a:srgbClr val="000000"/>
                        </a:solidFill>
                        <a:latin typeface="Arial"/>
                      </a:endParaRPr>
                    </a:p>
                  </a:txBody>
                  <a:tcPr marL="274320" marR="2743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200" u="none" strike="noStrike" dirty="0" smtClean="0"/>
                        <a:t>       M1A2S, M1A1 AIM, M113,</a:t>
                      </a:r>
                      <a:r>
                        <a:rPr lang="en-US" sz="1200" u="none" strike="noStrike" baseline="0" dirty="0" smtClean="0"/>
                        <a:t> </a:t>
                      </a:r>
                      <a:r>
                        <a:rPr lang="en-US" sz="1200" u="none" strike="noStrike" dirty="0" smtClean="0"/>
                        <a:t>M198, M88</a:t>
                      </a:r>
                      <a:endParaRPr lang="en-US" sz="1200" b="0" i="0" u="none" strike="noStrike" dirty="0">
                        <a:solidFill>
                          <a:srgbClr val="000000"/>
                        </a:solidFill>
                        <a:latin typeface="Arial"/>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sz="1200" u="none" strike="noStrike" dirty="0" smtClean="0"/>
                        <a:t>922</a:t>
                      </a:r>
                      <a:endParaRPr lang="en-US" sz="1200" b="0" i="0" u="none" strike="noStrike" dirty="0">
                        <a:solidFill>
                          <a:srgbClr val="000000"/>
                        </a:solidFill>
                        <a:latin typeface="Arial"/>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5168">
                <a:tc>
                  <a:txBody>
                    <a:bodyPr/>
                    <a:lstStyle/>
                    <a:p>
                      <a:pPr algn="ctr" rtl="0" fontAlgn="ctr"/>
                      <a:r>
                        <a:rPr lang="en-US" sz="1200" u="none" strike="noStrike" dirty="0" smtClean="0"/>
                        <a:t>Period</a:t>
                      </a:r>
                      <a:r>
                        <a:rPr lang="en-US" sz="1200" u="none" strike="noStrike" baseline="0" dirty="0" smtClean="0"/>
                        <a:t> Unknown </a:t>
                      </a:r>
                      <a:endParaRPr lang="en-US" sz="1200" b="1" i="0" u="none" strike="noStrike" dirty="0">
                        <a:solidFill>
                          <a:srgbClr val="000000"/>
                        </a:solidFill>
                        <a:latin typeface="Arial"/>
                      </a:endParaRPr>
                    </a:p>
                  </a:txBody>
                  <a:tcPr marL="28914"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200" u="none" strike="noStrike" dirty="0" smtClean="0"/>
                        <a:t>750</a:t>
                      </a:r>
                      <a:endParaRPr lang="en-US" sz="1200" b="0" i="0" u="none" strike="noStrike" dirty="0">
                        <a:solidFill>
                          <a:srgbClr val="000000"/>
                        </a:solidFill>
                        <a:latin typeface="Arial"/>
                      </a:endParaRPr>
                    </a:p>
                  </a:txBody>
                  <a:tcPr marL="274320" marR="2743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ctr"/>
                      <a:r>
                        <a:rPr lang="en-US" sz="1200" u="none" strike="noStrike" dirty="0" smtClean="0"/>
                        <a:t>    M1A1 AIM,</a:t>
                      </a:r>
                      <a:r>
                        <a:rPr lang="en-US" sz="1200" u="none" strike="noStrike" baseline="0" dirty="0" smtClean="0"/>
                        <a:t> M109, M113</a:t>
                      </a:r>
                      <a:endParaRPr lang="en-US" sz="1200" b="0" i="0" u="none" strike="noStrike" dirty="0">
                        <a:solidFill>
                          <a:srgbClr val="000000"/>
                        </a:solidFill>
                        <a:latin typeface="Arial"/>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200" u="none" strike="noStrike" dirty="0" smtClean="0"/>
                        <a:t>375</a:t>
                      </a:r>
                      <a:endParaRPr lang="en-US" sz="1200" b="0" i="0" u="none" strike="noStrike" dirty="0">
                        <a:solidFill>
                          <a:srgbClr val="000000"/>
                        </a:solidFill>
                        <a:latin typeface="Arial"/>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205168">
                <a:tc>
                  <a:txBody>
                    <a:bodyPr/>
                    <a:lstStyle/>
                    <a:p>
                      <a:pPr algn="ctr" rtl="0" fontAlgn="ctr"/>
                      <a:r>
                        <a:rPr lang="en-US" sz="1200" b="1" i="1" u="none" strike="noStrike" dirty="0"/>
                        <a:t>TOTAL </a:t>
                      </a:r>
                      <a:endParaRPr lang="en-US" sz="1200" b="1" i="1" u="none" strike="noStrike" dirty="0">
                        <a:solidFill>
                          <a:srgbClr val="FFFFFF"/>
                        </a:solidFill>
                        <a:latin typeface="Arial"/>
                      </a:endParaRPr>
                    </a:p>
                  </a:txBody>
                  <a:tcPr marL="3213" marR="3213"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sz="1200" b="1" i="1" u="none" strike="noStrike" dirty="0" smtClean="0"/>
                        <a:t>2694</a:t>
                      </a:r>
                      <a:endParaRPr lang="en-US" sz="1200" b="1" i="1" u="none" strike="noStrike" dirty="0">
                        <a:solidFill>
                          <a:srgbClr val="FFFFFF"/>
                        </a:solidFill>
                        <a:latin typeface="Calibri"/>
                      </a:endParaRPr>
                    </a:p>
                  </a:txBody>
                  <a:tcPr marL="274320" marR="27432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rtl="0" fontAlgn="ctr"/>
                      <a:endParaRPr lang="en-US" sz="1200" b="1" i="1" u="none" strike="noStrike" dirty="0">
                        <a:solidFill>
                          <a:srgbClr val="FFFFFF"/>
                        </a:solidFill>
                        <a:latin typeface="Calibri"/>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sz="1200" b="1" i="1" u="none" strike="noStrike" dirty="0" smtClean="0"/>
                        <a:t>2326</a:t>
                      </a:r>
                      <a:endParaRPr lang="en-US" sz="1200" b="1" i="1" u="none" strike="noStrike" dirty="0">
                        <a:solidFill>
                          <a:srgbClr val="FFFFFF"/>
                        </a:solidFill>
                        <a:latin typeface="Calibri"/>
                      </a:endParaRPr>
                    </a:p>
                  </a:txBody>
                  <a:tcPr marL="3213" marR="365760" marT="321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bl>
          </a:graphicData>
        </a:graphic>
      </p:graphicFrame>
      <p:graphicFrame>
        <p:nvGraphicFramePr>
          <p:cNvPr id="17" name="Table 16"/>
          <p:cNvGraphicFramePr>
            <a:graphicFrameLocks noGrp="1"/>
          </p:cNvGraphicFramePr>
          <p:nvPr/>
        </p:nvGraphicFramePr>
        <p:xfrm>
          <a:off x="212413" y="3365819"/>
          <a:ext cx="8729705" cy="588759"/>
        </p:xfrm>
        <a:graphic>
          <a:graphicData uri="http://schemas.openxmlformats.org/drawingml/2006/table">
            <a:tbl>
              <a:tblPr>
                <a:tableStyleId>{775DCB02-9BB8-47FD-8907-85C794F793BA}</a:tableStyleId>
              </a:tblPr>
              <a:tblGrid>
                <a:gridCol w="8729705"/>
              </a:tblGrid>
              <a:tr h="216466">
                <a:tc>
                  <a:txBody>
                    <a:bodyPr/>
                    <a:lstStyle/>
                    <a:p>
                      <a:pPr algn="ctr" rtl="0" fontAlgn="ctr"/>
                      <a:r>
                        <a:rPr lang="en-US" sz="1400" b="1" u="none" strike="noStrike" dirty="0" smtClean="0"/>
                        <a:t>EDA Cost Avoidance</a:t>
                      </a:r>
                      <a:r>
                        <a:rPr lang="en-US" sz="1400" b="1" u="none" strike="noStrike" baseline="0" dirty="0" smtClean="0"/>
                        <a:t> </a:t>
                      </a:r>
                      <a:r>
                        <a:rPr lang="en-US" sz="1400" b="1" u="none" strike="noStrike" dirty="0" smtClean="0"/>
                        <a:t>Examples</a:t>
                      </a:r>
                      <a:endParaRPr lang="en-US" sz="1400" b="1" i="0" u="none" strike="noStrike" dirty="0">
                        <a:solidFill>
                          <a:srgbClr val="FFFFFF"/>
                        </a:solidFill>
                        <a:latin typeface="Arial"/>
                      </a:endParaRPr>
                    </a:p>
                  </a:txBody>
                  <a:tcPr marL="3213" marR="3213" marT="3213" marB="0" anchor="ctr">
                    <a:gradFill>
                      <a:gsLst>
                        <a:gs pos="0">
                          <a:schemeClr val="bg1">
                            <a:lumMod val="75000"/>
                          </a:schemeClr>
                        </a:gs>
                        <a:gs pos="50000">
                          <a:schemeClr val="bg1"/>
                        </a:gs>
                        <a:gs pos="100000">
                          <a:schemeClr val="bg1">
                            <a:lumMod val="75000"/>
                          </a:schemeClr>
                        </a:gs>
                      </a:gsLst>
                      <a:lin ang="5400000" scaled="0"/>
                    </a:gradFill>
                  </a:tcPr>
                </a:tc>
              </a:tr>
              <a:tr h="17331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 M113 FOV storage and demilitarization = 5,370 available X $30,900 ea. = $166M </a:t>
                      </a:r>
                      <a:endParaRPr lang="en-US" sz="1200" b="0" i="0" u="none" strike="noStrike" dirty="0" smtClean="0">
                        <a:solidFill>
                          <a:srgbClr val="FFFFFF"/>
                        </a:solidFill>
                        <a:latin typeface="Arial"/>
                      </a:endParaRPr>
                    </a:p>
                  </a:txBody>
                  <a:tcPr marL="3213" marR="3213" marT="3213" marB="0" anchor="ctr"/>
                </a:tc>
              </a:tr>
              <a:tr h="17476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dirty="0" smtClean="0"/>
                        <a:t>M1A1 storage and demilitarization = 600 for Morocco/Greece X $85,900 ea. = $51M </a:t>
                      </a:r>
                      <a:endParaRPr lang="en-US" sz="1200" b="0" dirty="0" smtClean="0">
                        <a:solidFill>
                          <a:prstClr val="black"/>
                        </a:solidFill>
                        <a:latin typeface="Calibri" pitchFamily="34" charset="0"/>
                        <a:cs typeface="Calibri" pitchFamily="34" charset="0"/>
                      </a:endParaRPr>
                    </a:p>
                  </a:txBody>
                  <a:tcPr marL="28914" marR="3213" marT="3213" marB="0" anchor="ctr">
                    <a:solidFill>
                      <a:schemeClr val="accent4">
                        <a:lumMod val="20000"/>
                        <a:lumOff val="80000"/>
                      </a:schemeClr>
                    </a:solidFill>
                  </a:tcPr>
                </a:tc>
              </a:tr>
            </a:tbl>
          </a:graphicData>
        </a:graphic>
      </p:graphicFrame>
      <p:graphicFrame>
        <p:nvGraphicFramePr>
          <p:cNvPr id="18" name="Table 17"/>
          <p:cNvGraphicFramePr>
            <a:graphicFrameLocks noGrp="1"/>
          </p:cNvGraphicFramePr>
          <p:nvPr/>
        </p:nvGraphicFramePr>
        <p:xfrm>
          <a:off x="5449666" y="984225"/>
          <a:ext cx="3480578" cy="2325628"/>
        </p:xfrm>
        <a:graphic>
          <a:graphicData uri="http://schemas.openxmlformats.org/drawingml/2006/table">
            <a:tbl>
              <a:tblPr/>
              <a:tblGrid>
                <a:gridCol w="701752"/>
                <a:gridCol w="2778826"/>
              </a:tblGrid>
              <a:tr h="308918">
                <a:tc gridSpan="2">
                  <a:txBody>
                    <a:bodyPr/>
                    <a:lstStyle/>
                    <a:p>
                      <a:pPr algn="ctr" rtl="0" fontAlgn="ctr"/>
                      <a:r>
                        <a:rPr lang="en-US" sz="1400" b="1" i="0" u="none" strike="noStrike" dirty="0" smtClean="0">
                          <a:solidFill>
                            <a:schemeClr val="tx1"/>
                          </a:solidFill>
                          <a:latin typeface="+mj-lt"/>
                        </a:rPr>
                        <a:t>Inquiries for FY13+ EDA</a:t>
                      </a:r>
                      <a:endParaRPr lang="en-US" sz="1400" b="1" i="0" u="none" strike="noStrike" dirty="0">
                        <a:solidFill>
                          <a:schemeClr val="tx1"/>
                        </a:solidFill>
                        <a:latin typeface="+mj-lt"/>
                      </a:endParaRPr>
                    </a:p>
                  </a:txBody>
                  <a:tcPr marL="3091" marR="3091" marT="3091"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6350" cap="flat" cmpd="sng" algn="ctr">
                      <a:solidFill>
                        <a:srgbClr val="A5A5A5"/>
                      </a:solidFill>
                      <a:prstDash val="solid"/>
                      <a:round/>
                      <a:headEnd type="none" w="med" len="med"/>
                      <a:tailEnd type="none" w="med" len="med"/>
                    </a:lnB>
                    <a:gradFill>
                      <a:gsLst>
                        <a:gs pos="0">
                          <a:schemeClr val="bg1">
                            <a:lumMod val="75000"/>
                          </a:schemeClr>
                        </a:gs>
                        <a:gs pos="50000">
                          <a:schemeClr val="bg1"/>
                        </a:gs>
                        <a:gs pos="100000">
                          <a:schemeClr val="bg1">
                            <a:lumMod val="75000"/>
                          </a:schemeClr>
                        </a:gs>
                      </a:gsLst>
                      <a:lin ang="5400000" scaled="0"/>
                    </a:gradFill>
                  </a:tcPr>
                </a:tc>
                <a:tc hMerge="1">
                  <a:txBody>
                    <a:bodyPr/>
                    <a:lstStyle/>
                    <a:p>
                      <a:pPr algn="l" rtl="0" fontAlgn="ctr"/>
                      <a:endParaRPr lang="en-US" sz="1400" b="1" i="0" u="none" strike="noStrike" dirty="0">
                        <a:solidFill>
                          <a:schemeClr val="tx1"/>
                        </a:solidFill>
                        <a:latin typeface="+mj-lt"/>
                      </a:endParaRPr>
                    </a:p>
                  </a:txBody>
                  <a:tcPr marL="3091" marR="3091" marT="309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6">
                        <a:lumMod val="75000"/>
                      </a:schemeClr>
                    </a:solidFill>
                  </a:tcPr>
                </a:tc>
              </a:tr>
              <a:tr h="161330">
                <a:tc>
                  <a:txBody>
                    <a:bodyPr/>
                    <a:lstStyle/>
                    <a:p>
                      <a:pPr algn="ctr" rtl="0" fontAlgn="ctr"/>
                      <a:r>
                        <a:rPr lang="en-US" sz="1000" b="1" i="0" u="none" strike="noStrike" dirty="0">
                          <a:solidFill>
                            <a:schemeClr val="tx1"/>
                          </a:solidFill>
                          <a:latin typeface="+mj-lt"/>
                        </a:rPr>
                        <a:t>Country </a:t>
                      </a:r>
                    </a:p>
                  </a:txBody>
                  <a:tcPr marL="3091" marR="3091" marT="3091" marB="0" anchor="ctr">
                    <a:lnL w="12700" cap="flat" cmpd="sng" algn="ctr">
                      <a:solidFill>
                        <a:schemeClr val="accent2">
                          <a:lumMod val="7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solidFill>
                  </a:tcPr>
                </a:tc>
                <a:tc>
                  <a:txBody>
                    <a:bodyPr/>
                    <a:lstStyle/>
                    <a:p>
                      <a:pPr algn="ctr" rtl="0" fontAlgn="ctr"/>
                      <a:r>
                        <a:rPr lang="en-US" sz="1000" b="1" i="0" u="none" strike="noStrike" dirty="0" smtClean="0">
                          <a:solidFill>
                            <a:schemeClr val="tx1"/>
                          </a:solidFill>
                          <a:latin typeface="+mj-lt"/>
                        </a:rPr>
                        <a:t>Item</a:t>
                      </a:r>
                      <a:endParaRPr lang="en-US" sz="1000" b="1" i="0" u="none" strike="noStrike" dirty="0">
                        <a:solidFill>
                          <a:schemeClr val="tx1"/>
                        </a:solidFill>
                        <a:latin typeface="+mj-lt"/>
                      </a:endParaRPr>
                    </a:p>
                  </a:txBody>
                  <a:tcPr marL="3091" marR="3091" marT="3091" marB="0" anchor="ctr">
                    <a:lnL w="12700" cap="flat" cmpd="sng" algn="ctr">
                      <a:solidFill>
                        <a:srgbClr val="FFFFFF"/>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solidFill>
                  </a:tcPr>
                </a:tc>
              </a:tr>
              <a:tr h="197145">
                <a:tc>
                  <a:txBody>
                    <a:bodyPr/>
                    <a:lstStyle/>
                    <a:p>
                      <a:pPr algn="ctr" rtl="0" fontAlgn="ctr"/>
                      <a:r>
                        <a:rPr lang="en-US" sz="1000" b="1" i="0" u="none" strike="noStrike" dirty="0" smtClean="0">
                          <a:solidFill>
                            <a:schemeClr val="tx1"/>
                          </a:solidFill>
                          <a:latin typeface="+mn-lt"/>
                        </a:rPr>
                        <a:t>A</a:t>
                      </a:r>
                      <a:endParaRPr lang="en-US" sz="1000" b="1" i="0" u="none" strike="noStrike" dirty="0">
                        <a:solidFill>
                          <a:schemeClr val="tx1"/>
                        </a:solidFill>
                        <a:latin typeface="+mn-lt"/>
                      </a:endParaRPr>
                    </a:p>
                  </a:txBody>
                  <a:tcPr marR="3091" marT="0" marB="0" anchor="ctr">
                    <a:lnL w="12700" cap="flat" cmpd="sng" algn="ctr">
                      <a:solidFill>
                        <a:schemeClr val="accent2">
                          <a:lumMod val="75000"/>
                        </a:schemeClr>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20000"/>
                        <a:lumOff val="80000"/>
                      </a:schemeClr>
                    </a:solidFill>
                  </a:tcPr>
                </a:tc>
                <a:tc>
                  <a:txBody>
                    <a:bodyPr/>
                    <a:lstStyle/>
                    <a:p>
                      <a:pPr marL="119063" indent="-119063" algn="l" rtl="0" fontAlgn="ctr">
                        <a:buFont typeface="Arial" pitchFamily="34" charset="0"/>
                        <a:buChar char="-"/>
                      </a:pPr>
                      <a:r>
                        <a:rPr lang="en-US" sz="1000" b="0" i="0" u="none" strike="noStrike" dirty="0" smtClean="0">
                          <a:solidFill>
                            <a:schemeClr val="tx1"/>
                          </a:solidFill>
                          <a:latin typeface="+mn-lt"/>
                        </a:rPr>
                        <a:t>AMCOM Items ( HAWK equipment)</a:t>
                      </a:r>
                    </a:p>
                  </a:txBody>
                  <a:tcPr marR="139108" marT="0" marB="0" anchor="ctr">
                    <a:lnL w="6350" cap="flat" cmpd="sng" algn="ctr">
                      <a:solidFill>
                        <a:srgbClr val="A5A5A5"/>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20000"/>
                        <a:lumOff val="80000"/>
                      </a:schemeClr>
                    </a:solidFill>
                  </a:tcPr>
                </a:tc>
              </a:tr>
              <a:tr h="719428">
                <a:tc>
                  <a:txBody>
                    <a:bodyPr/>
                    <a:lstStyle/>
                    <a:p>
                      <a:pPr algn="ctr" rtl="0" fontAlgn="ctr"/>
                      <a:r>
                        <a:rPr lang="en-US" sz="1000" b="1" i="0" u="none" strike="noStrike" dirty="0" smtClean="0">
                          <a:solidFill>
                            <a:schemeClr val="tx1"/>
                          </a:solidFill>
                          <a:latin typeface="+mn-lt"/>
                        </a:rPr>
                        <a:t>B </a:t>
                      </a:r>
                      <a:endParaRPr lang="en-US" sz="1000" b="1" i="0" u="none" strike="noStrike" dirty="0">
                        <a:solidFill>
                          <a:schemeClr val="tx1"/>
                        </a:solidFill>
                        <a:latin typeface="+mn-lt"/>
                      </a:endParaRPr>
                    </a:p>
                  </a:txBody>
                  <a:tcPr marR="3091" marT="0" marB="0" anchor="ctr">
                    <a:lnL w="12700" cap="flat" cmpd="sng" algn="ctr">
                      <a:solidFill>
                        <a:schemeClr val="accent2">
                          <a:lumMod val="75000"/>
                        </a:schemeClr>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40000"/>
                        <a:lumOff val="60000"/>
                      </a:schemeClr>
                    </a:solidFill>
                  </a:tcPr>
                </a:tc>
                <a:tc>
                  <a:txBody>
                    <a:bodyPr/>
                    <a:lstStyle/>
                    <a:p>
                      <a:pPr marL="119063" indent="-119063" algn="l" rtl="0" fontAlgn="ctr">
                        <a:buFont typeface="Arial" pitchFamily="34" charset="0"/>
                        <a:buChar char="-"/>
                      </a:pPr>
                      <a:r>
                        <a:rPr lang="en-US" sz="1000" b="0" i="0" u="none" strike="noStrike" dirty="0" smtClean="0">
                          <a:solidFill>
                            <a:schemeClr val="tx1"/>
                          </a:solidFill>
                          <a:latin typeface="+mn-lt"/>
                        </a:rPr>
                        <a:t>CECOM Items (NVDs, Radios Optics, Laser Range Finders, NVDs)   </a:t>
                      </a:r>
                    </a:p>
                    <a:p>
                      <a:pPr algn="l" rtl="0" fontAlgn="ctr">
                        <a:buFont typeface="Arial" pitchFamily="34" charset="0"/>
                        <a:buChar char="-"/>
                      </a:pPr>
                      <a:r>
                        <a:rPr lang="en-US" sz="1000" b="0" i="0" u="none" strike="noStrike" dirty="0" smtClean="0">
                          <a:solidFill>
                            <a:schemeClr val="tx1"/>
                          </a:solidFill>
                          <a:latin typeface="+mn-lt"/>
                        </a:rPr>
                        <a:t>  AMCOM Items (UAVs, Rocket Launcher)</a:t>
                      </a:r>
                    </a:p>
                    <a:p>
                      <a:pPr algn="l" rtl="0" fontAlgn="ctr">
                        <a:buFont typeface="Arial" pitchFamily="34" charset="0"/>
                        <a:buChar char="-"/>
                      </a:pPr>
                      <a:r>
                        <a:rPr lang="en-US" sz="1000" b="0" i="0" u="none" strike="noStrike" dirty="0" smtClean="0">
                          <a:solidFill>
                            <a:schemeClr val="tx1"/>
                          </a:solidFill>
                          <a:latin typeface="+mn-lt"/>
                        </a:rPr>
                        <a:t>  TACOM Items ( Mortar, Howitzer, Robots)</a:t>
                      </a:r>
                    </a:p>
                    <a:p>
                      <a:pPr marL="119063" indent="-119063" algn="l" rtl="0" fontAlgn="ctr">
                        <a:buFont typeface="Arial" pitchFamily="34" charset="0"/>
                        <a:buChar char="-"/>
                      </a:pPr>
                      <a:r>
                        <a:rPr lang="en-US" sz="1000" b="0" i="0" u="none" strike="noStrike" dirty="0" smtClean="0">
                          <a:solidFill>
                            <a:schemeClr val="tx1"/>
                          </a:solidFill>
                          <a:latin typeface="+mn-lt"/>
                        </a:rPr>
                        <a:t>AMCOM Items (TOW Missiles)</a:t>
                      </a:r>
                    </a:p>
                  </a:txBody>
                  <a:tcPr marR="139108" marT="0" marB="0" anchor="ctr">
                    <a:lnL w="6350" cap="flat" cmpd="sng" algn="ctr">
                      <a:solidFill>
                        <a:srgbClr val="A5A5A5"/>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40000"/>
                        <a:lumOff val="60000"/>
                      </a:schemeClr>
                    </a:solidFill>
                  </a:tcPr>
                </a:tc>
              </a:tr>
              <a:tr h="197145">
                <a:tc>
                  <a:txBody>
                    <a:bodyPr/>
                    <a:lstStyle/>
                    <a:p>
                      <a:pPr algn="ctr" rtl="0" fontAlgn="ctr"/>
                      <a:r>
                        <a:rPr lang="en-US" sz="1000" b="1" i="0" u="none" strike="noStrike" dirty="0" smtClean="0">
                          <a:solidFill>
                            <a:schemeClr val="tx1"/>
                          </a:solidFill>
                          <a:latin typeface="+mn-lt"/>
                        </a:rPr>
                        <a:t>C</a:t>
                      </a:r>
                      <a:endParaRPr lang="en-US" sz="1000" b="1" i="0" u="none" strike="noStrike" dirty="0">
                        <a:solidFill>
                          <a:schemeClr val="tx1"/>
                        </a:solidFill>
                        <a:latin typeface="+mn-lt"/>
                      </a:endParaRPr>
                    </a:p>
                  </a:txBody>
                  <a:tcPr marR="3091" marT="0" marB="0" anchor="ctr">
                    <a:lnL w="12700" cap="flat" cmpd="sng" algn="ctr">
                      <a:solidFill>
                        <a:schemeClr val="accent2">
                          <a:lumMod val="75000"/>
                        </a:schemeClr>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20000"/>
                        <a:lumOff val="80000"/>
                      </a:schemeClr>
                    </a:solidFill>
                  </a:tcPr>
                </a:tc>
                <a:tc>
                  <a:txBody>
                    <a:bodyPr/>
                    <a:lstStyle/>
                    <a:p>
                      <a:pPr marL="119063" marR="0" indent="-119063" algn="l" defTabSz="914400" rtl="0" eaLnBrk="1" fontAlgn="ctr"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latin typeface="+mn-lt"/>
                          <a:ea typeface="+mn-ea"/>
                          <a:cs typeface="+mn-cs"/>
                        </a:rPr>
                        <a:t>TACOM Items (M923's or M927‘s) </a:t>
                      </a:r>
                      <a:endParaRPr lang="en-US" sz="1000" b="0" i="0" u="none" strike="noStrike" dirty="0" smtClean="0">
                        <a:solidFill>
                          <a:schemeClr val="tx1"/>
                        </a:solidFill>
                        <a:latin typeface="+mn-lt"/>
                      </a:endParaRPr>
                    </a:p>
                  </a:txBody>
                  <a:tcPr marR="139108" marT="0" marB="0" anchor="ctr">
                    <a:lnL w="6350" cap="flat" cmpd="sng" algn="ctr">
                      <a:solidFill>
                        <a:srgbClr val="A5A5A5"/>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20000"/>
                        <a:lumOff val="80000"/>
                      </a:schemeClr>
                    </a:solidFill>
                  </a:tcPr>
                </a:tc>
              </a:tr>
              <a:tr h="287771">
                <a:tc>
                  <a:txBody>
                    <a:bodyPr/>
                    <a:lstStyle/>
                    <a:p>
                      <a:pPr algn="ctr"/>
                      <a:r>
                        <a:rPr lang="en-US" sz="1000" b="1" dirty="0" smtClean="0"/>
                        <a:t>D</a:t>
                      </a:r>
                      <a:endParaRPr lang="en-US" sz="1000" b="1" dirty="0"/>
                    </a:p>
                  </a:txBody>
                  <a:tcPr marR="3091" marT="0" marB="0" anchor="ctr">
                    <a:lnL w="12700" cap="flat" cmpd="sng" algn="ctr">
                      <a:solidFill>
                        <a:schemeClr val="accent2">
                          <a:lumMod val="75000"/>
                        </a:schemeClr>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40000"/>
                        <a:lumOff val="60000"/>
                      </a:schemeClr>
                    </a:solidFill>
                  </a:tcPr>
                </a:tc>
                <a:tc>
                  <a:txBody>
                    <a:bodyPr/>
                    <a:lstStyle/>
                    <a:p>
                      <a:pPr marL="119063" indent="-119063" algn="l" rtl="0" fontAlgn="ctr">
                        <a:buFont typeface="Arial" pitchFamily="34" charset="0"/>
                        <a:buChar char="-"/>
                      </a:pPr>
                      <a:r>
                        <a:rPr lang="en-US" sz="1000" kern="1200" dirty="0" smtClean="0">
                          <a:solidFill>
                            <a:schemeClr val="tx1"/>
                          </a:solidFill>
                          <a:latin typeface="+mn-lt"/>
                          <a:ea typeface="+mn-ea"/>
                          <a:cs typeface="+mn-cs"/>
                        </a:rPr>
                        <a:t>TACOM Items (M198, 155mm ) available as a Long</a:t>
                      </a:r>
                      <a:r>
                        <a:rPr lang="en-US" sz="1000" kern="1200" baseline="0" dirty="0" smtClean="0">
                          <a:solidFill>
                            <a:schemeClr val="tx1"/>
                          </a:solidFill>
                          <a:latin typeface="+mn-lt"/>
                          <a:ea typeface="+mn-ea"/>
                          <a:cs typeface="+mn-cs"/>
                        </a:rPr>
                        <a:t> Supply)</a:t>
                      </a:r>
                      <a:endParaRPr lang="en-US" sz="1000" b="0" i="0" u="none" strike="noStrike" dirty="0" smtClean="0">
                        <a:solidFill>
                          <a:schemeClr val="tx1"/>
                        </a:solidFill>
                        <a:latin typeface="+mn-lt"/>
                      </a:endParaRPr>
                    </a:p>
                  </a:txBody>
                  <a:tcPr marR="139108" marT="0" marB="0" anchor="ctr">
                    <a:lnL w="6350" cap="flat" cmpd="sng" algn="ctr">
                      <a:solidFill>
                        <a:srgbClr val="A5A5A5"/>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40000"/>
                        <a:lumOff val="60000"/>
                      </a:schemeClr>
                    </a:solidFill>
                  </a:tcPr>
                </a:tc>
              </a:tr>
              <a:tr h="197145">
                <a:tc>
                  <a:txBody>
                    <a:bodyPr/>
                    <a:lstStyle/>
                    <a:p>
                      <a:pPr algn="ctr"/>
                      <a:r>
                        <a:rPr lang="en-US" sz="1000" b="1" dirty="0" smtClean="0"/>
                        <a:t>E</a:t>
                      </a:r>
                      <a:endParaRPr lang="en-US" sz="1000" b="1" dirty="0"/>
                    </a:p>
                  </a:txBody>
                  <a:tcPr marR="3091" marT="0" marB="0" anchor="ctr">
                    <a:lnL w="12700" cap="flat" cmpd="sng" algn="ctr">
                      <a:solidFill>
                        <a:schemeClr val="accent2">
                          <a:lumMod val="75000"/>
                        </a:schemeClr>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20000"/>
                        <a:lumOff val="80000"/>
                      </a:schemeClr>
                    </a:solidFill>
                  </a:tcPr>
                </a:tc>
                <a:tc>
                  <a:txBody>
                    <a:bodyPr/>
                    <a:lstStyle/>
                    <a:p>
                      <a:pPr marL="119063" indent="-119063" algn="l" rtl="0" fontAlgn="ctr">
                        <a:buFont typeface="Arial" pitchFamily="34" charset="0"/>
                        <a:buChar char="-"/>
                      </a:pPr>
                      <a:r>
                        <a:rPr lang="en-US" sz="1000" kern="1200" dirty="0" smtClean="0">
                          <a:solidFill>
                            <a:schemeClr val="tx1"/>
                          </a:solidFill>
                          <a:latin typeface="+mn-lt"/>
                          <a:ea typeface="+mn-ea"/>
                          <a:cs typeface="+mn-cs"/>
                        </a:rPr>
                        <a:t>TACOM Items (M109A6s)</a:t>
                      </a:r>
                      <a:endParaRPr lang="en-US" sz="1000" b="0" i="0" u="none" strike="noStrike" dirty="0" smtClean="0">
                        <a:solidFill>
                          <a:schemeClr val="tx1"/>
                        </a:solidFill>
                        <a:latin typeface="+mn-lt"/>
                      </a:endParaRPr>
                    </a:p>
                  </a:txBody>
                  <a:tcPr marR="139108" marT="0" marB="0" anchor="ctr">
                    <a:lnL w="6350" cap="flat" cmpd="sng" algn="ctr">
                      <a:solidFill>
                        <a:srgbClr val="A5A5A5"/>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accent2">
                        <a:lumMod val="20000"/>
                        <a:lumOff val="80000"/>
                      </a:schemeClr>
                    </a:solidFill>
                  </a:tcPr>
                </a:tc>
              </a:tr>
              <a:tr h="197145">
                <a:tc>
                  <a:txBody>
                    <a:bodyPr/>
                    <a:lstStyle/>
                    <a:p>
                      <a:pPr algn="ctr"/>
                      <a:r>
                        <a:rPr lang="en-US" sz="1000" b="1" dirty="0" smtClean="0"/>
                        <a:t>F</a:t>
                      </a:r>
                      <a:endParaRPr lang="en-US" sz="1000" b="1" dirty="0"/>
                    </a:p>
                  </a:txBody>
                  <a:tcPr marR="3091" marT="0" marB="0" anchor="ctr">
                    <a:lnL w="12700" cap="flat" cmpd="sng" algn="ctr">
                      <a:solidFill>
                        <a:schemeClr val="accent2">
                          <a:lumMod val="75000"/>
                        </a:schemeClr>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marL="119063" indent="-119063" algn="l" rtl="0" fontAlgn="ctr">
                        <a:buFont typeface="Arial" pitchFamily="34" charset="0"/>
                        <a:buChar char="-"/>
                      </a:pPr>
                      <a:r>
                        <a:rPr lang="en-US" sz="1000" b="0" i="0" u="none" strike="noStrike" dirty="0" smtClean="0">
                          <a:solidFill>
                            <a:schemeClr val="tx1"/>
                          </a:solidFill>
                          <a:latin typeface="+mn-lt"/>
                        </a:rPr>
                        <a:t>TACOM Items (HMMWVs)</a:t>
                      </a:r>
                    </a:p>
                  </a:txBody>
                  <a:tcPr marR="139108" marT="0" marB="0" anchor="ctr">
                    <a:lnL w="6350" cap="flat" cmpd="sng" algn="ctr">
                      <a:solidFill>
                        <a:srgbClr val="A5A5A5"/>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66" descr="Columns.png"/>
          <p:cNvPicPr>
            <a:picLocks noChangeAspect="1"/>
          </p:cNvPicPr>
          <p:nvPr/>
        </p:nvPicPr>
        <p:blipFill>
          <a:blip r:embed="rId3" cstate="print"/>
          <a:srcRect/>
          <a:stretch>
            <a:fillRect/>
          </a:stretch>
        </p:blipFill>
        <p:spPr bwMode="auto">
          <a:xfrm>
            <a:off x="252413" y="1065213"/>
            <a:ext cx="8918575" cy="5413375"/>
          </a:xfrm>
          <a:prstGeom prst="rect">
            <a:avLst/>
          </a:prstGeom>
          <a:noFill/>
          <a:ln w="9525">
            <a:noFill/>
            <a:miter lim="800000"/>
            <a:headEnd/>
            <a:tailEnd/>
          </a:ln>
        </p:spPr>
      </p:pic>
      <p:grpSp>
        <p:nvGrpSpPr>
          <p:cNvPr id="2" name="Group 1185"/>
          <p:cNvGrpSpPr>
            <a:grpSpLocks/>
          </p:cNvGrpSpPr>
          <p:nvPr/>
        </p:nvGrpSpPr>
        <p:grpSpPr bwMode="auto">
          <a:xfrm>
            <a:off x="-177800" y="2638425"/>
            <a:ext cx="8591550" cy="2492375"/>
            <a:chOff x="-177319" y="2638062"/>
            <a:chExt cx="8591640" cy="2492416"/>
          </a:xfrm>
        </p:grpSpPr>
        <p:cxnSp>
          <p:nvCxnSpPr>
            <p:cNvPr id="1187" name="Elbow Connector 1186"/>
            <p:cNvCxnSpPr/>
            <p:nvPr/>
          </p:nvCxnSpPr>
          <p:spPr bwMode="auto">
            <a:xfrm rot="5400000">
              <a:off x="4864632" y="2758715"/>
              <a:ext cx="447682" cy="396879"/>
            </a:xfrm>
            <a:prstGeom prst="bentConnector3">
              <a:avLst>
                <a:gd name="adj1" fmla="val 7866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3" name="Group 1167"/>
            <p:cNvGrpSpPr>
              <a:grpSpLocks/>
            </p:cNvGrpSpPr>
            <p:nvPr/>
          </p:nvGrpSpPr>
          <p:grpSpPr bwMode="auto">
            <a:xfrm>
              <a:off x="-177319" y="2638062"/>
              <a:ext cx="8591640" cy="2492416"/>
              <a:chOff x="-177319" y="2638062"/>
              <a:chExt cx="8591640" cy="2492416"/>
            </a:xfrm>
          </p:grpSpPr>
          <p:cxnSp>
            <p:nvCxnSpPr>
              <p:cNvPr id="1189" name="Straight Connector 1188"/>
              <p:cNvCxnSpPr/>
              <p:nvPr/>
            </p:nvCxnSpPr>
            <p:spPr bwMode="auto">
              <a:xfrm flipH="1">
                <a:off x="3831161" y="4687559"/>
                <a:ext cx="6350" cy="44291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4" name="Group 1165"/>
              <p:cNvGrpSpPr>
                <a:grpSpLocks/>
              </p:cNvGrpSpPr>
              <p:nvPr/>
            </p:nvGrpSpPr>
            <p:grpSpPr bwMode="auto">
              <a:xfrm>
                <a:off x="-177319" y="2638062"/>
                <a:ext cx="8591640" cy="2481319"/>
                <a:chOff x="-177319" y="2638062"/>
                <a:chExt cx="8591640" cy="2481319"/>
              </a:xfrm>
            </p:grpSpPr>
            <p:cxnSp>
              <p:nvCxnSpPr>
                <p:cNvPr id="1191" name="Straight Connector 1190"/>
                <p:cNvCxnSpPr/>
                <p:nvPr/>
              </p:nvCxnSpPr>
              <p:spPr bwMode="auto">
                <a:xfrm flipH="1">
                  <a:off x="7976166" y="4611358"/>
                  <a:ext cx="0" cy="49054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2" name="Straight Connector 1191"/>
                <p:cNvCxnSpPr/>
                <p:nvPr/>
              </p:nvCxnSpPr>
              <p:spPr bwMode="auto">
                <a:xfrm flipH="1">
                  <a:off x="6688691" y="4628820"/>
                  <a:ext cx="0" cy="49054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3" name="Straight Connector 1192"/>
                <p:cNvCxnSpPr/>
                <p:nvPr/>
              </p:nvCxnSpPr>
              <p:spPr bwMode="auto">
                <a:xfrm flipH="1">
                  <a:off x="2140455" y="2638062"/>
                  <a:ext cx="0" cy="86520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4" name="Straight Connector 1193"/>
                <p:cNvCxnSpPr/>
                <p:nvPr/>
              </p:nvCxnSpPr>
              <p:spPr bwMode="auto">
                <a:xfrm flipH="1">
                  <a:off x="984743" y="2733314"/>
                  <a:ext cx="0" cy="41275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5" name="Straight Connector 1194"/>
                <p:cNvCxnSpPr/>
                <p:nvPr/>
              </p:nvCxnSpPr>
              <p:spPr bwMode="auto">
                <a:xfrm flipH="1">
                  <a:off x="3867673" y="2733314"/>
                  <a:ext cx="0" cy="33020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6" name="Straight Connector 1195"/>
                <p:cNvCxnSpPr/>
                <p:nvPr/>
              </p:nvCxnSpPr>
              <p:spPr bwMode="auto">
                <a:xfrm flipH="1">
                  <a:off x="8144443" y="2733314"/>
                  <a:ext cx="0" cy="47625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7" name="Straight Connector 1196"/>
                <p:cNvCxnSpPr/>
                <p:nvPr/>
              </p:nvCxnSpPr>
              <p:spPr bwMode="auto">
                <a:xfrm flipH="1">
                  <a:off x="1006968" y="4751060"/>
                  <a:ext cx="6350" cy="344493"/>
                </a:xfrm>
                <a:prstGeom prst="line">
                  <a:avLst/>
                </a:prstGeom>
                <a:ln>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8" name="Elbow Connector 1197"/>
                <p:cNvCxnSpPr>
                  <a:stCxn id="0" idx="2"/>
                </p:cNvCxnSpPr>
                <p:nvPr/>
              </p:nvCxnSpPr>
              <p:spPr bwMode="auto">
                <a:xfrm rot="16200000" flipH="1">
                  <a:off x="2210305" y="4741536"/>
                  <a:ext cx="490546" cy="265115"/>
                </a:xfrm>
                <a:prstGeom prst="bentConnector3">
                  <a:avLst>
                    <a:gd name="adj1" fmla="val 76857"/>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99" name="Straight Connector 1198"/>
                <p:cNvCxnSpPr/>
                <p:nvPr/>
              </p:nvCxnSpPr>
              <p:spPr bwMode="auto">
                <a:xfrm>
                  <a:off x="4864634" y="4555794"/>
                  <a:ext cx="6350" cy="41434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00" name="Elbow Connector 1199"/>
                <p:cNvCxnSpPr/>
                <p:nvPr/>
              </p:nvCxnSpPr>
              <p:spPr bwMode="auto">
                <a:xfrm rot="16200000" flipH="1">
                  <a:off x="5215473" y="2804754"/>
                  <a:ext cx="447682" cy="304803"/>
                </a:xfrm>
                <a:prstGeom prst="bentConnector3">
                  <a:avLst>
                    <a:gd name="adj1" fmla="val 7866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01" name="Straight Connector 1200"/>
                <p:cNvCxnSpPr/>
                <p:nvPr/>
              </p:nvCxnSpPr>
              <p:spPr bwMode="auto">
                <a:xfrm>
                  <a:off x="6715678" y="2669813"/>
                  <a:ext cx="3175" cy="6969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02" name="Straight Connector 1201"/>
                <p:cNvCxnSpPr/>
                <p:nvPr/>
              </p:nvCxnSpPr>
              <p:spPr bwMode="auto">
                <a:xfrm>
                  <a:off x="2745300" y="2638062"/>
                  <a:ext cx="0" cy="49054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5" name="Group 1164"/>
                <p:cNvGrpSpPr>
                  <a:grpSpLocks/>
                </p:cNvGrpSpPr>
                <p:nvPr/>
              </p:nvGrpSpPr>
              <p:grpSpPr bwMode="auto">
                <a:xfrm>
                  <a:off x="-177319" y="2856488"/>
                  <a:ext cx="8591640" cy="2118315"/>
                  <a:chOff x="-177319" y="2856488"/>
                  <a:chExt cx="8591640" cy="2118315"/>
                </a:xfrm>
              </p:grpSpPr>
              <p:pic>
                <p:nvPicPr>
                  <p:cNvPr id="16819" name="Picture 1243" descr="Picture5.png"/>
                  <p:cNvPicPr>
                    <a:picLocks noChangeAspect="1"/>
                  </p:cNvPicPr>
                  <p:nvPr/>
                </p:nvPicPr>
                <p:blipFill>
                  <a:blip r:embed="rId4" cstate="print"/>
                  <a:srcRect/>
                  <a:stretch>
                    <a:fillRect/>
                  </a:stretch>
                </p:blipFill>
                <p:spPr bwMode="auto">
                  <a:xfrm>
                    <a:off x="3117197" y="3561897"/>
                    <a:ext cx="2917093" cy="728174"/>
                  </a:xfrm>
                  <a:prstGeom prst="rect">
                    <a:avLst/>
                  </a:prstGeom>
                  <a:noFill/>
                  <a:ln w="9525">
                    <a:noFill/>
                    <a:miter lim="800000"/>
                    <a:headEnd/>
                    <a:tailEnd/>
                  </a:ln>
                </p:spPr>
              </p:pic>
              <p:cxnSp>
                <p:nvCxnSpPr>
                  <p:cNvPr id="1205" name="Elbow Connector 86"/>
                  <p:cNvCxnSpPr>
                    <a:cxnSpLocks noChangeShapeType="1"/>
                    <a:stCxn id="0" idx="3"/>
                    <a:endCxn id="0" idx="1"/>
                  </p:cNvCxnSpPr>
                  <p:nvPr/>
                </p:nvCxnSpPr>
                <p:spPr bwMode="auto">
                  <a:xfrm flipV="1">
                    <a:off x="1254621" y="3784256"/>
                    <a:ext cx="96839" cy="835039"/>
                  </a:xfrm>
                  <a:prstGeom prst="bentConnector3">
                    <a:avLst>
                      <a:gd name="adj1" fmla="val -87142"/>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06" name="Elbow Connector 87"/>
                  <p:cNvCxnSpPr>
                    <a:cxnSpLocks noChangeShapeType="1"/>
                  </p:cNvCxnSpPr>
                  <p:nvPr/>
                </p:nvCxnSpPr>
                <p:spPr bwMode="auto">
                  <a:xfrm rot="5400000">
                    <a:off x="417203" y="3877127"/>
                    <a:ext cx="1008080" cy="161927"/>
                  </a:xfrm>
                  <a:prstGeom prst="bentConnector3">
                    <a:avLst>
                      <a:gd name="adj1" fmla="val 50000"/>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07" name="Elbow Connector 89"/>
                  <p:cNvCxnSpPr>
                    <a:cxnSpLocks noChangeShapeType="1"/>
                    <a:stCxn id="0" idx="2"/>
                    <a:endCxn id="0" idx="0"/>
                  </p:cNvCxnSpPr>
                  <p:nvPr/>
                </p:nvCxnSpPr>
                <p:spPr bwMode="auto">
                  <a:xfrm rot="5400000">
                    <a:off x="3127890" y="3411189"/>
                    <a:ext cx="274642" cy="407992"/>
                  </a:xfrm>
                  <a:prstGeom prst="bentConnector3">
                    <a:avLst>
                      <a:gd name="adj1" fmla="val 50000"/>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08" name="Elbow Connector 90"/>
                  <p:cNvCxnSpPr>
                    <a:cxnSpLocks noChangeShapeType="1"/>
                    <a:stCxn id="0" idx="2"/>
                    <a:endCxn id="0" idx="1"/>
                  </p:cNvCxnSpPr>
                  <p:nvPr/>
                </p:nvCxnSpPr>
                <p:spPr bwMode="auto">
                  <a:xfrm rot="16200000" flipH="1">
                    <a:off x="3081058" y="4032706"/>
                    <a:ext cx="490545" cy="530231"/>
                  </a:xfrm>
                  <a:prstGeom prst="bentConnector2">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09" name="Shape 92"/>
                  <p:cNvCxnSpPr>
                    <a:cxnSpLocks noChangeShapeType="1"/>
                    <a:endCxn id="0" idx="1"/>
                  </p:cNvCxnSpPr>
                  <p:nvPr/>
                </p:nvCxnSpPr>
                <p:spPr bwMode="auto">
                  <a:xfrm rot="16200000" flipH="1">
                    <a:off x="1564186" y="3963648"/>
                    <a:ext cx="546109" cy="485780"/>
                  </a:xfrm>
                  <a:prstGeom prst="bentConnector2">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10" name="Elbow Connector 94"/>
                  <p:cNvCxnSpPr>
                    <a:cxnSpLocks noChangeShapeType="1"/>
                    <a:endCxn id="0" idx="0"/>
                  </p:cNvCxnSpPr>
                  <p:nvPr/>
                </p:nvCxnSpPr>
                <p:spPr bwMode="auto">
                  <a:xfrm rot="16200000" flipH="1">
                    <a:off x="2039647" y="4048580"/>
                    <a:ext cx="498483" cy="68264"/>
                  </a:xfrm>
                  <a:prstGeom prst="bentConnector3">
                    <a:avLst>
                      <a:gd name="adj1" fmla="val 50000"/>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11" name="Elbow Connector 98"/>
                  <p:cNvCxnSpPr>
                    <a:cxnSpLocks noChangeShapeType="1"/>
                    <a:stCxn id="0" idx="2"/>
                  </p:cNvCxnSpPr>
                  <p:nvPr/>
                </p:nvCxnSpPr>
                <p:spPr bwMode="auto">
                  <a:xfrm rot="5400000">
                    <a:off x="7924572" y="3589784"/>
                    <a:ext cx="381006" cy="115888"/>
                  </a:xfrm>
                  <a:prstGeom prst="bentConnector3">
                    <a:avLst>
                      <a:gd name="adj1" fmla="val 50000"/>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12" name="Elbow Connector 99"/>
                  <p:cNvCxnSpPr>
                    <a:cxnSpLocks noChangeShapeType="1"/>
                    <a:stCxn id="0" idx="2"/>
                    <a:endCxn id="0" idx="3"/>
                  </p:cNvCxnSpPr>
                  <p:nvPr/>
                </p:nvCxnSpPr>
                <p:spPr bwMode="auto">
                  <a:xfrm rot="5400000">
                    <a:off x="2519872" y="3441351"/>
                    <a:ext cx="219079" cy="263528"/>
                  </a:xfrm>
                  <a:prstGeom prst="bentConnector2">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13" name="Elbow Connector 100"/>
                  <p:cNvCxnSpPr>
                    <a:cxnSpLocks noChangeShapeType="1"/>
                    <a:stCxn id="0" idx="2"/>
                    <a:endCxn id="0" idx="0"/>
                  </p:cNvCxnSpPr>
                  <p:nvPr/>
                </p:nvCxnSpPr>
                <p:spPr bwMode="auto">
                  <a:xfrm rot="16200000" flipH="1">
                    <a:off x="5832225" y="3294506"/>
                    <a:ext cx="349256" cy="744545"/>
                  </a:xfrm>
                  <a:prstGeom prst="bentConnector3">
                    <a:avLst>
                      <a:gd name="adj1" fmla="val 29929"/>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14" name="Straight Arrow Connector 126"/>
                  <p:cNvCxnSpPr>
                    <a:cxnSpLocks noChangeShapeType="1"/>
                    <a:stCxn id="0" idx="3"/>
                    <a:endCxn id="0" idx="1"/>
                  </p:cNvCxnSpPr>
                  <p:nvPr/>
                </p:nvCxnSpPr>
                <p:spPr bwMode="auto">
                  <a:xfrm flipV="1">
                    <a:off x="4077226" y="4424030"/>
                    <a:ext cx="557219" cy="119064"/>
                  </a:xfrm>
                  <a:prstGeom prst="straightConnector1">
                    <a:avLst/>
                  </a:prstGeom>
                  <a:ln>
                    <a:solidFill>
                      <a:srgbClr val="C00000"/>
                    </a:solidFill>
                    <a:prstDash val="dash"/>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15" name="Elbow Connector 130"/>
                  <p:cNvCxnSpPr>
                    <a:cxnSpLocks noChangeShapeType="1"/>
                    <a:stCxn id="0" idx="2"/>
                    <a:endCxn id="0" idx="3"/>
                  </p:cNvCxnSpPr>
                  <p:nvPr/>
                </p:nvCxnSpPr>
                <p:spPr bwMode="auto">
                  <a:xfrm rot="16200000" flipH="1">
                    <a:off x="4470133" y="3205609"/>
                    <a:ext cx="1050942" cy="1595455"/>
                  </a:xfrm>
                  <a:prstGeom prst="bentConnector4">
                    <a:avLst>
                      <a:gd name="adj1" fmla="val 16141"/>
                      <a:gd name="adj2" fmla="val 114333"/>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grpSp>
                <p:nvGrpSpPr>
                  <p:cNvPr id="6" name="Group 854"/>
                  <p:cNvGrpSpPr>
                    <a:grpSpLocks/>
                  </p:cNvGrpSpPr>
                  <p:nvPr/>
                </p:nvGrpSpPr>
                <p:grpSpPr bwMode="auto">
                  <a:xfrm>
                    <a:off x="2011932" y="3531517"/>
                    <a:ext cx="485775" cy="301201"/>
                    <a:chOff x="-1273807" y="3380282"/>
                    <a:chExt cx="485567" cy="310874"/>
                  </a:xfrm>
                </p:grpSpPr>
                <p:sp>
                  <p:nvSpPr>
                    <p:cNvPr id="1447" name="AutoShape 60"/>
                    <p:cNvSpPr>
                      <a:spLocks noChangeArrowheads="1"/>
                    </p:cNvSpPr>
                    <p:nvPr/>
                  </p:nvSpPr>
                  <p:spPr bwMode="auto">
                    <a:xfrm>
                      <a:off x="-1273807" y="3380282"/>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7" name="Group 571"/>
                    <p:cNvGrpSpPr>
                      <a:grpSpLocks/>
                    </p:cNvGrpSpPr>
                    <p:nvPr/>
                  </p:nvGrpSpPr>
                  <p:grpSpPr bwMode="auto">
                    <a:xfrm>
                      <a:off x="-1202548" y="3448969"/>
                      <a:ext cx="203064" cy="185016"/>
                      <a:chOff x="-1932432" y="1804416"/>
                      <a:chExt cx="511719" cy="466239"/>
                    </a:xfrm>
                  </p:grpSpPr>
                  <p:sp>
                    <p:nvSpPr>
                      <p:cNvPr id="1449" name="Rounded Rectangle 1448"/>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50" name="Rounded Rectangle 1449"/>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284" name="Straight Connector 973"/>
                      <p:cNvCxnSpPr>
                        <a:cxnSpLocks noChangeShapeType="1"/>
                      </p:cNvCxnSpPr>
                      <p:nvPr/>
                    </p:nvCxnSpPr>
                    <p:spPr bwMode="auto">
                      <a:xfrm>
                        <a:off x="-1916972" y="2180792"/>
                        <a:ext cx="325837" cy="0"/>
                      </a:xfrm>
                      <a:prstGeom prst="line">
                        <a:avLst/>
                      </a:prstGeom>
                      <a:noFill/>
                      <a:ln w="9525" algn="ctr">
                        <a:solidFill>
                          <a:schemeClr val="tx1"/>
                        </a:solidFill>
                        <a:round/>
                        <a:headEnd/>
                        <a:tailEnd/>
                      </a:ln>
                    </p:spPr>
                  </p:cxnSp>
                  <p:cxnSp>
                    <p:nvCxnSpPr>
                      <p:cNvPr id="17285" name="Straight Connector 998"/>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grpSp>
              </p:grpSp>
              <p:grpSp>
                <p:nvGrpSpPr>
                  <p:cNvPr id="8" name="Group 1005"/>
                  <p:cNvGrpSpPr>
                    <a:grpSpLocks/>
                  </p:cNvGrpSpPr>
                  <p:nvPr/>
                </p:nvGrpSpPr>
                <p:grpSpPr bwMode="auto">
                  <a:xfrm>
                    <a:off x="2518344" y="3161186"/>
                    <a:ext cx="485775" cy="301202"/>
                    <a:chOff x="2492488" y="3920521"/>
                    <a:chExt cx="485567" cy="310874"/>
                  </a:xfrm>
                </p:grpSpPr>
                <p:sp>
                  <p:nvSpPr>
                    <p:cNvPr id="1432" name="AutoShape 60"/>
                    <p:cNvSpPr>
                      <a:spLocks noChangeArrowheads="1"/>
                    </p:cNvSpPr>
                    <p:nvPr/>
                  </p:nvSpPr>
                  <p:spPr bwMode="auto">
                    <a:xfrm>
                      <a:off x="2492488" y="3920521"/>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9" name="Group 641"/>
                    <p:cNvGrpSpPr>
                      <a:grpSpLocks/>
                    </p:cNvGrpSpPr>
                    <p:nvPr/>
                  </p:nvGrpSpPr>
                  <p:grpSpPr bwMode="auto">
                    <a:xfrm>
                      <a:off x="2566609" y="3952297"/>
                      <a:ext cx="315013" cy="252723"/>
                      <a:chOff x="-2001558" y="1804416"/>
                      <a:chExt cx="793830" cy="636860"/>
                    </a:xfrm>
                  </p:grpSpPr>
                  <p:sp>
                    <p:nvSpPr>
                      <p:cNvPr id="1434" name="Rounded Rectangle 1433"/>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35" name="Rounded Rectangle 1434"/>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36" name="Rounded Rectangle 1435"/>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37" name="Rounded Rectangle 1436"/>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38" name="Rounded Rectangle 1437"/>
                      <p:cNvSpPr/>
                      <p:nvPr/>
                    </p:nvSpPr>
                    <p:spPr bwMode="auto">
                      <a:xfrm>
                        <a:off x="-1768645"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39" name="Rounded Rectangle 1438"/>
                      <p:cNvSpPr/>
                      <p:nvPr/>
                    </p:nvSpPr>
                    <p:spPr bwMode="auto">
                      <a:xfrm>
                        <a:off x="-1578863"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40" name="Rounded Rectangle 1439"/>
                      <p:cNvSpPr/>
                      <p:nvPr/>
                    </p:nvSpPr>
                    <p:spPr bwMode="auto">
                      <a:xfrm>
                        <a:off x="-1366079"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268" name="Straight Connector 1015"/>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7269" name="Straight Connector 1016"/>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cxnSp>
                    <p:nvCxnSpPr>
                      <p:cNvPr id="17270" name="Straight Connector 1017"/>
                      <p:cNvCxnSpPr>
                        <a:cxnSpLocks noChangeShapeType="1"/>
                      </p:cNvCxnSpPr>
                      <p:nvPr/>
                    </p:nvCxnSpPr>
                    <p:spPr bwMode="auto">
                      <a:xfrm>
                        <a:off x="-1810584" y="2264904"/>
                        <a:ext cx="978" cy="121737"/>
                      </a:xfrm>
                      <a:prstGeom prst="line">
                        <a:avLst/>
                      </a:prstGeom>
                      <a:noFill/>
                      <a:ln w="9525" algn="ctr">
                        <a:solidFill>
                          <a:schemeClr val="tx1"/>
                        </a:solidFill>
                        <a:round/>
                        <a:headEnd/>
                        <a:tailEnd/>
                      </a:ln>
                    </p:spPr>
                  </p:cxnSp>
                  <p:cxnSp>
                    <p:nvCxnSpPr>
                      <p:cNvPr id="17271" name="Straight Connector 1018"/>
                      <p:cNvCxnSpPr>
                        <a:cxnSpLocks noChangeShapeType="1"/>
                      </p:cNvCxnSpPr>
                      <p:nvPr/>
                    </p:nvCxnSpPr>
                    <p:spPr bwMode="auto">
                      <a:xfrm>
                        <a:off x="-1847017" y="2389403"/>
                        <a:ext cx="74562" cy="0"/>
                      </a:xfrm>
                      <a:prstGeom prst="line">
                        <a:avLst/>
                      </a:prstGeom>
                      <a:noFill/>
                      <a:ln w="9525" algn="ctr">
                        <a:solidFill>
                          <a:schemeClr val="tx1"/>
                        </a:solidFill>
                        <a:round/>
                        <a:headEnd/>
                        <a:tailEnd/>
                      </a:ln>
                    </p:spPr>
                  </p:cxnSp>
                  <p:cxnSp>
                    <p:nvCxnSpPr>
                      <p:cNvPr id="17272" name="Straight Connector 1019"/>
                      <p:cNvCxnSpPr>
                        <a:cxnSpLocks noChangeShapeType="1"/>
                      </p:cNvCxnSpPr>
                      <p:nvPr/>
                    </p:nvCxnSpPr>
                    <p:spPr bwMode="auto">
                      <a:xfrm>
                        <a:off x="-1395294" y="2268714"/>
                        <a:ext cx="978" cy="121737"/>
                      </a:xfrm>
                      <a:prstGeom prst="line">
                        <a:avLst/>
                      </a:prstGeom>
                      <a:noFill/>
                      <a:ln w="9525" algn="ctr">
                        <a:solidFill>
                          <a:schemeClr val="tx1"/>
                        </a:solidFill>
                        <a:round/>
                        <a:headEnd/>
                        <a:tailEnd/>
                      </a:ln>
                    </p:spPr>
                  </p:cxnSp>
                  <p:cxnSp>
                    <p:nvCxnSpPr>
                      <p:cNvPr id="17273" name="Straight Connector 1020"/>
                      <p:cNvCxnSpPr>
                        <a:cxnSpLocks noChangeShapeType="1"/>
                      </p:cNvCxnSpPr>
                      <p:nvPr/>
                    </p:nvCxnSpPr>
                    <p:spPr bwMode="auto">
                      <a:xfrm>
                        <a:off x="-1427917" y="2389403"/>
                        <a:ext cx="74562" cy="0"/>
                      </a:xfrm>
                      <a:prstGeom prst="line">
                        <a:avLst/>
                      </a:prstGeom>
                      <a:noFill/>
                      <a:ln w="9525" algn="ctr">
                        <a:solidFill>
                          <a:schemeClr val="tx1"/>
                        </a:solidFill>
                        <a:round/>
                        <a:headEnd/>
                        <a:tailEnd/>
                      </a:ln>
                    </p:spPr>
                  </p:cxnSp>
                </p:grpSp>
              </p:grpSp>
              <p:grpSp>
                <p:nvGrpSpPr>
                  <p:cNvPr id="10" name="Group 1021"/>
                  <p:cNvGrpSpPr>
                    <a:grpSpLocks/>
                  </p:cNvGrpSpPr>
                  <p:nvPr/>
                </p:nvGrpSpPr>
                <p:grpSpPr bwMode="auto">
                  <a:xfrm>
                    <a:off x="2080194" y="4331194"/>
                    <a:ext cx="485775" cy="297909"/>
                    <a:chOff x="2672486" y="3897539"/>
                    <a:chExt cx="485567" cy="310874"/>
                  </a:xfrm>
                </p:grpSpPr>
                <p:sp>
                  <p:nvSpPr>
                    <p:cNvPr id="1428" name="AutoShape 60"/>
                    <p:cNvSpPr>
                      <a:spLocks noChangeArrowheads="1"/>
                    </p:cNvSpPr>
                    <p:nvPr/>
                  </p:nvSpPr>
                  <p:spPr bwMode="auto">
                    <a:xfrm>
                      <a:off x="2672486" y="3897539"/>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1" name="Group 655"/>
                    <p:cNvGrpSpPr>
                      <a:grpSpLocks/>
                    </p:cNvGrpSpPr>
                    <p:nvPr/>
                  </p:nvGrpSpPr>
                  <p:grpSpPr bwMode="auto">
                    <a:xfrm>
                      <a:off x="2817140" y="3975555"/>
                      <a:ext cx="208176" cy="185016"/>
                      <a:chOff x="-1774281" y="1804416"/>
                      <a:chExt cx="524601" cy="466239"/>
                    </a:xfrm>
                  </p:grpSpPr>
                  <p:sp>
                    <p:nvSpPr>
                      <p:cNvPr id="1430" name="Rounded Rectangle 1429"/>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31" name="Rounded Rectangle 1430"/>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grpSp>
              </p:grpSp>
              <p:grpSp>
                <p:nvGrpSpPr>
                  <p:cNvPr id="12" name="Group 1026"/>
                  <p:cNvGrpSpPr>
                    <a:grpSpLocks/>
                  </p:cNvGrpSpPr>
                  <p:nvPr/>
                </p:nvGrpSpPr>
                <p:grpSpPr bwMode="auto">
                  <a:xfrm>
                    <a:off x="770946" y="4470859"/>
                    <a:ext cx="484188" cy="297910"/>
                    <a:chOff x="3334213" y="4337778"/>
                    <a:chExt cx="485567" cy="310874"/>
                  </a:xfrm>
                </p:grpSpPr>
                <p:sp>
                  <p:nvSpPr>
                    <p:cNvPr id="1421" name="AutoShape 60"/>
                    <p:cNvSpPr>
                      <a:spLocks noChangeArrowheads="1"/>
                    </p:cNvSpPr>
                    <p:nvPr/>
                  </p:nvSpPr>
                  <p:spPr bwMode="auto">
                    <a:xfrm>
                      <a:off x="3334213" y="4337778"/>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3" name="Group 669"/>
                    <p:cNvGrpSpPr>
                      <a:grpSpLocks/>
                    </p:cNvGrpSpPr>
                    <p:nvPr/>
                  </p:nvGrpSpPr>
                  <p:grpSpPr bwMode="auto">
                    <a:xfrm>
                      <a:off x="3442603" y="4396719"/>
                      <a:ext cx="270934" cy="185016"/>
                      <a:chOff x="-1932432" y="1804416"/>
                      <a:chExt cx="682752" cy="466239"/>
                    </a:xfrm>
                  </p:grpSpPr>
                  <p:sp>
                    <p:nvSpPr>
                      <p:cNvPr id="1423" name="Rounded Rectangle 1422"/>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24" name="Rounded Rectangle 1423"/>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25" name="Rounded Rectangle 1424"/>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231" name="Straight Connector 1032"/>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7232" name="Straight Connector 1033"/>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grpSp>
              </p:grpSp>
              <p:grpSp>
                <p:nvGrpSpPr>
                  <p:cNvPr id="14" name="Group 1034"/>
                  <p:cNvGrpSpPr>
                    <a:grpSpLocks/>
                  </p:cNvGrpSpPr>
                  <p:nvPr/>
                </p:nvGrpSpPr>
                <p:grpSpPr bwMode="auto">
                  <a:xfrm>
                    <a:off x="3591149" y="4393739"/>
                    <a:ext cx="485775" cy="299556"/>
                    <a:chOff x="-683740" y="2845076"/>
                    <a:chExt cx="485567" cy="310874"/>
                  </a:xfrm>
                </p:grpSpPr>
                <p:sp>
                  <p:nvSpPr>
                    <p:cNvPr id="1410" name="AutoShape 60"/>
                    <p:cNvSpPr>
                      <a:spLocks noChangeArrowheads="1"/>
                    </p:cNvSpPr>
                    <p:nvPr/>
                  </p:nvSpPr>
                  <p:spPr bwMode="auto">
                    <a:xfrm>
                      <a:off x="-683740" y="2845076"/>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5" name="Group 697"/>
                    <p:cNvGrpSpPr>
                      <a:grpSpLocks/>
                    </p:cNvGrpSpPr>
                    <p:nvPr/>
                  </p:nvGrpSpPr>
                  <p:grpSpPr bwMode="auto">
                    <a:xfrm>
                      <a:off x="-603735" y="2871205"/>
                      <a:ext cx="298365" cy="252723"/>
                      <a:chOff x="-2001558" y="1804416"/>
                      <a:chExt cx="751878" cy="636860"/>
                    </a:xfrm>
                  </p:grpSpPr>
                  <p:sp>
                    <p:nvSpPr>
                      <p:cNvPr id="1412" name="Rounded Rectangle 1411"/>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13" name="Rounded Rectangle 1412"/>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14" name="Rounded Rectangle 1413"/>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15" name="Rounded Rectangle 1414"/>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16" name="Rounded Rectangle 1415"/>
                      <p:cNvSpPr/>
                      <p:nvPr/>
                    </p:nvSpPr>
                    <p:spPr bwMode="auto">
                      <a:xfrm>
                        <a:off x="-1768645"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214" name="Straight Connector 1042"/>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7215" name="Straight Connector 1043"/>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cxnSp>
                    <p:nvCxnSpPr>
                      <p:cNvPr id="17216" name="Straight Connector 1044"/>
                      <p:cNvCxnSpPr>
                        <a:cxnSpLocks noChangeShapeType="1"/>
                      </p:cNvCxnSpPr>
                      <p:nvPr/>
                    </p:nvCxnSpPr>
                    <p:spPr bwMode="auto">
                      <a:xfrm>
                        <a:off x="-1810584" y="2264904"/>
                        <a:ext cx="978" cy="121737"/>
                      </a:xfrm>
                      <a:prstGeom prst="line">
                        <a:avLst/>
                      </a:prstGeom>
                      <a:noFill/>
                      <a:ln w="9525" algn="ctr">
                        <a:solidFill>
                          <a:schemeClr val="tx1"/>
                        </a:solidFill>
                        <a:round/>
                        <a:headEnd/>
                        <a:tailEnd/>
                      </a:ln>
                    </p:spPr>
                  </p:cxnSp>
                  <p:cxnSp>
                    <p:nvCxnSpPr>
                      <p:cNvPr id="17217" name="Straight Connector 1045"/>
                      <p:cNvCxnSpPr>
                        <a:cxnSpLocks noChangeShapeType="1"/>
                      </p:cNvCxnSpPr>
                      <p:nvPr/>
                    </p:nvCxnSpPr>
                    <p:spPr bwMode="auto">
                      <a:xfrm>
                        <a:off x="-1847017" y="2389403"/>
                        <a:ext cx="74562" cy="0"/>
                      </a:xfrm>
                      <a:prstGeom prst="line">
                        <a:avLst/>
                      </a:prstGeom>
                      <a:noFill/>
                      <a:ln w="9525" algn="ctr">
                        <a:solidFill>
                          <a:schemeClr val="tx1"/>
                        </a:solidFill>
                        <a:round/>
                        <a:headEnd/>
                        <a:tailEnd/>
                      </a:ln>
                    </p:spPr>
                  </p:cxnSp>
                </p:grpSp>
              </p:grpSp>
              <p:grpSp>
                <p:nvGrpSpPr>
                  <p:cNvPr id="16" name="Group 1046"/>
                  <p:cNvGrpSpPr>
                    <a:grpSpLocks/>
                  </p:cNvGrpSpPr>
                  <p:nvPr/>
                </p:nvGrpSpPr>
                <p:grpSpPr bwMode="auto">
                  <a:xfrm>
                    <a:off x="3955562" y="3176691"/>
                    <a:ext cx="485775" cy="301202"/>
                    <a:chOff x="4589463" y="3362631"/>
                    <a:chExt cx="485567" cy="310874"/>
                  </a:xfrm>
                </p:grpSpPr>
                <p:sp>
                  <p:nvSpPr>
                    <p:cNvPr id="1397" name="AutoShape 60"/>
                    <p:cNvSpPr>
                      <a:spLocks noChangeArrowheads="1"/>
                    </p:cNvSpPr>
                    <p:nvPr/>
                  </p:nvSpPr>
                  <p:spPr bwMode="auto">
                    <a:xfrm>
                      <a:off x="4589463" y="3362631"/>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 name="Group 711"/>
                    <p:cNvGrpSpPr>
                      <a:grpSpLocks/>
                    </p:cNvGrpSpPr>
                    <p:nvPr/>
                  </p:nvGrpSpPr>
                  <p:grpSpPr bwMode="auto">
                    <a:xfrm>
                      <a:off x="4672251" y="3389028"/>
                      <a:ext cx="315013" cy="252723"/>
                      <a:chOff x="-2001558" y="1804416"/>
                      <a:chExt cx="793830" cy="636860"/>
                    </a:xfrm>
                  </p:grpSpPr>
                  <p:sp>
                    <p:nvSpPr>
                      <p:cNvPr id="1399" name="Rounded Rectangle 1398"/>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00" name="Rounded Rectangle 1399"/>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01" name="Rounded Rectangle 1400"/>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02" name="Rounded Rectangle 1401"/>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403" name="Rounded Rectangle 1402"/>
                      <p:cNvSpPr/>
                      <p:nvPr/>
                    </p:nvSpPr>
                    <p:spPr bwMode="auto">
                      <a:xfrm>
                        <a:off x="-1366079"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189" name="Straight Connector 1054"/>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7190" name="Straight Connector 1055"/>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cxnSp>
                    <p:nvCxnSpPr>
                      <p:cNvPr id="17191" name="Straight Connector 1056"/>
                      <p:cNvCxnSpPr>
                        <a:cxnSpLocks noChangeShapeType="1"/>
                      </p:cNvCxnSpPr>
                      <p:nvPr/>
                    </p:nvCxnSpPr>
                    <p:spPr bwMode="auto">
                      <a:xfrm>
                        <a:off x="-1810584" y="2264904"/>
                        <a:ext cx="978" cy="121737"/>
                      </a:xfrm>
                      <a:prstGeom prst="line">
                        <a:avLst/>
                      </a:prstGeom>
                      <a:noFill/>
                      <a:ln w="9525" algn="ctr">
                        <a:solidFill>
                          <a:schemeClr val="tx1"/>
                        </a:solidFill>
                        <a:round/>
                        <a:headEnd/>
                        <a:tailEnd/>
                      </a:ln>
                    </p:spPr>
                  </p:cxnSp>
                  <p:cxnSp>
                    <p:nvCxnSpPr>
                      <p:cNvPr id="17192" name="Straight Connector 1057"/>
                      <p:cNvCxnSpPr>
                        <a:cxnSpLocks noChangeShapeType="1"/>
                      </p:cNvCxnSpPr>
                      <p:nvPr/>
                    </p:nvCxnSpPr>
                    <p:spPr bwMode="auto">
                      <a:xfrm>
                        <a:off x="-1873303" y="2389402"/>
                        <a:ext cx="74562" cy="0"/>
                      </a:xfrm>
                      <a:prstGeom prst="line">
                        <a:avLst/>
                      </a:prstGeom>
                      <a:noFill/>
                      <a:ln w="9525" algn="ctr">
                        <a:solidFill>
                          <a:schemeClr val="tx1"/>
                        </a:solidFill>
                        <a:round/>
                        <a:headEnd/>
                        <a:tailEnd/>
                      </a:ln>
                    </p:spPr>
                  </p:cxnSp>
                  <p:cxnSp>
                    <p:nvCxnSpPr>
                      <p:cNvPr id="17193" name="Straight Connector 1058"/>
                      <p:cNvCxnSpPr>
                        <a:cxnSpLocks noChangeShapeType="1"/>
                      </p:cNvCxnSpPr>
                      <p:nvPr/>
                    </p:nvCxnSpPr>
                    <p:spPr bwMode="auto">
                      <a:xfrm>
                        <a:off x="-1395294" y="2268714"/>
                        <a:ext cx="978" cy="121737"/>
                      </a:xfrm>
                      <a:prstGeom prst="line">
                        <a:avLst/>
                      </a:prstGeom>
                      <a:noFill/>
                      <a:ln w="9525" algn="ctr">
                        <a:solidFill>
                          <a:schemeClr val="tx1"/>
                        </a:solidFill>
                        <a:round/>
                        <a:headEnd/>
                        <a:tailEnd/>
                      </a:ln>
                    </p:spPr>
                  </p:cxnSp>
                  <p:cxnSp>
                    <p:nvCxnSpPr>
                      <p:cNvPr id="17194" name="Straight Connector 1059"/>
                      <p:cNvCxnSpPr>
                        <a:cxnSpLocks noChangeShapeType="1"/>
                      </p:cNvCxnSpPr>
                      <p:nvPr/>
                    </p:nvCxnSpPr>
                    <p:spPr bwMode="auto">
                      <a:xfrm>
                        <a:off x="-1401631" y="2389402"/>
                        <a:ext cx="74562" cy="0"/>
                      </a:xfrm>
                      <a:prstGeom prst="line">
                        <a:avLst/>
                      </a:prstGeom>
                      <a:noFill/>
                      <a:ln w="9525" algn="ctr">
                        <a:solidFill>
                          <a:schemeClr val="tx1"/>
                        </a:solidFill>
                        <a:round/>
                        <a:headEnd/>
                        <a:tailEnd/>
                      </a:ln>
                    </p:spPr>
                  </p:cxnSp>
                </p:grpSp>
              </p:grpSp>
              <p:grpSp>
                <p:nvGrpSpPr>
                  <p:cNvPr id="18" name="Group 1060"/>
                  <p:cNvGrpSpPr>
                    <a:grpSpLocks/>
                  </p:cNvGrpSpPr>
                  <p:nvPr/>
                </p:nvGrpSpPr>
                <p:grpSpPr bwMode="auto">
                  <a:xfrm>
                    <a:off x="2818382" y="3752069"/>
                    <a:ext cx="485775" cy="299556"/>
                    <a:chOff x="3047288" y="3772088"/>
                    <a:chExt cx="485567" cy="310874"/>
                  </a:xfrm>
                </p:grpSpPr>
                <p:sp>
                  <p:nvSpPr>
                    <p:cNvPr id="1384" name="AutoShape 60"/>
                    <p:cNvSpPr>
                      <a:spLocks noChangeArrowheads="1"/>
                    </p:cNvSpPr>
                    <p:nvPr/>
                  </p:nvSpPr>
                  <p:spPr bwMode="auto">
                    <a:xfrm>
                      <a:off x="3047288" y="3772088"/>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9" name="Group 754"/>
                    <p:cNvGrpSpPr>
                      <a:grpSpLocks/>
                    </p:cNvGrpSpPr>
                    <p:nvPr/>
                  </p:nvGrpSpPr>
                  <p:grpSpPr bwMode="auto">
                    <a:xfrm>
                      <a:off x="3130420" y="3795834"/>
                      <a:ext cx="320932" cy="252723"/>
                      <a:chOff x="-2001558" y="1804416"/>
                      <a:chExt cx="808745" cy="636860"/>
                    </a:xfrm>
                  </p:grpSpPr>
                  <p:sp>
                    <p:nvSpPr>
                      <p:cNvPr id="1386" name="Rounded Rectangle 1385"/>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87" name="Rounded Rectangle 1386"/>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88" name="Rounded Rectangle 1387"/>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89" name="Rounded Rectangle 1388"/>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90" name="Rounded Rectangle 1389"/>
                      <p:cNvSpPr/>
                      <p:nvPr/>
                    </p:nvSpPr>
                    <p:spPr bwMode="auto">
                      <a:xfrm>
                        <a:off x="-1351164" y="2337528"/>
                        <a:ext cx="158351" cy="1037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164" name="Straight Connector 1068"/>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7165" name="Straight Connector 1069"/>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cxnSp>
                    <p:nvCxnSpPr>
                      <p:cNvPr id="17166" name="Straight Connector 1070"/>
                      <p:cNvCxnSpPr>
                        <a:cxnSpLocks noChangeShapeType="1"/>
                      </p:cNvCxnSpPr>
                      <p:nvPr/>
                    </p:nvCxnSpPr>
                    <p:spPr bwMode="auto">
                      <a:xfrm>
                        <a:off x="-1810584" y="2264904"/>
                        <a:ext cx="978" cy="121737"/>
                      </a:xfrm>
                      <a:prstGeom prst="line">
                        <a:avLst/>
                      </a:prstGeom>
                      <a:noFill/>
                      <a:ln w="9525" algn="ctr">
                        <a:solidFill>
                          <a:schemeClr val="tx1"/>
                        </a:solidFill>
                        <a:round/>
                        <a:headEnd/>
                        <a:tailEnd/>
                      </a:ln>
                    </p:spPr>
                  </p:cxnSp>
                  <p:cxnSp>
                    <p:nvCxnSpPr>
                      <p:cNvPr id="17167" name="Straight Connector 1071"/>
                      <p:cNvCxnSpPr>
                        <a:cxnSpLocks noChangeShapeType="1"/>
                      </p:cNvCxnSpPr>
                      <p:nvPr/>
                    </p:nvCxnSpPr>
                    <p:spPr bwMode="auto">
                      <a:xfrm>
                        <a:off x="-1880735" y="2389402"/>
                        <a:ext cx="74562" cy="0"/>
                      </a:xfrm>
                      <a:prstGeom prst="line">
                        <a:avLst/>
                      </a:prstGeom>
                      <a:noFill/>
                      <a:ln w="9525" algn="ctr">
                        <a:solidFill>
                          <a:schemeClr val="tx1"/>
                        </a:solidFill>
                        <a:round/>
                        <a:headEnd/>
                        <a:tailEnd/>
                      </a:ln>
                    </p:spPr>
                  </p:cxnSp>
                  <p:cxnSp>
                    <p:nvCxnSpPr>
                      <p:cNvPr id="17168" name="Straight Connector 1072"/>
                      <p:cNvCxnSpPr>
                        <a:cxnSpLocks noChangeShapeType="1"/>
                      </p:cNvCxnSpPr>
                      <p:nvPr/>
                    </p:nvCxnSpPr>
                    <p:spPr bwMode="auto">
                      <a:xfrm>
                        <a:off x="-1395293" y="2253801"/>
                        <a:ext cx="978" cy="121736"/>
                      </a:xfrm>
                      <a:prstGeom prst="line">
                        <a:avLst/>
                      </a:prstGeom>
                      <a:noFill/>
                      <a:ln w="9525" algn="ctr">
                        <a:solidFill>
                          <a:schemeClr val="tx1"/>
                        </a:solidFill>
                        <a:round/>
                        <a:headEnd/>
                        <a:tailEnd/>
                      </a:ln>
                    </p:spPr>
                  </p:cxnSp>
                  <p:cxnSp>
                    <p:nvCxnSpPr>
                      <p:cNvPr id="17169" name="Straight Connector 1073"/>
                      <p:cNvCxnSpPr>
                        <a:cxnSpLocks noChangeShapeType="1"/>
                      </p:cNvCxnSpPr>
                      <p:nvPr/>
                    </p:nvCxnSpPr>
                    <p:spPr bwMode="auto">
                      <a:xfrm>
                        <a:off x="-1405329" y="2381945"/>
                        <a:ext cx="74561" cy="0"/>
                      </a:xfrm>
                      <a:prstGeom prst="line">
                        <a:avLst/>
                      </a:prstGeom>
                      <a:noFill/>
                      <a:ln w="9525" algn="ctr">
                        <a:solidFill>
                          <a:schemeClr val="tx1"/>
                        </a:solidFill>
                        <a:round/>
                        <a:headEnd/>
                        <a:tailEnd/>
                      </a:ln>
                    </p:spPr>
                  </p:cxnSp>
                </p:grpSp>
              </p:grpSp>
              <p:grpSp>
                <p:nvGrpSpPr>
                  <p:cNvPr id="20" name="Group 1085"/>
                  <p:cNvGrpSpPr>
                    <a:grpSpLocks/>
                  </p:cNvGrpSpPr>
                  <p:nvPr/>
                </p:nvGrpSpPr>
                <p:grpSpPr bwMode="auto">
                  <a:xfrm>
                    <a:off x="1351532" y="3633563"/>
                    <a:ext cx="485775" cy="299556"/>
                    <a:chOff x="1435840" y="3806658"/>
                    <a:chExt cx="485567" cy="310874"/>
                  </a:xfrm>
                </p:grpSpPr>
                <p:sp>
                  <p:nvSpPr>
                    <p:cNvPr id="1374" name="AutoShape 60"/>
                    <p:cNvSpPr>
                      <a:spLocks noChangeArrowheads="1"/>
                    </p:cNvSpPr>
                    <p:nvPr/>
                  </p:nvSpPr>
                  <p:spPr bwMode="auto">
                    <a:xfrm>
                      <a:off x="1435840" y="3806658"/>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21" name="Group 1056"/>
                    <p:cNvGrpSpPr>
                      <a:grpSpLocks/>
                    </p:cNvGrpSpPr>
                    <p:nvPr/>
                  </p:nvGrpSpPr>
                  <p:grpSpPr bwMode="auto">
                    <a:xfrm>
                      <a:off x="1550441" y="3840519"/>
                      <a:ext cx="228380" cy="252723"/>
                      <a:chOff x="1131878" y="4284840"/>
                      <a:chExt cx="228380" cy="252723"/>
                    </a:xfrm>
                  </p:grpSpPr>
                  <p:grpSp>
                    <p:nvGrpSpPr>
                      <p:cNvPr id="22" name="Group 613"/>
                      <p:cNvGrpSpPr>
                        <a:grpSpLocks/>
                      </p:cNvGrpSpPr>
                      <p:nvPr/>
                    </p:nvGrpSpPr>
                    <p:grpSpPr bwMode="auto">
                      <a:xfrm>
                        <a:off x="1131878" y="4284840"/>
                        <a:ext cx="228380" cy="252723"/>
                        <a:chOff x="-1774281" y="1804416"/>
                        <a:chExt cx="575516" cy="636860"/>
                      </a:xfrm>
                    </p:grpSpPr>
                    <p:sp>
                      <p:nvSpPr>
                        <p:cNvPr id="1378" name="Rounded Rectangle 1377"/>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79" name="Rounded Rectangle 1378"/>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80" name="Rounded Rectangle 1379"/>
                        <p:cNvSpPr/>
                        <p:nvPr/>
                      </p:nvSpPr>
                      <p:spPr bwMode="auto">
                        <a:xfrm>
                          <a:off x="-1578863"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81" name="Rounded Rectangle 1380"/>
                        <p:cNvSpPr/>
                        <p:nvPr/>
                      </p:nvSpPr>
                      <p:spPr bwMode="auto">
                        <a:xfrm>
                          <a:off x="-1357116" y="2337528"/>
                          <a:ext cx="158351" cy="1037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143" name="Straight Connector 1094"/>
                        <p:cNvCxnSpPr>
                          <a:cxnSpLocks noChangeShapeType="1"/>
                        </p:cNvCxnSpPr>
                        <p:nvPr/>
                      </p:nvCxnSpPr>
                      <p:spPr bwMode="auto">
                        <a:xfrm>
                          <a:off x="-1395294" y="2268714"/>
                          <a:ext cx="978" cy="121737"/>
                        </a:xfrm>
                        <a:prstGeom prst="line">
                          <a:avLst/>
                        </a:prstGeom>
                        <a:noFill/>
                        <a:ln w="9525" algn="ctr">
                          <a:solidFill>
                            <a:schemeClr val="tx1"/>
                          </a:solidFill>
                          <a:round/>
                          <a:headEnd/>
                          <a:tailEnd/>
                        </a:ln>
                      </p:spPr>
                    </p:cxnSp>
                    <p:cxnSp>
                      <p:nvCxnSpPr>
                        <p:cNvPr id="17144" name="Straight Connector 1095"/>
                        <p:cNvCxnSpPr>
                          <a:cxnSpLocks noChangeShapeType="1"/>
                        </p:cNvCxnSpPr>
                        <p:nvPr/>
                      </p:nvCxnSpPr>
                      <p:spPr bwMode="auto">
                        <a:xfrm>
                          <a:off x="-1427917" y="2389403"/>
                          <a:ext cx="74562" cy="0"/>
                        </a:xfrm>
                        <a:prstGeom prst="line">
                          <a:avLst/>
                        </a:prstGeom>
                        <a:noFill/>
                        <a:ln w="9525" algn="ctr">
                          <a:solidFill>
                            <a:schemeClr val="tx1"/>
                          </a:solidFill>
                          <a:round/>
                          <a:headEnd/>
                          <a:tailEnd/>
                        </a:ln>
                      </p:spPr>
                    </p:cxnSp>
                  </p:grpSp>
                  <p:cxnSp>
                    <p:nvCxnSpPr>
                      <p:cNvPr id="17130" name="Shape 1089"/>
                      <p:cNvCxnSpPr>
                        <a:cxnSpLocks noChangeShapeType="1"/>
                      </p:cNvCxnSpPr>
                      <p:nvPr/>
                    </p:nvCxnSpPr>
                    <p:spPr bwMode="auto">
                      <a:xfrm rot="16200000" flipH="1">
                        <a:off x="1187897" y="4390897"/>
                        <a:ext cx="57432" cy="29165"/>
                      </a:xfrm>
                      <a:prstGeom prst="bentConnector2">
                        <a:avLst/>
                      </a:prstGeom>
                      <a:noFill/>
                      <a:ln w="9525" algn="ctr">
                        <a:solidFill>
                          <a:schemeClr val="tx1"/>
                        </a:solidFill>
                        <a:round/>
                        <a:headEnd/>
                        <a:tailEnd/>
                      </a:ln>
                    </p:spPr>
                  </p:cxnSp>
                </p:grpSp>
              </p:grpSp>
              <p:cxnSp>
                <p:nvCxnSpPr>
                  <p:cNvPr id="16839" name="Elbow Connector 802"/>
                  <p:cNvCxnSpPr>
                    <a:cxnSpLocks noChangeShapeType="1"/>
                  </p:cNvCxnSpPr>
                  <p:nvPr/>
                </p:nvCxnSpPr>
                <p:spPr bwMode="auto">
                  <a:xfrm rot="16200000" flipH="1">
                    <a:off x="2281607" y="4507039"/>
                    <a:ext cx="55961" cy="30162"/>
                  </a:xfrm>
                  <a:prstGeom prst="bentConnector2">
                    <a:avLst/>
                  </a:prstGeom>
                  <a:noFill/>
                  <a:ln w="9525" algn="ctr">
                    <a:solidFill>
                      <a:schemeClr val="tx1"/>
                    </a:solidFill>
                    <a:round/>
                    <a:headEnd/>
                    <a:tailEnd/>
                  </a:ln>
                </p:spPr>
              </p:cxnSp>
              <p:grpSp>
                <p:nvGrpSpPr>
                  <p:cNvPr id="23" name="Group 1070"/>
                  <p:cNvGrpSpPr>
                    <a:grpSpLocks/>
                  </p:cNvGrpSpPr>
                  <p:nvPr/>
                </p:nvGrpSpPr>
                <p:grpSpPr bwMode="auto">
                  <a:xfrm>
                    <a:off x="6447157" y="4416459"/>
                    <a:ext cx="485567" cy="299647"/>
                    <a:chOff x="6468814" y="4525281"/>
                    <a:chExt cx="485567" cy="289013"/>
                  </a:xfrm>
                </p:grpSpPr>
                <p:sp>
                  <p:nvSpPr>
                    <p:cNvPr id="1364" name="AutoShape 60"/>
                    <p:cNvSpPr>
                      <a:spLocks noChangeArrowheads="1"/>
                    </p:cNvSpPr>
                    <p:nvPr/>
                  </p:nvSpPr>
                  <p:spPr bwMode="auto">
                    <a:xfrm>
                      <a:off x="6468814" y="4525281"/>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24" name="Group 1097"/>
                    <p:cNvGrpSpPr>
                      <a:grpSpLocks/>
                    </p:cNvGrpSpPr>
                    <p:nvPr/>
                  </p:nvGrpSpPr>
                  <p:grpSpPr bwMode="auto">
                    <a:xfrm>
                      <a:off x="6582305" y="4550995"/>
                      <a:ext cx="269875" cy="241300"/>
                      <a:chOff x="5881627" y="3323190"/>
                      <a:chExt cx="270213" cy="258859"/>
                    </a:xfrm>
                  </p:grpSpPr>
                  <p:grpSp>
                    <p:nvGrpSpPr>
                      <p:cNvPr id="25" name="Group 934"/>
                      <p:cNvGrpSpPr>
                        <a:grpSpLocks/>
                      </p:cNvGrpSpPr>
                      <p:nvPr/>
                    </p:nvGrpSpPr>
                    <p:grpSpPr bwMode="auto">
                      <a:xfrm>
                        <a:off x="5881627" y="3323190"/>
                        <a:ext cx="270213" cy="258859"/>
                        <a:chOff x="5881627" y="3323190"/>
                        <a:chExt cx="270213" cy="258859"/>
                      </a:xfrm>
                    </p:grpSpPr>
                    <p:sp>
                      <p:nvSpPr>
                        <p:cNvPr id="1368" name="Rounded Rectangle 1367"/>
                        <p:cNvSpPr/>
                        <p:nvPr/>
                      </p:nvSpPr>
                      <p:spPr bwMode="auto">
                        <a:xfrm>
                          <a:off x="5881627" y="3323190"/>
                          <a:ext cx="140305" cy="91924"/>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69" name="Rounded Rectangle 1368"/>
                        <p:cNvSpPr/>
                        <p:nvPr/>
                      </p:nvSpPr>
                      <p:spPr bwMode="auto">
                        <a:xfrm>
                          <a:off x="5980945" y="3436886"/>
                          <a:ext cx="108858" cy="71321"/>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115" name="Straight Connector 1102"/>
                        <p:cNvCxnSpPr>
                          <a:cxnSpLocks noChangeShapeType="1"/>
                        </p:cNvCxnSpPr>
                        <p:nvPr/>
                      </p:nvCxnSpPr>
                      <p:spPr bwMode="auto">
                        <a:xfrm>
                          <a:off x="6032019" y="3507436"/>
                          <a:ext cx="388" cy="48309"/>
                        </a:xfrm>
                        <a:prstGeom prst="line">
                          <a:avLst/>
                        </a:prstGeom>
                        <a:noFill/>
                        <a:ln w="9525" algn="ctr">
                          <a:solidFill>
                            <a:schemeClr val="tx1"/>
                          </a:solidFill>
                          <a:round/>
                          <a:headEnd/>
                          <a:tailEnd/>
                        </a:ln>
                      </p:spPr>
                    </p:cxnSp>
                    <p:sp>
                      <p:nvSpPr>
                        <p:cNvPr id="1371" name="Rounded Rectangle 1370"/>
                        <p:cNvSpPr/>
                        <p:nvPr/>
                      </p:nvSpPr>
                      <p:spPr bwMode="auto">
                        <a:xfrm>
                          <a:off x="5923746" y="3540879"/>
                          <a:ext cx="62838" cy="4117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72" name="Rounded Rectangle 1371"/>
                        <p:cNvSpPr/>
                        <p:nvPr/>
                      </p:nvSpPr>
                      <p:spPr bwMode="auto">
                        <a:xfrm>
                          <a:off x="6003620" y="3540879"/>
                          <a:ext cx="62838" cy="4117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73" name="Rounded Rectangle 1372"/>
                        <p:cNvSpPr/>
                        <p:nvPr/>
                      </p:nvSpPr>
                      <p:spPr bwMode="auto">
                        <a:xfrm>
                          <a:off x="6089002" y="3540879"/>
                          <a:ext cx="62838" cy="4117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grpSp>
                  <p:cxnSp>
                    <p:nvCxnSpPr>
                      <p:cNvPr id="17108" name="Shape 1099"/>
                      <p:cNvCxnSpPr>
                        <a:cxnSpLocks noChangeShapeType="1"/>
                      </p:cNvCxnSpPr>
                      <p:nvPr/>
                    </p:nvCxnSpPr>
                    <p:spPr bwMode="auto">
                      <a:xfrm rot="16200000" flipH="1">
                        <a:off x="5937646" y="3429247"/>
                        <a:ext cx="57433" cy="29165"/>
                      </a:xfrm>
                      <a:prstGeom prst="bentConnector2">
                        <a:avLst/>
                      </a:prstGeom>
                      <a:noFill/>
                      <a:ln w="9525" algn="ctr">
                        <a:solidFill>
                          <a:schemeClr val="tx1"/>
                        </a:solidFill>
                        <a:round/>
                        <a:headEnd/>
                        <a:tailEnd/>
                      </a:ln>
                    </p:spPr>
                  </p:cxnSp>
                </p:grpSp>
              </p:grpSp>
              <p:grpSp>
                <p:nvGrpSpPr>
                  <p:cNvPr id="26" name="Group 1106"/>
                  <p:cNvGrpSpPr>
                    <a:grpSpLocks/>
                  </p:cNvGrpSpPr>
                  <p:nvPr/>
                </p:nvGrpSpPr>
                <p:grpSpPr bwMode="auto">
                  <a:xfrm>
                    <a:off x="5309169" y="4378925"/>
                    <a:ext cx="484188" cy="299556"/>
                    <a:chOff x="6746647" y="3878724"/>
                    <a:chExt cx="485567" cy="310874"/>
                  </a:xfrm>
                </p:grpSpPr>
                <p:sp>
                  <p:nvSpPr>
                    <p:cNvPr id="1356" name="AutoShape 60"/>
                    <p:cNvSpPr>
                      <a:spLocks noChangeArrowheads="1"/>
                    </p:cNvSpPr>
                    <p:nvPr/>
                  </p:nvSpPr>
                  <p:spPr bwMode="auto">
                    <a:xfrm>
                      <a:off x="6746647" y="3878724"/>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27" name="Group 814"/>
                    <p:cNvGrpSpPr>
                      <a:grpSpLocks/>
                    </p:cNvGrpSpPr>
                    <p:nvPr/>
                  </p:nvGrpSpPr>
                  <p:grpSpPr bwMode="auto">
                    <a:xfrm>
                      <a:off x="6892614" y="3908798"/>
                      <a:ext cx="228380" cy="252723"/>
                      <a:chOff x="-1774281" y="1804416"/>
                      <a:chExt cx="575516" cy="636860"/>
                    </a:xfrm>
                  </p:grpSpPr>
                  <p:sp>
                    <p:nvSpPr>
                      <p:cNvPr id="1358" name="Rounded Rectangle 1357"/>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59" name="Rounded Rectangle 1358"/>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60" name="Rounded Rectangle 1359"/>
                      <p:cNvSpPr/>
                      <p:nvPr/>
                    </p:nvSpPr>
                    <p:spPr bwMode="auto">
                      <a:xfrm>
                        <a:off x="-1578863"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61" name="Rounded Rectangle 1360"/>
                      <p:cNvSpPr/>
                      <p:nvPr/>
                    </p:nvSpPr>
                    <p:spPr bwMode="auto">
                      <a:xfrm>
                        <a:off x="-1357116" y="2337528"/>
                        <a:ext cx="158351" cy="1037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101" name="Straight Connector 1113"/>
                      <p:cNvCxnSpPr>
                        <a:cxnSpLocks noChangeShapeType="1"/>
                      </p:cNvCxnSpPr>
                      <p:nvPr/>
                    </p:nvCxnSpPr>
                    <p:spPr bwMode="auto">
                      <a:xfrm>
                        <a:off x="-1395294" y="2268714"/>
                        <a:ext cx="978" cy="121737"/>
                      </a:xfrm>
                      <a:prstGeom prst="line">
                        <a:avLst/>
                      </a:prstGeom>
                      <a:noFill/>
                      <a:ln w="9525" algn="ctr">
                        <a:solidFill>
                          <a:schemeClr val="tx1"/>
                        </a:solidFill>
                        <a:round/>
                        <a:headEnd/>
                        <a:tailEnd/>
                      </a:ln>
                    </p:spPr>
                  </p:cxnSp>
                  <p:cxnSp>
                    <p:nvCxnSpPr>
                      <p:cNvPr id="17102" name="Straight Connector 1114"/>
                      <p:cNvCxnSpPr>
                        <a:cxnSpLocks noChangeShapeType="1"/>
                      </p:cNvCxnSpPr>
                      <p:nvPr/>
                    </p:nvCxnSpPr>
                    <p:spPr bwMode="auto">
                      <a:xfrm>
                        <a:off x="-1427917" y="2389403"/>
                        <a:ext cx="74562" cy="0"/>
                      </a:xfrm>
                      <a:prstGeom prst="line">
                        <a:avLst/>
                      </a:prstGeom>
                      <a:noFill/>
                      <a:ln w="9525" algn="ctr">
                        <a:solidFill>
                          <a:schemeClr val="tx1"/>
                        </a:solidFill>
                        <a:round/>
                        <a:headEnd/>
                        <a:tailEnd/>
                      </a:ln>
                    </p:spPr>
                  </p:cxnSp>
                </p:grpSp>
              </p:grpSp>
              <p:cxnSp>
                <p:nvCxnSpPr>
                  <p:cNvPr id="16842" name="Shape 1115"/>
                  <p:cNvCxnSpPr>
                    <a:cxnSpLocks noChangeShapeType="1"/>
                  </p:cNvCxnSpPr>
                  <p:nvPr/>
                </p:nvCxnSpPr>
                <p:spPr bwMode="auto">
                  <a:xfrm rot="16200000" flipH="1">
                    <a:off x="5511376" y="4509478"/>
                    <a:ext cx="55961" cy="28575"/>
                  </a:xfrm>
                  <a:prstGeom prst="bentConnector2">
                    <a:avLst/>
                  </a:prstGeom>
                  <a:noFill/>
                  <a:ln w="9525" algn="ctr">
                    <a:solidFill>
                      <a:schemeClr val="tx1"/>
                    </a:solidFill>
                    <a:round/>
                    <a:headEnd/>
                    <a:tailEnd/>
                  </a:ln>
                </p:spPr>
              </p:cxnSp>
              <p:grpSp>
                <p:nvGrpSpPr>
                  <p:cNvPr id="28" name="Group 1130"/>
                  <p:cNvGrpSpPr>
                    <a:grpSpLocks/>
                  </p:cNvGrpSpPr>
                  <p:nvPr/>
                </p:nvGrpSpPr>
                <p:grpSpPr bwMode="auto">
                  <a:xfrm>
                    <a:off x="748282" y="3161186"/>
                    <a:ext cx="485775" cy="301202"/>
                    <a:chOff x="802226" y="3318263"/>
                    <a:chExt cx="485567" cy="310874"/>
                  </a:xfrm>
                </p:grpSpPr>
                <p:sp>
                  <p:nvSpPr>
                    <p:cNvPr id="1341" name="AutoShape 60"/>
                    <p:cNvSpPr>
                      <a:spLocks noChangeArrowheads="1"/>
                    </p:cNvSpPr>
                    <p:nvPr/>
                  </p:nvSpPr>
                  <p:spPr bwMode="auto">
                    <a:xfrm>
                      <a:off x="802226" y="3318263"/>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29" name="Group 570"/>
                    <p:cNvGrpSpPr>
                      <a:grpSpLocks/>
                    </p:cNvGrpSpPr>
                    <p:nvPr/>
                  </p:nvGrpSpPr>
                  <p:grpSpPr bwMode="auto">
                    <a:xfrm>
                      <a:off x="878016" y="3346355"/>
                      <a:ext cx="315013" cy="252723"/>
                      <a:chOff x="-2001558" y="1804416"/>
                      <a:chExt cx="793830" cy="636860"/>
                    </a:xfrm>
                  </p:grpSpPr>
                  <p:sp>
                    <p:nvSpPr>
                      <p:cNvPr id="1343" name="Rounded Rectangle 1342"/>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44" name="Rounded Rectangle 1343"/>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45" name="Rounded Rectangle 1344"/>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46" name="Rounded Rectangle 1345"/>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47" name="Rounded Rectangle 1346"/>
                      <p:cNvSpPr/>
                      <p:nvPr/>
                    </p:nvSpPr>
                    <p:spPr bwMode="auto">
                      <a:xfrm>
                        <a:off x="-1768645"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48" name="Rounded Rectangle 1347"/>
                      <p:cNvSpPr/>
                      <p:nvPr/>
                    </p:nvSpPr>
                    <p:spPr bwMode="auto">
                      <a:xfrm>
                        <a:off x="-1578863"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49" name="Rounded Rectangle 1348"/>
                      <p:cNvSpPr/>
                      <p:nvPr/>
                    </p:nvSpPr>
                    <p:spPr bwMode="auto">
                      <a:xfrm>
                        <a:off x="-1366079"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079" name="Straight Connector 1140"/>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7080" name="Straight Connector 1141"/>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cxnSp>
                    <p:nvCxnSpPr>
                      <p:cNvPr id="17081" name="Straight Connector 1142"/>
                      <p:cNvCxnSpPr>
                        <a:cxnSpLocks noChangeShapeType="1"/>
                      </p:cNvCxnSpPr>
                      <p:nvPr/>
                    </p:nvCxnSpPr>
                    <p:spPr bwMode="auto">
                      <a:xfrm>
                        <a:off x="-1810584" y="2264904"/>
                        <a:ext cx="978" cy="121737"/>
                      </a:xfrm>
                      <a:prstGeom prst="line">
                        <a:avLst/>
                      </a:prstGeom>
                      <a:noFill/>
                      <a:ln w="9525" algn="ctr">
                        <a:solidFill>
                          <a:schemeClr val="tx1"/>
                        </a:solidFill>
                        <a:round/>
                        <a:headEnd/>
                        <a:tailEnd/>
                      </a:ln>
                    </p:spPr>
                  </p:cxnSp>
                  <p:cxnSp>
                    <p:nvCxnSpPr>
                      <p:cNvPr id="17082" name="Straight Connector 1143"/>
                      <p:cNvCxnSpPr>
                        <a:cxnSpLocks noChangeShapeType="1"/>
                      </p:cNvCxnSpPr>
                      <p:nvPr/>
                    </p:nvCxnSpPr>
                    <p:spPr bwMode="auto">
                      <a:xfrm>
                        <a:off x="-1847017" y="2389403"/>
                        <a:ext cx="74562" cy="0"/>
                      </a:xfrm>
                      <a:prstGeom prst="line">
                        <a:avLst/>
                      </a:prstGeom>
                      <a:noFill/>
                      <a:ln w="9525" algn="ctr">
                        <a:solidFill>
                          <a:schemeClr val="tx1"/>
                        </a:solidFill>
                        <a:round/>
                        <a:headEnd/>
                        <a:tailEnd/>
                      </a:ln>
                    </p:spPr>
                  </p:cxnSp>
                  <p:cxnSp>
                    <p:nvCxnSpPr>
                      <p:cNvPr id="17083" name="Straight Connector 1144"/>
                      <p:cNvCxnSpPr>
                        <a:cxnSpLocks noChangeShapeType="1"/>
                      </p:cNvCxnSpPr>
                      <p:nvPr/>
                    </p:nvCxnSpPr>
                    <p:spPr bwMode="auto">
                      <a:xfrm>
                        <a:off x="-1395294" y="2268714"/>
                        <a:ext cx="978" cy="121737"/>
                      </a:xfrm>
                      <a:prstGeom prst="line">
                        <a:avLst/>
                      </a:prstGeom>
                      <a:noFill/>
                      <a:ln w="9525" algn="ctr">
                        <a:solidFill>
                          <a:schemeClr val="tx1"/>
                        </a:solidFill>
                        <a:round/>
                        <a:headEnd/>
                        <a:tailEnd/>
                      </a:ln>
                    </p:spPr>
                  </p:cxnSp>
                  <p:cxnSp>
                    <p:nvCxnSpPr>
                      <p:cNvPr id="17084" name="Straight Connector 1145"/>
                      <p:cNvCxnSpPr>
                        <a:cxnSpLocks noChangeShapeType="1"/>
                      </p:cNvCxnSpPr>
                      <p:nvPr/>
                    </p:nvCxnSpPr>
                    <p:spPr bwMode="auto">
                      <a:xfrm>
                        <a:off x="-1427917" y="2389403"/>
                        <a:ext cx="74562" cy="0"/>
                      </a:xfrm>
                      <a:prstGeom prst="line">
                        <a:avLst/>
                      </a:prstGeom>
                      <a:noFill/>
                      <a:ln w="9525" algn="ctr">
                        <a:solidFill>
                          <a:schemeClr val="tx1"/>
                        </a:solidFill>
                        <a:round/>
                        <a:headEnd/>
                        <a:tailEnd/>
                      </a:ln>
                    </p:spPr>
                  </p:cxnSp>
                </p:grpSp>
              </p:grpSp>
              <p:cxnSp>
                <p:nvCxnSpPr>
                  <p:cNvPr id="1229" name="Elbow Connector 1228"/>
                  <p:cNvCxnSpPr/>
                  <p:nvPr/>
                </p:nvCxnSpPr>
                <p:spPr bwMode="auto">
                  <a:xfrm rot="5400000" flipH="1" flipV="1">
                    <a:off x="3834336" y="2814281"/>
                    <a:ext cx="11112" cy="728670"/>
                  </a:xfrm>
                  <a:prstGeom prst="bentConnector3">
                    <a:avLst>
                      <a:gd name="adj1" fmla="val 935977"/>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30" name="Group 1149"/>
                  <p:cNvGrpSpPr>
                    <a:grpSpLocks/>
                  </p:cNvGrpSpPr>
                  <p:nvPr/>
                </p:nvGrpSpPr>
                <p:grpSpPr bwMode="auto">
                  <a:xfrm>
                    <a:off x="4690043" y="3192054"/>
                    <a:ext cx="485775" cy="299556"/>
                    <a:chOff x="6873338" y="3307290"/>
                    <a:chExt cx="485567" cy="310874"/>
                  </a:xfrm>
                </p:grpSpPr>
                <p:sp>
                  <p:nvSpPr>
                    <p:cNvPr id="1326" name="AutoShape 60"/>
                    <p:cNvSpPr>
                      <a:spLocks noChangeArrowheads="1"/>
                    </p:cNvSpPr>
                    <p:nvPr/>
                  </p:nvSpPr>
                  <p:spPr bwMode="auto">
                    <a:xfrm>
                      <a:off x="6873338" y="3307290"/>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31" name="Group 599"/>
                    <p:cNvGrpSpPr>
                      <a:grpSpLocks/>
                    </p:cNvGrpSpPr>
                    <p:nvPr/>
                  </p:nvGrpSpPr>
                  <p:grpSpPr bwMode="auto">
                    <a:xfrm>
                      <a:off x="6955729" y="3330506"/>
                      <a:ext cx="315013" cy="252723"/>
                      <a:chOff x="-2001558" y="1804416"/>
                      <a:chExt cx="793830" cy="636860"/>
                    </a:xfrm>
                  </p:grpSpPr>
                  <p:sp>
                    <p:nvSpPr>
                      <p:cNvPr id="1328" name="Rounded Rectangle 1327"/>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29" name="Rounded Rectangle 1328"/>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30" name="Rounded Rectangle 1329"/>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31" name="Rounded Rectangle 1330"/>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32" name="Rounded Rectangle 1331"/>
                      <p:cNvSpPr/>
                      <p:nvPr/>
                    </p:nvSpPr>
                    <p:spPr bwMode="auto">
                      <a:xfrm>
                        <a:off x="-1768645"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33" name="Rounded Rectangle 1332"/>
                      <p:cNvSpPr/>
                      <p:nvPr/>
                    </p:nvSpPr>
                    <p:spPr bwMode="auto">
                      <a:xfrm>
                        <a:off x="-1578863"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34" name="Rounded Rectangle 1333"/>
                      <p:cNvSpPr/>
                      <p:nvPr/>
                    </p:nvSpPr>
                    <p:spPr bwMode="auto">
                      <a:xfrm>
                        <a:off x="-1366079"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048" name="Straight Connector 1159"/>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7049" name="Straight Connector 1160"/>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cxnSp>
                    <p:nvCxnSpPr>
                      <p:cNvPr id="17050" name="Straight Connector 1161"/>
                      <p:cNvCxnSpPr>
                        <a:cxnSpLocks noChangeShapeType="1"/>
                      </p:cNvCxnSpPr>
                      <p:nvPr/>
                    </p:nvCxnSpPr>
                    <p:spPr bwMode="auto">
                      <a:xfrm>
                        <a:off x="-1810584" y="2264904"/>
                        <a:ext cx="978" cy="121737"/>
                      </a:xfrm>
                      <a:prstGeom prst="line">
                        <a:avLst/>
                      </a:prstGeom>
                      <a:noFill/>
                      <a:ln w="9525" algn="ctr">
                        <a:solidFill>
                          <a:schemeClr val="tx1"/>
                        </a:solidFill>
                        <a:round/>
                        <a:headEnd/>
                        <a:tailEnd/>
                      </a:ln>
                    </p:spPr>
                  </p:cxnSp>
                  <p:cxnSp>
                    <p:nvCxnSpPr>
                      <p:cNvPr id="17051" name="Straight Connector 1162"/>
                      <p:cNvCxnSpPr>
                        <a:cxnSpLocks noChangeShapeType="1"/>
                      </p:cNvCxnSpPr>
                      <p:nvPr/>
                    </p:nvCxnSpPr>
                    <p:spPr bwMode="auto">
                      <a:xfrm>
                        <a:off x="-1847017" y="2389403"/>
                        <a:ext cx="74562" cy="0"/>
                      </a:xfrm>
                      <a:prstGeom prst="line">
                        <a:avLst/>
                      </a:prstGeom>
                      <a:noFill/>
                      <a:ln w="9525" algn="ctr">
                        <a:solidFill>
                          <a:schemeClr val="tx1"/>
                        </a:solidFill>
                        <a:round/>
                        <a:headEnd/>
                        <a:tailEnd/>
                      </a:ln>
                    </p:spPr>
                  </p:cxnSp>
                  <p:cxnSp>
                    <p:nvCxnSpPr>
                      <p:cNvPr id="17052" name="Straight Connector 1163"/>
                      <p:cNvCxnSpPr>
                        <a:cxnSpLocks noChangeShapeType="1"/>
                      </p:cNvCxnSpPr>
                      <p:nvPr/>
                    </p:nvCxnSpPr>
                    <p:spPr bwMode="auto">
                      <a:xfrm>
                        <a:off x="-1395294" y="2268714"/>
                        <a:ext cx="978" cy="121737"/>
                      </a:xfrm>
                      <a:prstGeom prst="line">
                        <a:avLst/>
                      </a:prstGeom>
                      <a:noFill/>
                      <a:ln w="9525" algn="ctr">
                        <a:solidFill>
                          <a:schemeClr val="tx1"/>
                        </a:solidFill>
                        <a:round/>
                        <a:headEnd/>
                        <a:tailEnd/>
                      </a:ln>
                    </p:spPr>
                  </p:cxnSp>
                  <p:cxnSp>
                    <p:nvCxnSpPr>
                      <p:cNvPr id="17053" name="Straight Connector 1164"/>
                      <p:cNvCxnSpPr>
                        <a:cxnSpLocks noChangeShapeType="1"/>
                      </p:cNvCxnSpPr>
                      <p:nvPr/>
                    </p:nvCxnSpPr>
                    <p:spPr bwMode="auto">
                      <a:xfrm>
                        <a:off x="-1427917" y="2389403"/>
                        <a:ext cx="74562" cy="0"/>
                      </a:xfrm>
                      <a:prstGeom prst="line">
                        <a:avLst/>
                      </a:prstGeom>
                      <a:noFill/>
                      <a:ln w="9525" algn="ctr">
                        <a:solidFill>
                          <a:schemeClr val="tx1"/>
                        </a:solidFill>
                        <a:round/>
                        <a:headEnd/>
                        <a:tailEnd/>
                      </a:ln>
                    </p:spPr>
                  </p:cxnSp>
                </p:grpSp>
              </p:grpSp>
              <p:grpSp>
                <p:nvGrpSpPr>
                  <p:cNvPr id="17056" name="Group 1182"/>
                  <p:cNvGrpSpPr>
                    <a:grpSpLocks/>
                  </p:cNvGrpSpPr>
                  <p:nvPr/>
                </p:nvGrpSpPr>
                <p:grpSpPr bwMode="auto">
                  <a:xfrm>
                    <a:off x="7930134" y="3155574"/>
                    <a:ext cx="484187" cy="301201"/>
                    <a:chOff x="8228373" y="3307290"/>
                    <a:chExt cx="485567" cy="310874"/>
                  </a:xfrm>
                </p:grpSpPr>
                <p:sp>
                  <p:nvSpPr>
                    <p:cNvPr id="1317" name="AutoShape 60"/>
                    <p:cNvSpPr>
                      <a:spLocks noChangeArrowheads="1"/>
                    </p:cNvSpPr>
                    <p:nvPr/>
                  </p:nvSpPr>
                  <p:spPr bwMode="auto">
                    <a:xfrm>
                      <a:off x="8228373" y="3307290"/>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57" name="Group 782"/>
                    <p:cNvGrpSpPr>
                      <a:grpSpLocks/>
                    </p:cNvGrpSpPr>
                    <p:nvPr/>
                  </p:nvGrpSpPr>
                  <p:grpSpPr bwMode="auto">
                    <a:xfrm>
                      <a:off x="8309040" y="3330505"/>
                      <a:ext cx="230495" cy="252723"/>
                      <a:chOff x="-2001558" y="1804416"/>
                      <a:chExt cx="580845" cy="636860"/>
                    </a:xfrm>
                  </p:grpSpPr>
                  <p:sp>
                    <p:nvSpPr>
                      <p:cNvPr id="1320" name="Rounded Rectangle 1319"/>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21" name="Rounded Rectangle 1320"/>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22" name="Rounded Rectangle 1321"/>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23" name="Rounded Rectangle 1322"/>
                      <p:cNvSpPr/>
                      <p:nvPr/>
                    </p:nvSpPr>
                    <p:spPr bwMode="auto">
                      <a:xfrm>
                        <a:off x="-1768645"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021" name="Straight Connector 1190"/>
                      <p:cNvCxnSpPr>
                        <a:cxnSpLocks noChangeShapeType="1"/>
                      </p:cNvCxnSpPr>
                      <p:nvPr/>
                    </p:nvCxnSpPr>
                    <p:spPr bwMode="auto">
                      <a:xfrm>
                        <a:off x="-1810584" y="2264904"/>
                        <a:ext cx="978" cy="121737"/>
                      </a:xfrm>
                      <a:prstGeom prst="line">
                        <a:avLst/>
                      </a:prstGeom>
                      <a:noFill/>
                      <a:ln w="9525" algn="ctr">
                        <a:solidFill>
                          <a:schemeClr val="tx1"/>
                        </a:solidFill>
                        <a:round/>
                        <a:headEnd/>
                        <a:tailEnd/>
                      </a:ln>
                    </p:spPr>
                  </p:cxnSp>
                  <p:cxnSp>
                    <p:nvCxnSpPr>
                      <p:cNvPr id="17022" name="Straight Connector 1191"/>
                      <p:cNvCxnSpPr>
                        <a:cxnSpLocks noChangeShapeType="1"/>
                      </p:cNvCxnSpPr>
                      <p:nvPr/>
                    </p:nvCxnSpPr>
                    <p:spPr bwMode="auto">
                      <a:xfrm>
                        <a:off x="-1847017" y="2389403"/>
                        <a:ext cx="74562" cy="0"/>
                      </a:xfrm>
                      <a:prstGeom prst="line">
                        <a:avLst/>
                      </a:prstGeom>
                      <a:noFill/>
                      <a:ln w="9525" algn="ctr">
                        <a:solidFill>
                          <a:schemeClr val="tx1"/>
                        </a:solidFill>
                        <a:round/>
                        <a:headEnd/>
                        <a:tailEnd/>
                      </a:ln>
                    </p:spPr>
                  </p:cxnSp>
                </p:grpSp>
                <p:cxnSp>
                  <p:nvCxnSpPr>
                    <p:cNvPr id="17008" name="Shape 1185"/>
                    <p:cNvCxnSpPr>
                      <a:cxnSpLocks noChangeShapeType="1"/>
                    </p:cNvCxnSpPr>
                    <p:nvPr/>
                  </p:nvCxnSpPr>
                  <p:spPr bwMode="auto">
                    <a:xfrm rot="5400000">
                      <a:off x="8428640" y="3439118"/>
                      <a:ext cx="57432" cy="24054"/>
                    </a:xfrm>
                    <a:prstGeom prst="bentConnector2">
                      <a:avLst/>
                    </a:prstGeom>
                    <a:noFill/>
                    <a:ln w="9525" algn="ctr">
                      <a:solidFill>
                        <a:schemeClr val="tx1"/>
                      </a:solidFill>
                      <a:round/>
                      <a:headEnd/>
                      <a:tailEnd/>
                    </a:ln>
                  </p:spPr>
                </p:cxnSp>
              </p:grpSp>
              <p:grpSp>
                <p:nvGrpSpPr>
                  <p:cNvPr id="17058" name="Group 1195"/>
                  <p:cNvGrpSpPr>
                    <a:grpSpLocks/>
                  </p:cNvGrpSpPr>
                  <p:nvPr/>
                </p:nvGrpSpPr>
                <p:grpSpPr bwMode="auto">
                  <a:xfrm>
                    <a:off x="6136256" y="3841495"/>
                    <a:ext cx="484187" cy="299556"/>
                    <a:chOff x="-1316262" y="3380282"/>
                    <a:chExt cx="485567" cy="310874"/>
                  </a:xfrm>
                </p:grpSpPr>
                <p:sp>
                  <p:nvSpPr>
                    <p:cNvPr id="1311" name="AutoShape 60"/>
                    <p:cNvSpPr>
                      <a:spLocks noChangeArrowheads="1"/>
                    </p:cNvSpPr>
                    <p:nvPr/>
                  </p:nvSpPr>
                  <p:spPr bwMode="auto">
                    <a:xfrm>
                      <a:off x="-1316262" y="3380282"/>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59" name="Group 571"/>
                    <p:cNvGrpSpPr>
                      <a:grpSpLocks/>
                    </p:cNvGrpSpPr>
                    <p:nvPr/>
                  </p:nvGrpSpPr>
                  <p:grpSpPr bwMode="auto">
                    <a:xfrm>
                      <a:off x="-1202548" y="3448969"/>
                      <a:ext cx="203064" cy="185016"/>
                      <a:chOff x="-1932432" y="1804416"/>
                      <a:chExt cx="511719" cy="466239"/>
                    </a:xfrm>
                  </p:grpSpPr>
                  <p:sp>
                    <p:nvSpPr>
                      <p:cNvPr id="1313" name="Rounded Rectangle 1312"/>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14" name="Rounded Rectangle 1313"/>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7002" name="Straight Connector 1200"/>
                      <p:cNvCxnSpPr>
                        <a:cxnSpLocks noChangeShapeType="1"/>
                      </p:cNvCxnSpPr>
                      <p:nvPr/>
                    </p:nvCxnSpPr>
                    <p:spPr bwMode="auto">
                      <a:xfrm>
                        <a:off x="-1916972" y="2180792"/>
                        <a:ext cx="325837" cy="0"/>
                      </a:xfrm>
                      <a:prstGeom prst="line">
                        <a:avLst/>
                      </a:prstGeom>
                      <a:noFill/>
                      <a:ln w="9525" algn="ctr">
                        <a:solidFill>
                          <a:schemeClr val="tx1"/>
                        </a:solidFill>
                        <a:round/>
                        <a:headEnd/>
                        <a:tailEnd/>
                      </a:ln>
                    </p:spPr>
                  </p:cxnSp>
                  <p:cxnSp>
                    <p:nvCxnSpPr>
                      <p:cNvPr id="17003" name="Straight Connector 1201"/>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grpSp>
              </p:grpSp>
              <p:cxnSp>
                <p:nvCxnSpPr>
                  <p:cNvPr id="1233" name="Elbow Connector 91"/>
                  <p:cNvCxnSpPr>
                    <a:cxnSpLocks noChangeShapeType="1"/>
                    <a:stCxn id="0" idx="2"/>
                    <a:endCxn id="0" idx="0"/>
                  </p:cNvCxnSpPr>
                  <p:nvPr/>
                </p:nvCxnSpPr>
                <p:spPr bwMode="auto">
                  <a:xfrm rot="16200000" flipH="1">
                    <a:off x="6879192" y="3330226"/>
                    <a:ext cx="352431" cy="657232"/>
                  </a:xfrm>
                  <a:prstGeom prst="bentConnector3">
                    <a:avLst>
                      <a:gd name="adj1" fmla="val 50000"/>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grpSp>
                <p:nvGrpSpPr>
                  <p:cNvPr id="17060" name="Group 1245"/>
                  <p:cNvGrpSpPr>
                    <a:grpSpLocks/>
                  </p:cNvGrpSpPr>
                  <p:nvPr/>
                </p:nvGrpSpPr>
                <p:grpSpPr bwMode="auto">
                  <a:xfrm>
                    <a:off x="5391718" y="3192054"/>
                    <a:ext cx="485775" cy="299556"/>
                    <a:chOff x="1286752" y="3483014"/>
                    <a:chExt cx="485567" cy="310874"/>
                  </a:xfrm>
                </p:grpSpPr>
                <p:sp>
                  <p:nvSpPr>
                    <p:cNvPr id="1304" name="AutoShape 60"/>
                    <p:cNvSpPr>
                      <a:spLocks noChangeArrowheads="1"/>
                    </p:cNvSpPr>
                    <p:nvPr/>
                  </p:nvSpPr>
                  <p:spPr bwMode="auto">
                    <a:xfrm>
                      <a:off x="1286752" y="3483014"/>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61" name="Group 627"/>
                    <p:cNvGrpSpPr>
                      <a:grpSpLocks/>
                    </p:cNvGrpSpPr>
                    <p:nvPr/>
                  </p:nvGrpSpPr>
                  <p:grpSpPr bwMode="auto">
                    <a:xfrm>
                      <a:off x="1394347" y="3541242"/>
                      <a:ext cx="270934" cy="185016"/>
                      <a:chOff x="-1932432" y="1804416"/>
                      <a:chExt cx="682752" cy="466239"/>
                    </a:xfrm>
                  </p:grpSpPr>
                  <p:sp>
                    <p:nvSpPr>
                      <p:cNvPr id="1306" name="Rounded Rectangle 1305"/>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07" name="Rounded Rectangle 1306"/>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308" name="Rounded Rectangle 1307"/>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6990" name="Straight Connector 1251"/>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6991" name="Straight Connector 1252"/>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grpSp>
              </p:grpSp>
              <p:grpSp>
                <p:nvGrpSpPr>
                  <p:cNvPr id="17062" name="Group 1165"/>
                  <p:cNvGrpSpPr>
                    <a:grpSpLocks/>
                  </p:cNvGrpSpPr>
                  <p:nvPr/>
                </p:nvGrpSpPr>
                <p:grpSpPr bwMode="auto">
                  <a:xfrm>
                    <a:off x="3226900" y="3176691"/>
                    <a:ext cx="485775" cy="301202"/>
                    <a:chOff x="3861044" y="3364592"/>
                    <a:chExt cx="485567" cy="310874"/>
                  </a:xfrm>
                </p:grpSpPr>
                <p:sp>
                  <p:nvSpPr>
                    <p:cNvPr id="1289" name="AutoShape 60"/>
                    <p:cNvSpPr>
                      <a:spLocks noChangeArrowheads="1"/>
                    </p:cNvSpPr>
                    <p:nvPr/>
                  </p:nvSpPr>
                  <p:spPr bwMode="auto">
                    <a:xfrm>
                      <a:off x="3861044" y="3364592"/>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63" name="Group 1036"/>
                    <p:cNvGrpSpPr>
                      <a:grpSpLocks/>
                    </p:cNvGrpSpPr>
                    <p:nvPr/>
                  </p:nvGrpSpPr>
                  <p:grpSpPr bwMode="auto">
                    <a:xfrm>
                      <a:off x="3941840" y="3396342"/>
                      <a:ext cx="315013" cy="252723"/>
                      <a:chOff x="3941840" y="3396342"/>
                      <a:chExt cx="315013" cy="252723"/>
                    </a:xfrm>
                  </p:grpSpPr>
                  <p:sp>
                    <p:nvSpPr>
                      <p:cNvPr id="1291" name="Rounded Rectangle 1290"/>
                      <p:cNvSpPr/>
                      <p:nvPr/>
                    </p:nvSpPr>
                    <p:spPr bwMode="auto">
                      <a:xfrm>
                        <a:off x="4032030" y="3396342"/>
                        <a:ext cx="140305" cy="91924"/>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92" name="Rounded Rectangle 1291"/>
                      <p:cNvSpPr/>
                      <p:nvPr/>
                    </p:nvSpPr>
                    <p:spPr bwMode="auto">
                      <a:xfrm>
                        <a:off x="3969271" y="3510038"/>
                        <a:ext cx="108858" cy="7132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93" name="Rounded Rectangle 1292"/>
                      <p:cNvSpPr/>
                      <p:nvPr/>
                    </p:nvSpPr>
                    <p:spPr bwMode="auto">
                      <a:xfrm>
                        <a:off x="4131348" y="3510038"/>
                        <a:ext cx="108858" cy="7132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94" name="Rounded Rectangle 1293"/>
                      <p:cNvSpPr/>
                      <p:nvPr/>
                    </p:nvSpPr>
                    <p:spPr bwMode="auto">
                      <a:xfrm>
                        <a:off x="3941840" y="3607895"/>
                        <a:ext cx="62838" cy="4117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95" name="Rounded Rectangle 1294"/>
                      <p:cNvSpPr/>
                      <p:nvPr/>
                    </p:nvSpPr>
                    <p:spPr bwMode="auto">
                      <a:xfrm>
                        <a:off x="4034266" y="3607895"/>
                        <a:ext cx="62838" cy="4117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96" name="Rounded Rectangle 1295"/>
                      <p:cNvSpPr/>
                      <p:nvPr/>
                    </p:nvSpPr>
                    <p:spPr bwMode="auto">
                      <a:xfrm>
                        <a:off x="4109577" y="3607895"/>
                        <a:ext cx="62838" cy="4117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97" name="Rounded Rectangle 1296"/>
                      <p:cNvSpPr/>
                      <p:nvPr/>
                    </p:nvSpPr>
                    <p:spPr bwMode="auto">
                      <a:xfrm>
                        <a:off x="4194015" y="3607895"/>
                        <a:ext cx="62838" cy="41170"/>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6971" name="Straight Connector 1175"/>
                      <p:cNvCxnSpPr>
                        <a:cxnSpLocks noChangeShapeType="1"/>
                      </p:cNvCxnSpPr>
                      <p:nvPr/>
                    </p:nvCxnSpPr>
                    <p:spPr bwMode="auto">
                      <a:xfrm>
                        <a:off x="3969271" y="3545698"/>
                        <a:ext cx="160565" cy="0"/>
                      </a:xfrm>
                      <a:prstGeom prst="line">
                        <a:avLst/>
                      </a:prstGeom>
                      <a:noFill/>
                      <a:ln w="9525" algn="ctr">
                        <a:solidFill>
                          <a:schemeClr val="tx1"/>
                        </a:solidFill>
                        <a:round/>
                        <a:headEnd/>
                        <a:tailEnd/>
                      </a:ln>
                    </p:spPr>
                  </p:cxnSp>
                  <p:cxnSp>
                    <p:nvCxnSpPr>
                      <p:cNvPr id="16972" name="Straight Connector 1176"/>
                      <p:cNvCxnSpPr>
                        <a:cxnSpLocks noChangeShapeType="1"/>
                      </p:cNvCxnSpPr>
                      <p:nvPr/>
                    </p:nvCxnSpPr>
                    <p:spPr bwMode="auto">
                      <a:xfrm>
                        <a:off x="4102182" y="3488266"/>
                        <a:ext cx="0" cy="56962"/>
                      </a:xfrm>
                      <a:prstGeom prst="line">
                        <a:avLst/>
                      </a:prstGeom>
                      <a:noFill/>
                      <a:ln w="9525" algn="ctr">
                        <a:solidFill>
                          <a:schemeClr val="tx1"/>
                        </a:solidFill>
                        <a:round/>
                        <a:headEnd/>
                        <a:tailEnd/>
                      </a:ln>
                    </p:spPr>
                  </p:cxnSp>
                  <p:cxnSp>
                    <p:nvCxnSpPr>
                      <p:cNvPr id="16973" name="Straight Connector 1177"/>
                      <p:cNvCxnSpPr>
                        <a:cxnSpLocks noChangeShapeType="1"/>
                      </p:cNvCxnSpPr>
                      <p:nvPr/>
                    </p:nvCxnSpPr>
                    <p:spPr bwMode="auto">
                      <a:xfrm>
                        <a:off x="4017624" y="3579076"/>
                        <a:ext cx="388" cy="48308"/>
                      </a:xfrm>
                      <a:prstGeom prst="line">
                        <a:avLst/>
                      </a:prstGeom>
                      <a:noFill/>
                      <a:ln w="9525" algn="ctr">
                        <a:solidFill>
                          <a:schemeClr val="tx1"/>
                        </a:solidFill>
                        <a:round/>
                        <a:headEnd/>
                        <a:tailEnd/>
                      </a:ln>
                    </p:spPr>
                  </p:cxnSp>
                  <p:cxnSp>
                    <p:nvCxnSpPr>
                      <p:cNvPr id="16974" name="Straight Connector 1178"/>
                      <p:cNvCxnSpPr>
                        <a:cxnSpLocks noChangeShapeType="1"/>
                      </p:cNvCxnSpPr>
                      <p:nvPr/>
                    </p:nvCxnSpPr>
                    <p:spPr bwMode="auto">
                      <a:xfrm>
                        <a:off x="4003166" y="3628480"/>
                        <a:ext cx="29588" cy="0"/>
                      </a:xfrm>
                      <a:prstGeom prst="line">
                        <a:avLst/>
                      </a:prstGeom>
                      <a:noFill/>
                      <a:ln w="9525" algn="ctr">
                        <a:solidFill>
                          <a:schemeClr val="tx1"/>
                        </a:solidFill>
                        <a:round/>
                        <a:headEnd/>
                        <a:tailEnd/>
                      </a:ln>
                    </p:spPr>
                  </p:cxnSp>
                  <p:cxnSp>
                    <p:nvCxnSpPr>
                      <p:cNvPr id="16975" name="Straight Connector 1179"/>
                      <p:cNvCxnSpPr>
                        <a:cxnSpLocks noChangeShapeType="1"/>
                      </p:cNvCxnSpPr>
                      <p:nvPr/>
                    </p:nvCxnSpPr>
                    <p:spPr bwMode="auto">
                      <a:xfrm>
                        <a:off x="4182422" y="3580588"/>
                        <a:ext cx="388" cy="48308"/>
                      </a:xfrm>
                      <a:prstGeom prst="line">
                        <a:avLst/>
                      </a:prstGeom>
                      <a:noFill/>
                      <a:ln w="9525" algn="ctr">
                        <a:solidFill>
                          <a:schemeClr val="tx1"/>
                        </a:solidFill>
                        <a:round/>
                        <a:headEnd/>
                        <a:tailEnd/>
                      </a:ln>
                    </p:spPr>
                  </p:cxnSp>
                  <p:cxnSp>
                    <p:nvCxnSpPr>
                      <p:cNvPr id="16976" name="Straight Connector 1180"/>
                      <p:cNvCxnSpPr>
                        <a:cxnSpLocks noChangeShapeType="1"/>
                      </p:cNvCxnSpPr>
                      <p:nvPr/>
                    </p:nvCxnSpPr>
                    <p:spPr bwMode="auto">
                      <a:xfrm>
                        <a:off x="4169476" y="3628480"/>
                        <a:ext cx="29588" cy="0"/>
                      </a:xfrm>
                      <a:prstGeom prst="line">
                        <a:avLst/>
                      </a:prstGeom>
                      <a:noFill/>
                      <a:ln w="9525" algn="ctr">
                        <a:solidFill>
                          <a:schemeClr val="tx1"/>
                        </a:solidFill>
                        <a:round/>
                        <a:headEnd/>
                        <a:tailEnd/>
                      </a:ln>
                    </p:spPr>
                  </p:cxnSp>
                </p:grpSp>
              </p:grpSp>
              <p:pic>
                <p:nvPicPr>
                  <p:cNvPr id="16851" name="Picture 1129" descr="Picture9.png"/>
                  <p:cNvPicPr>
                    <a:picLocks noChangeAspect="1"/>
                  </p:cNvPicPr>
                  <p:nvPr/>
                </p:nvPicPr>
                <p:blipFill>
                  <a:blip r:embed="rId5" cstate="print"/>
                  <a:srcRect/>
                  <a:stretch>
                    <a:fillRect/>
                  </a:stretch>
                </p:blipFill>
                <p:spPr bwMode="auto">
                  <a:xfrm>
                    <a:off x="-175971" y="3503257"/>
                    <a:ext cx="890588" cy="794975"/>
                  </a:xfrm>
                  <a:prstGeom prst="rect">
                    <a:avLst/>
                  </a:prstGeom>
                  <a:noFill/>
                  <a:ln w="9525">
                    <a:noFill/>
                    <a:miter lim="800000"/>
                    <a:headEnd/>
                    <a:tailEnd/>
                  </a:ln>
                </p:spPr>
              </p:pic>
              <p:grpSp>
                <p:nvGrpSpPr>
                  <p:cNvPr id="17064" name="Group 1058"/>
                  <p:cNvGrpSpPr>
                    <a:grpSpLocks/>
                  </p:cNvGrpSpPr>
                  <p:nvPr/>
                </p:nvGrpSpPr>
                <p:grpSpPr bwMode="auto">
                  <a:xfrm>
                    <a:off x="4635013" y="4273884"/>
                    <a:ext cx="485567" cy="299647"/>
                    <a:chOff x="4304556" y="4291984"/>
                    <a:chExt cx="485567" cy="289013"/>
                  </a:xfrm>
                </p:grpSpPr>
                <p:sp>
                  <p:nvSpPr>
                    <p:cNvPr id="1282" name="AutoShape 60"/>
                    <p:cNvSpPr>
                      <a:spLocks noChangeArrowheads="1"/>
                    </p:cNvSpPr>
                    <p:nvPr/>
                  </p:nvSpPr>
                  <p:spPr bwMode="auto">
                    <a:xfrm>
                      <a:off x="4304556" y="429198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65" name="Group 999"/>
                    <p:cNvGrpSpPr>
                      <a:grpSpLocks/>
                    </p:cNvGrpSpPr>
                    <p:nvPr/>
                  </p:nvGrpSpPr>
                  <p:grpSpPr bwMode="auto">
                    <a:xfrm>
                      <a:off x="4398963" y="4357320"/>
                      <a:ext cx="271462" cy="171450"/>
                      <a:chOff x="-1932432" y="1804416"/>
                      <a:chExt cx="682752" cy="466239"/>
                    </a:xfrm>
                  </p:grpSpPr>
                  <p:sp>
                    <p:nvSpPr>
                      <p:cNvPr id="1284" name="Rounded Rectangle 1283"/>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85" name="Rounded Rectangle 1284"/>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86" name="Rounded Rectangle 1285"/>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6944" name="Straight Connector 1003"/>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6945" name="Straight Connector 1004"/>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grpSp>
              </p:grpSp>
              <p:grpSp>
                <p:nvGrpSpPr>
                  <p:cNvPr id="17066" name="Group 1074"/>
                  <p:cNvGrpSpPr>
                    <a:grpSpLocks/>
                  </p:cNvGrpSpPr>
                  <p:nvPr/>
                </p:nvGrpSpPr>
                <p:grpSpPr bwMode="auto">
                  <a:xfrm>
                    <a:off x="6484448" y="3182732"/>
                    <a:ext cx="485775" cy="299556"/>
                    <a:chOff x="7990629" y="3727914"/>
                    <a:chExt cx="485567" cy="310874"/>
                  </a:xfrm>
                </p:grpSpPr>
                <p:sp>
                  <p:nvSpPr>
                    <p:cNvPr id="1272" name="AutoShape 60"/>
                    <p:cNvSpPr>
                      <a:spLocks noChangeArrowheads="1"/>
                    </p:cNvSpPr>
                    <p:nvPr/>
                  </p:nvSpPr>
                  <p:spPr bwMode="auto">
                    <a:xfrm>
                      <a:off x="7990629" y="3727914"/>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67" name="Group 768"/>
                    <p:cNvGrpSpPr>
                      <a:grpSpLocks/>
                    </p:cNvGrpSpPr>
                    <p:nvPr/>
                  </p:nvGrpSpPr>
                  <p:grpSpPr bwMode="auto">
                    <a:xfrm>
                      <a:off x="8074956" y="3754787"/>
                      <a:ext cx="298365" cy="252723"/>
                      <a:chOff x="-2001558" y="1804416"/>
                      <a:chExt cx="751878" cy="636860"/>
                    </a:xfrm>
                  </p:grpSpPr>
                  <p:sp>
                    <p:nvSpPr>
                      <p:cNvPr id="1274" name="Rounded Rectangle 1273"/>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75" name="Rounded Rectangle 1274"/>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76" name="Rounded Rectangle 1275"/>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77" name="Rounded Rectangle 1276"/>
                      <p:cNvSpPr/>
                      <p:nvPr/>
                    </p:nvSpPr>
                    <p:spPr bwMode="auto">
                      <a:xfrm>
                        <a:off x="-2001558"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6927" name="Straight Connector 1081"/>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6928" name="Straight Connector 1082"/>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cxnSp>
                    <p:nvCxnSpPr>
                      <p:cNvPr id="16929" name="Straight Connector 1083"/>
                      <p:cNvCxnSpPr>
                        <a:cxnSpLocks noChangeShapeType="1"/>
                      </p:cNvCxnSpPr>
                      <p:nvPr/>
                    </p:nvCxnSpPr>
                    <p:spPr bwMode="auto">
                      <a:xfrm flipH="1">
                        <a:off x="-1809608" y="2270655"/>
                        <a:ext cx="0" cy="115985"/>
                      </a:xfrm>
                      <a:prstGeom prst="line">
                        <a:avLst/>
                      </a:prstGeom>
                      <a:noFill/>
                      <a:ln w="9525" algn="ctr">
                        <a:solidFill>
                          <a:schemeClr val="tx1"/>
                        </a:solidFill>
                        <a:round/>
                        <a:headEnd/>
                        <a:tailEnd/>
                      </a:ln>
                    </p:spPr>
                  </p:cxnSp>
                  <p:cxnSp>
                    <p:nvCxnSpPr>
                      <p:cNvPr id="16930" name="Straight Connector 1084"/>
                      <p:cNvCxnSpPr>
                        <a:cxnSpLocks noChangeShapeType="1"/>
                      </p:cNvCxnSpPr>
                      <p:nvPr/>
                    </p:nvCxnSpPr>
                    <p:spPr bwMode="auto">
                      <a:xfrm>
                        <a:off x="-1880762" y="2389402"/>
                        <a:ext cx="74562" cy="0"/>
                      </a:xfrm>
                      <a:prstGeom prst="line">
                        <a:avLst/>
                      </a:prstGeom>
                      <a:noFill/>
                      <a:ln w="9525" algn="ctr">
                        <a:solidFill>
                          <a:schemeClr val="tx1"/>
                        </a:solidFill>
                        <a:round/>
                        <a:headEnd/>
                        <a:tailEnd/>
                      </a:ln>
                    </p:spPr>
                  </p:cxnSp>
                </p:grpSp>
              </p:grpSp>
              <p:grpSp>
                <p:nvGrpSpPr>
                  <p:cNvPr id="17068" name="Group 1071"/>
                  <p:cNvGrpSpPr>
                    <a:grpSpLocks/>
                  </p:cNvGrpSpPr>
                  <p:nvPr/>
                </p:nvGrpSpPr>
                <p:grpSpPr bwMode="auto">
                  <a:xfrm>
                    <a:off x="7141146" y="3834974"/>
                    <a:ext cx="485567" cy="299647"/>
                    <a:chOff x="4304556" y="4291984"/>
                    <a:chExt cx="485567" cy="289013"/>
                  </a:xfrm>
                </p:grpSpPr>
                <p:sp>
                  <p:nvSpPr>
                    <p:cNvPr id="1265" name="AutoShape 60"/>
                    <p:cNvSpPr>
                      <a:spLocks noChangeArrowheads="1"/>
                    </p:cNvSpPr>
                    <p:nvPr/>
                  </p:nvSpPr>
                  <p:spPr bwMode="auto">
                    <a:xfrm>
                      <a:off x="4304556" y="429198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69" name="Group 999"/>
                    <p:cNvGrpSpPr>
                      <a:grpSpLocks/>
                    </p:cNvGrpSpPr>
                    <p:nvPr/>
                  </p:nvGrpSpPr>
                  <p:grpSpPr bwMode="auto">
                    <a:xfrm>
                      <a:off x="4398963" y="4357320"/>
                      <a:ext cx="271462" cy="171450"/>
                      <a:chOff x="-1932432" y="1804416"/>
                      <a:chExt cx="682752" cy="466239"/>
                    </a:xfrm>
                  </p:grpSpPr>
                  <p:sp>
                    <p:nvSpPr>
                      <p:cNvPr id="1267" name="Rounded Rectangle 1266"/>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68" name="Rounded Rectangle 1267"/>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69" name="Rounded Rectangle 1268"/>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6909" name="Straight Connector 1003"/>
                      <p:cNvCxnSpPr>
                        <a:cxnSpLocks noChangeShapeType="1"/>
                      </p:cNvCxnSpPr>
                      <p:nvPr/>
                    </p:nvCxnSpPr>
                    <p:spPr bwMode="auto">
                      <a:xfrm>
                        <a:off x="-1932432" y="2180792"/>
                        <a:ext cx="404622" cy="0"/>
                      </a:xfrm>
                      <a:prstGeom prst="line">
                        <a:avLst/>
                      </a:prstGeom>
                      <a:noFill/>
                      <a:ln w="9525" algn="ctr">
                        <a:solidFill>
                          <a:schemeClr val="tx1"/>
                        </a:solidFill>
                        <a:round/>
                        <a:headEnd/>
                        <a:tailEnd/>
                      </a:ln>
                    </p:spPr>
                  </p:cxnSp>
                  <p:cxnSp>
                    <p:nvCxnSpPr>
                      <p:cNvPr id="16910" name="Straight Connector 1004"/>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grpSp>
              </p:grpSp>
              <p:cxnSp>
                <p:nvCxnSpPr>
                  <p:cNvPr id="1240" name="Straight Arrow Connector 126"/>
                  <p:cNvCxnSpPr>
                    <a:cxnSpLocks noChangeShapeType="1"/>
                    <a:endCxn id="0" idx="1"/>
                  </p:cNvCxnSpPr>
                  <p:nvPr/>
                </p:nvCxnSpPr>
                <p:spPr bwMode="auto">
                  <a:xfrm flipV="1">
                    <a:off x="6617252" y="3985873"/>
                    <a:ext cx="523880" cy="0"/>
                  </a:xfrm>
                  <a:prstGeom prst="straightConnector1">
                    <a:avLst/>
                  </a:prstGeom>
                  <a:ln>
                    <a:solidFill>
                      <a:srgbClr val="C00000"/>
                    </a:solidFill>
                    <a:prstDash val="dash"/>
                    <a:headEnd/>
                    <a:tailEnd type="arrow" w="med" len="med"/>
                  </a:ln>
                </p:spPr>
                <p:style>
                  <a:lnRef idx="2">
                    <a:schemeClr val="accent2"/>
                  </a:lnRef>
                  <a:fillRef idx="0">
                    <a:schemeClr val="accent2"/>
                  </a:fillRef>
                  <a:effectRef idx="1">
                    <a:schemeClr val="accent2"/>
                  </a:effectRef>
                  <a:fontRef idx="minor">
                    <a:schemeClr val="tx1"/>
                  </a:fontRef>
                </p:style>
              </p:cxnSp>
              <p:grpSp>
                <p:nvGrpSpPr>
                  <p:cNvPr id="17070" name="Group 1141"/>
                  <p:cNvGrpSpPr>
                    <a:grpSpLocks/>
                  </p:cNvGrpSpPr>
                  <p:nvPr/>
                </p:nvGrpSpPr>
                <p:grpSpPr bwMode="auto">
                  <a:xfrm>
                    <a:off x="7743866" y="4365445"/>
                    <a:ext cx="485775" cy="301201"/>
                    <a:chOff x="7740122" y="4501480"/>
                    <a:chExt cx="485775" cy="290512"/>
                  </a:xfrm>
                </p:grpSpPr>
                <p:sp>
                  <p:nvSpPr>
                    <p:cNvPr id="1259" name="AutoShape 60"/>
                    <p:cNvSpPr>
                      <a:spLocks noChangeArrowheads="1"/>
                    </p:cNvSpPr>
                    <p:nvPr/>
                  </p:nvSpPr>
                  <p:spPr bwMode="auto">
                    <a:xfrm>
                      <a:off x="7740122" y="4501480"/>
                      <a:ext cx="485775" cy="290512"/>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71" name="Group 571"/>
                    <p:cNvGrpSpPr>
                      <a:grpSpLocks/>
                    </p:cNvGrpSpPr>
                    <p:nvPr/>
                  </p:nvGrpSpPr>
                  <p:grpSpPr bwMode="auto">
                    <a:xfrm>
                      <a:off x="7870681" y="4565668"/>
                      <a:ext cx="203151" cy="172898"/>
                      <a:chOff x="-1932432" y="1804416"/>
                      <a:chExt cx="511719" cy="466239"/>
                    </a:xfrm>
                  </p:grpSpPr>
                  <p:sp>
                    <p:nvSpPr>
                      <p:cNvPr id="1261" name="Rounded Rectangle 1260"/>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62" name="Rounded Rectangle 1261"/>
                      <p:cNvSpPr/>
                      <p:nvPr/>
                    </p:nvSpPr>
                    <p:spPr bwMode="auto">
                      <a:xfrm>
                        <a:off x="-1932432"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6894" name="Straight Connector 973"/>
                      <p:cNvCxnSpPr>
                        <a:cxnSpLocks noChangeShapeType="1"/>
                      </p:cNvCxnSpPr>
                      <p:nvPr/>
                    </p:nvCxnSpPr>
                    <p:spPr bwMode="auto">
                      <a:xfrm>
                        <a:off x="-1916972" y="2180792"/>
                        <a:ext cx="325837" cy="0"/>
                      </a:xfrm>
                      <a:prstGeom prst="line">
                        <a:avLst/>
                      </a:prstGeom>
                      <a:noFill/>
                      <a:ln w="9525" algn="ctr">
                        <a:solidFill>
                          <a:schemeClr val="tx1"/>
                        </a:solidFill>
                        <a:round/>
                        <a:headEnd/>
                        <a:tailEnd/>
                      </a:ln>
                    </p:spPr>
                  </p:cxnSp>
                  <p:cxnSp>
                    <p:nvCxnSpPr>
                      <p:cNvPr id="16895" name="Straight Connector 998"/>
                      <p:cNvCxnSpPr>
                        <a:cxnSpLocks noChangeShapeType="1"/>
                      </p:cNvCxnSpPr>
                      <p:nvPr/>
                    </p:nvCxnSpPr>
                    <p:spPr bwMode="auto">
                      <a:xfrm>
                        <a:off x="-1597497" y="2036064"/>
                        <a:ext cx="0" cy="143544"/>
                      </a:xfrm>
                      <a:prstGeom prst="line">
                        <a:avLst/>
                      </a:prstGeom>
                      <a:noFill/>
                      <a:ln w="9525" algn="ctr">
                        <a:solidFill>
                          <a:schemeClr val="tx1"/>
                        </a:solidFill>
                        <a:round/>
                        <a:headEnd/>
                        <a:tailEnd/>
                      </a:ln>
                    </p:spPr>
                  </p:cxnSp>
                </p:grpSp>
              </p:grpSp>
              <p:cxnSp>
                <p:nvCxnSpPr>
                  <p:cNvPr id="1242" name="Elbow Connector 98"/>
                  <p:cNvCxnSpPr>
                    <a:cxnSpLocks noChangeShapeType="1"/>
                    <a:stCxn id="0" idx="1"/>
                    <a:endCxn id="0" idx="0"/>
                  </p:cNvCxnSpPr>
                  <p:nvPr/>
                </p:nvCxnSpPr>
                <p:spPr bwMode="auto">
                  <a:xfrm rot="10800000" flipH="1" flipV="1">
                    <a:off x="7814240" y="3989048"/>
                    <a:ext cx="173040" cy="376243"/>
                  </a:xfrm>
                  <a:prstGeom prst="bentConnector4">
                    <a:avLst>
                      <a:gd name="adj1" fmla="val -83435"/>
                      <a:gd name="adj2" fmla="val 56000"/>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43" name="Elbow Connector 98"/>
                  <p:cNvCxnSpPr>
                    <a:cxnSpLocks noChangeShapeType="1"/>
                    <a:stCxn id="0" idx="2"/>
                    <a:endCxn id="0" idx="0"/>
                  </p:cNvCxnSpPr>
                  <p:nvPr/>
                </p:nvCxnSpPr>
                <p:spPr bwMode="auto">
                  <a:xfrm rot="16200000" flipH="1">
                    <a:off x="6397380" y="4123195"/>
                    <a:ext cx="274642" cy="311153"/>
                  </a:xfrm>
                  <a:prstGeom prst="bentConnector3">
                    <a:avLst>
                      <a:gd name="adj1" fmla="val 50000"/>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grpSp>
                <p:nvGrpSpPr>
                  <p:cNvPr id="17072" name="Group 1203"/>
                  <p:cNvGrpSpPr>
                    <a:grpSpLocks/>
                  </p:cNvGrpSpPr>
                  <p:nvPr/>
                </p:nvGrpSpPr>
                <p:grpSpPr bwMode="auto">
                  <a:xfrm>
                    <a:off x="7814244" y="3837656"/>
                    <a:ext cx="485775" cy="301201"/>
                    <a:chOff x="1435840" y="3806658"/>
                    <a:chExt cx="485567" cy="310874"/>
                  </a:xfrm>
                </p:grpSpPr>
                <p:sp>
                  <p:nvSpPr>
                    <p:cNvPr id="1249" name="AutoShape 60"/>
                    <p:cNvSpPr>
                      <a:spLocks noChangeArrowheads="1"/>
                    </p:cNvSpPr>
                    <p:nvPr/>
                  </p:nvSpPr>
                  <p:spPr bwMode="auto">
                    <a:xfrm>
                      <a:off x="1435840" y="3806658"/>
                      <a:ext cx="485567" cy="310874"/>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nvGrpSpPr>
                    <p:cNvPr id="17073" name="Group 1056"/>
                    <p:cNvGrpSpPr>
                      <a:grpSpLocks/>
                    </p:cNvGrpSpPr>
                    <p:nvPr/>
                  </p:nvGrpSpPr>
                  <p:grpSpPr bwMode="auto">
                    <a:xfrm>
                      <a:off x="1550441" y="3840519"/>
                      <a:ext cx="228380" cy="252723"/>
                      <a:chOff x="1131878" y="4284840"/>
                      <a:chExt cx="228380" cy="252723"/>
                    </a:xfrm>
                  </p:grpSpPr>
                  <p:grpSp>
                    <p:nvGrpSpPr>
                      <p:cNvPr id="17074" name="Group 613"/>
                      <p:cNvGrpSpPr>
                        <a:grpSpLocks/>
                      </p:cNvGrpSpPr>
                      <p:nvPr/>
                    </p:nvGrpSpPr>
                    <p:grpSpPr bwMode="auto">
                      <a:xfrm>
                        <a:off x="1131878" y="4284840"/>
                        <a:ext cx="228380" cy="252723"/>
                        <a:chOff x="-1774281" y="1804416"/>
                        <a:chExt cx="575516" cy="636860"/>
                      </a:xfrm>
                    </p:grpSpPr>
                    <p:sp>
                      <p:nvSpPr>
                        <p:cNvPr id="1253" name="Rounded Rectangle 1252"/>
                        <p:cNvSpPr/>
                        <p:nvPr/>
                      </p:nvSpPr>
                      <p:spPr bwMode="auto">
                        <a:xfrm>
                          <a:off x="-1774281" y="1804416"/>
                          <a:ext cx="353568" cy="2316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54" name="Rounded Rectangle 1253"/>
                        <p:cNvSpPr/>
                        <p:nvPr/>
                      </p:nvSpPr>
                      <p:spPr bwMode="auto">
                        <a:xfrm>
                          <a:off x="-1524000" y="2090928"/>
                          <a:ext cx="274320" cy="17972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55" name="Rounded Rectangle 1254"/>
                        <p:cNvSpPr/>
                        <p:nvPr/>
                      </p:nvSpPr>
                      <p:spPr bwMode="auto">
                        <a:xfrm>
                          <a:off x="-1578863" y="2337529"/>
                          <a:ext cx="158351" cy="103747"/>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sp>
                      <p:nvSpPr>
                        <p:cNvPr id="1256" name="Rounded Rectangle 1255"/>
                        <p:cNvSpPr/>
                        <p:nvPr/>
                      </p:nvSpPr>
                      <p:spPr bwMode="auto">
                        <a:xfrm>
                          <a:off x="-1357116" y="2337528"/>
                          <a:ext cx="158351" cy="103748"/>
                        </a:xfrm>
                        <a:prstGeom prst="roundRect">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sz="1600" dirty="0">
                            <a:solidFill>
                              <a:prstClr val="white"/>
                            </a:solidFill>
                          </a:endParaRPr>
                        </a:p>
                      </p:txBody>
                    </p:sp>
                    <p:cxnSp>
                      <p:nvCxnSpPr>
                        <p:cNvPr id="16882" name="Straight Connector 1212"/>
                        <p:cNvCxnSpPr>
                          <a:cxnSpLocks noChangeShapeType="1"/>
                        </p:cNvCxnSpPr>
                        <p:nvPr/>
                      </p:nvCxnSpPr>
                      <p:spPr bwMode="auto">
                        <a:xfrm>
                          <a:off x="-1395294" y="2268714"/>
                          <a:ext cx="978" cy="121737"/>
                        </a:xfrm>
                        <a:prstGeom prst="line">
                          <a:avLst/>
                        </a:prstGeom>
                        <a:noFill/>
                        <a:ln w="9525" algn="ctr">
                          <a:solidFill>
                            <a:schemeClr val="tx1"/>
                          </a:solidFill>
                          <a:round/>
                          <a:headEnd/>
                          <a:tailEnd/>
                        </a:ln>
                      </p:spPr>
                    </p:cxnSp>
                    <p:cxnSp>
                      <p:nvCxnSpPr>
                        <p:cNvPr id="16883" name="Straight Connector 1213"/>
                        <p:cNvCxnSpPr>
                          <a:cxnSpLocks noChangeShapeType="1"/>
                        </p:cNvCxnSpPr>
                        <p:nvPr/>
                      </p:nvCxnSpPr>
                      <p:spPr bwMode="auto">
                        <a:xfrm>
                          <a:off x="-1427917" y="2389403"/>
                          <a:ext cx="74562" cy="0"/>
                        </a:xfrm>
                        <a:prstGeom prst="line">
                          <a:avLst/>
                        </a:prstGeom>
                        <a:noFill/>
                        <a:ln w="9525" algn="ctr">
                          <a:solidFill>
                            <a:schemeClr val="tx1"/>
                          </a:solidFill>
                          <a:round/>
                          <a:headEnd/>
                          <a:tailEnd/>
                        </a:ln>
                      </p:spPr>
                    </p:cxnSp>
                  </p:grpSp>
                  <p:cxnSp>
                    <p:nvCxnSpPr>
                      <p:cNvPr id="16869" name="Shape 1207"/>
                      <p:cNvCxnSpPr>
                        <a:cxnSpLocks noChangeShapeType="1"/>
                      </p:cNvCxnSpPr>
                      <p:nvPr/>
                    </p:nvCxnSpPr>
                    <p:spPr bwMode="auto">
                      <a:xfrm rot="16200000" flipH="1">
                        <a:off x="1187897" y="4390897"/>
                        <a:ext cx="57432" cy="29165"/>
                      </a:xfrm>
                      <a:prstGeom prst="bentConnector2">
                        <a:avLst/>
                      </a:prstGeom>
                      <a:noFill/>
                      <a:ln w="9525" algn="ctr">
                        <a:solidFill>
                          <a:schemeClr val="tx1"/>
                        </a:solidFill>
                        <a:round/>
                        <a:headEnd/>
                        <a:tailEnd/>
                      </a:ln>
                    </p:spPr>
                  </p:cxnSp>
                </p:grpSp>
              </p:grpSp>
              <p:cxnSp>
                <p:nvCxnSpPr>
                  <p:cNvPr id="1245" name="Elbow Connector 98"/>
                  <p:cNvCxnSpPr>
                    <a:cxnSpLocks noChangeShapeType="1"/>
                    <a:stCxn id="0" idx="3"/>
                    <a:endCxn id="0" idx="0"/>
                  </p:cNvCxnSpPr>
                  <p:nvPr/>
                </p:nvCxnSpPr>
                <p:spPr bwMode="auto">
                  <a:xfrm flipV="1">
                    <a:off x="5120224" y="4379579"/>
                    <a:ext cx="431805" cy="44451"/>
                  </a:xfrm>
                  <a:prstGeom prst="bentConnector4">
                    <a:avLst>
                      <a:gd name="adj1" fmla="val 21894"/>
                      <a:gd name="adj2" fmla="val 530569"/>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cxnSp>
                <p:nvCxnSpPr>
                  <p:cNvPr id="1246" name="Elbow Connector 98"/>
                  <p:cNvCxnSpPr>
                    <a:cxnSpLocks noChangeShapeType="1"/>
                    <a:stCxn id="0" idx="2"/>
                    <a:endCxn id="0" idx="0"/>
                  </p:cNvCxnSpPr>
                  <p:nvPr/>
                </p:nvCxnSpPr>
                <p:spPr bwMode="auto">
                  <a:xfrm rot="16200000" flipH="1">
                    <a:off x="5481383" y="2943666"/>
                    <a:ext cx="349256" cy="1446227"/>
                  </a:xfrm>
                  <a:prstGeom prst="bentConnector3">
                    <a:avLst>
                      <a:gd name="adj1" fmla="val 29929"/>
                    </a:avLst>
                  </a:prstGeom>
                  <a:ln>
                    <a:solidFill>
                      <a:srgbClr val="C00000"/>
                    </a:solidFill>
                    <a:headEnd/>
                    <a:tailEnd type="arrow" w="med" len="med"/>
                  </a:ln>
                </p:spPr>
                <p:style>
                  <a:lnRef idx="2">
                    <a:schemeClr val="accent2"/>
                  </a:lnRef>
                  <a:fillRef idx="0">
                    <a:schemeClr val="accent2"/>
                  </a:fillRef>
                  <a:effectRef idx="1">
                    <a:schemeClr val="accent2"/>
                  </a:effectRef>
                  <a:fontRef idx="minor">
                    <a:schemeClr val="tx1"/>
                  </a:fontRef>
                </p:style>
              </p:cxnSp>
              <p:pic>
                <p:nvPicPr>
                  <p:cNvPr id="16862" name="Picture 1246" descr="Column Arrow.png"/>
                  <p:cNvPicPr>
                    <a:picLocks noChangeAspect="1"/>
                  </p:cNvPicPr>
                  <p:nvPr/>
                </p:nvPicPr>
                <p:blipFill>
                  <a:blip r:embed="rId6" cstate="print"/>
                  <a:srcRect/>
                  <a:stretch>
                    <a:fillRect/>
                  </a:stretch>
                </p:blipFill>
                <p:spPr bwMode="auto">
                  <a:xfrm>
                    <a:off x="-32368" y="2856488"/>
                    <a:ext cx="712099" cy="2118315"/>
                  </a:xfrm>
                  <a:prstGeom prst="rect">
                    <a:avLst/>
                  </a:prstGeom>
                  <a:noFill/>
                  <a:ln w="9525">
                    <a:noFill/>
                    <a:miter lim="800000"/>
                    <a:headEnd/>
                    <a:tailEnd/>
                  </a:ln>
                </p:spPr>
              </p:pic>
              <p:pic>
                <p:nvPicPr>
                  <p:cNvPr id="16863" name="Picture 1129" descr="Picture9.png"/>
                  <p:cNvPicPr>
                    <a:picLocks noChangeAspect="1"/>
                  </p:cNvPicPr>
                  <p:nvPr/>
                </p:nvPicPr>
                <p:blipFill>
                  <a:blip r:embed="rId5" cstate="print"/>
                  <a:srcRect/>
                  <a:stretch>
                    <a:fillRect/>
                  </a:stretch>
                </p:blipFill>
                <p:spPr bwMode="auto">
                  <a:xfrm>
                    <a:off x="-177319" y="3475038"/>
                    <a:ext cx="890588" cy="794975"/>
                  </a:xfrm>
                  <a:prstGeom prst="rect">
                    <a:avLst/>
                  </a:prstGeom>
                  <a:noFill/>
                  <a:ln w="9525">
                    <a:noFill/>
                    <a:miter lim="800000"/>
                    <a:headEnd/>
                    <a:tailEnd/>
                  </a:ln>
                </p:spPr>
              </p:pic>
            </p:grpSp>
          </p:grpSp>
        </p:grpSp>
      </p:grpSp>
      <p:cxnSp>
        <p:nvCxnSpPr>
          <p:cNvPr id="94" name="Straight Connector 63"/>
          <p:cNvCxnSpPr>
            <a:cxnSpLocks noChangeShapeType="1"/>
          </p:cNvCxnSpPr>
          <p:nvPr/>
        </p:nvCxnSpPr>
        <p:spPr bwMode="auto">
          <a:xfrm>
            <a:off x="18172" y="-12700"/>
            <a:ext cx="5964238" cy="0"/>
          </a:xfrm>
          <a:prstGeom prst="line">
            <a:avLst/>
          </a:prstGeom>
          <a:no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cxnSp>
        <p:nvCxnSpPr>
          <p:cNvPr id="549" name="Straight Connector 63"/>
          <p:cNvCxnSpPr>
            <a:cxnSpLocks noChangeShapeType="1"/>
          </p:cNvCxnSpPr>
          <p:nvPr/>
        </p:nvCxnSpPr>
        <p:spPr bwMode="auto">
          <a:xfrm>
            <a:off x="18172" y="-12700"/>
            <a:ext cx="5964238" cy="0"/>
          </a:xfrm>
          <a:prstGeom prst="line">
            <a:avLst/>
          </a:prstGeom>
          <a:no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398" name="TextBox 397"/>
          <p:cNvSpPr txBox="1"/>
          <p:nvPr/>
        </p:nvSpPr>
        <p:spPr>
          <a:xfrm>
            <a:off x="410690" y="232046"/>
            <a:ext cx="8828310" cy="563231"/>
          </a:xfrm>
          <a:prstGeom prst="rect">
            <a:avLst/>
          </a:prstGeom>
          <a:noFill/>
        </p:spPr>
        <p:txBody>
          <a:bodyPr>
            <a:spAutoFit/>
          </a:bodyPr>
          <a:lstStyle/>
          <a:p>
            <a:pPr algn="ctr">
              <a:lnSpc>
                <a:spcPct val="90000"/>
              </a:lnSpc>
              <a:defRPr/>
            </a:pPr>
            <a:r>
              <a:rPr lang="en-US" sz="3400" dirty="0">
                <a:solidFill>
                  <a:schemeClr val="bg1"/>
                </a:solidFill>
                <a:latin typeface="Berlin Sans FB Demi" pitchFamily="34" charset="0"/>
                <a:cs typeface="Arial" pitchFamily="34" charset="0"/>
              </a:rPr>
              <a:t>Army Security Assistance Enterprise</a:t>
            </a:r>
          </a:p>
        </p:txBody>
      </p:sp>
      <p:sp>
        <p:nvSpPr>
          <p:cNvPr id="559" name="Rounded Rectangle 558"/>
          <p:cNvSpPr/>
          <p:nvPr/>
        </p:nvSpPr>
        <p:spPr bwMode="auto">
          <a:xfrm>
            <a:off x="1785566" y="1211665"/>
            <a:ext cx="1280160" cy="474022"/>
          </a:xfrm>
          <a:prstGeom prst="roundRect">
            <a:avLst/>
          </a:prstGeom>
          <a:gradFill>
            <a:gsLst>
              <a:gs pos="0">
                <a:srgbClr val="8CADAE">
                  <a:tint val="50000"/>
                  <a:hueOff val="-2400115"/>
                  <a:satOff val="-1598"/>
                  <a:lumOff val="-927"/>
                  <a:alphaOff val="0"/>
                  <a:shade val="51000"/>
                  <a:satMod val="130000"/>
                </a:srgbClr>
              </a:gs>
              <a:gs pos="80000">
                <a:srgbClr val="8CADAE">
                  <a:tint val="50000"/>
                  <a:hueOff val="-2400115"/>
                  <a:satOff val="-1598"/>
                  <a:lumOff val="-927"/>
                  <a:alphaOff val="0"/>
                  <a:shade val="93000"/>
                  <a:satMod val="130000"/>
                </a:srgbClr>
              </a:gs>
              <a:gs pos="100000">
                <a:srgbClr val="8CADAE">
                  <a:tint val="50000"/>
                  <a:hueOff val="-2400115"/>
                  <a:satOff val="-1598"/>
                  <a:lumOff val="-927"/>
                  <a:alphaOff val="0"/>
                  <a:shade val="94000"/>
                  <a:satMod val="135000"/>
                </a:srgbClr>
              </a:gs>
            </a:gsLst>
            <a:lin ang="16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b="1" dirty="0">
                <a:solidFill>
                  <a:srgbClr val="000000"/>
                </a:solidFill>
                <a:latin typeface="Calibri" pitchFamily="34" charset="0"/>
              </a:rPr>
              <a:t>USASAC</a:t>
            </a:r>
          </a:p>
        </p:txBody>
      </p:sp>
      <p:sp>
        <p:nvSpPr>
          <p:cNvPr id="561" name="Rounded Rectangle 560"/>
          <p:cNvSpPr/>
          <p:nvPr/>
        </p:nvSpPr>
        <p:spPr bwMode="auto">
          <a:xfrm>
            <a:off x="356364" y="1211665"/>
            <a:ext cx="1280160" cy="474022"/>
          </a:xfrm>
          <a:prstGeom prst="roundRect">
            <a:avLst/>
          </a:prstGeom>
          <a:gradFill>
            <a:gsLst>
              <a:gs pos="0">
                <a:srgbClr val="8CADAE">
                  <a:tint val="50000"/>
                  <a:hueOff val="0"/>
                  <a:satOff val="0"/>
                  <a:lumOff val="0"/>
                  <a:alphaOff val="0"/>
                  <a:shade val="51000"/>
                  <a:satMod val="130000"/>
                </a:srgbClr>
              </a:gs>
              <a:gs pos="80000">
                <a:srgbClr val="8CADAE">
                  <a:tint val="50000"/>
                  <a:hueOff val="0"/>
                  <a:satOff val="0"/>
                  <a:lumOff val="0"/>
                  <a:alphaOff val="0"/>
                  <a:shade val="93000"/>
                  <a:satMod val="130000"/>
                </a:srgbClr>
              </a:gs>
              <a:gs pos="100000">
                <a:srgbClr val="8CADAE">
                  <a:tint val="50000"/>
                  <a:hueOff val="0"/>
                  <a:satOff val="0"/>
                  <a:lumOff val="0"/>
                  <a:alphaOff val="0"/>
                  <a:shade val="94000"/>
                  <a:satMod val="135000"/>
                </a:srgbClr>
              </a:gs>
            </a:gsLst>
            <a:lin ang="16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b="1" dirty="0">
                <a:solidFill>
                  <a:srgbClr val="000000"/>
                </a:solidFill>
                <a:latin typeface="Calibri" pitchFamily="34" charset="0"/>
              </a:rPr>
              <a:t>DASA-DEC </a:t>
            </a:r>
          </a:p>
        </p:txBody>
      </p:sp>
      <p:sp>
        <p:nvSpPr>
          <p:cNvPr id="562" name="Rounded Rectangle 561"/>
          <p:cNvSpPr/>
          <p:nvPr/>
        </p:nvSpPr>
        <p:spPr bwMode="auto">
          <a:xfrm>
            <a:off x="3214768" y="1211665"/>
            <a:ext cx="1280160" cy="474022"/>
          </a:xfrm>
          <a:prstGeom prst="roundRect">
            <a:avLst/>
          </a:prstGeom>
          <a:gradFill>
            <a:gsLst>
              <a:gs pos="0">
                <a:srgbClr val="8CADAE">
                  <a:tint val="50000"/>
                  <a:hueOff val="-4800231"/>
                  <a:satOff val="-3195"/>
                  <a:lumOff val="-1855"/>
                  <a:alphaOff val="0"/>
                  <a:shade val="51000"/>
                  <a:satMod val="130000"/>
                </a:srgbClr>
              </a:gs>
              <a:gs pos="80000">
                <a:srgbClr val="8CADAE">
                  <a:tint val="50000"/>
                  <a:hueOff val="-4800231"/>
                  <a:satOff val="-3195"/>
                  <a:lumOff val="-1855"/>
                  <a:alphaOff val="0"/>
                  <a:shade val="93000"/>
                  <a:satMod val="130000"/>
                </a:srgbClr>
              </a:gs>
              <a:gs pos="100000">
                <a:srgbClr val="8CADAE">
                  <a:tint val="50000"/>
                  <a:hueOff val="-4800231"/>
                  <a:satOff val="-3195"/>
                  <a:lumOff val="-1855"/>
                  <a:alphaOff val="0"/>
                  <a:shade val="94000"/>
                  <a:satMod val="135000"/>
                </a:srgbClr>
              </a:gs>
            </a:gsLst>
            <a:lin ang="16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b="1" dirty="0">
                <a:solidFill>
                  <a:srgbClr val="000000"/>
                </a:solidFill>
                <a:latin typeface="Calibri" pitchFamily="34" charset="0"/>
              </a:rPr>
              <a:t>LCMCs</a:t>
            </a:r>
          </a:p>
        </p:txBody>
      </p:sp>
      <p:sp>
        <p:nvSpPr>
          <p:cNvPr id="564" name="Rounded Rectangle 563"/>
          <p:cNvSpPr/>
          <p:nvPr/>
        </p:nvSpPr>
        <p:spPr bwMode="auto">
          <a:xfrm>
            <a:off x="6053716" y="1211665"/>
            <a:ext cx="1280160" cy="474022"/>
          </a:xfrm>
          <a:prstGeom prst="roundRect">
            <a:avLst/>
          </a:prstGeom>
          <a:gradFill>
            <a:gsLst>
              <a:gs pos="0">
                <a:srgbClr val="8CADAE">
                  <a:tint val="50000"/>
                  <a:hueOff val="-7200346"/>
                  <a:satOff val="-4793"/>
                  <a:lumOff val="-2782"/>
                  <a:alphaOff val="0"/>
                  <a:shade val="51000"/>
                  <a:satMod val="130000"/>
                </a:srgbClr>
              </a:gs>
              <a:gs pos="80000">
                <a:srgbClr val="8CADAE">
                  <a:tint val="50000"/>
                  <a:hueOff val="-7200346"/>
                  <a:satOff val="-4793"/>
                  <a:lumOff val="-2782"/>
                  <a:alphaOff val="0"/>
                  <a:shade val="93000"/>
                  <a:satMod val="130000"/>
                </a:srgbClr>
              </a:gs>
              <a:gs pos="100000">
                <a:srgbClr val="8CADAE">
                  <a:tint val="50000"/>
                  <a:hueOff val="-7200346"/>
                  <a:satOff val="-4793"/>
                  <a:lumOff val="-2782"/>
                  <a:alphaOff val="0"/>
                  <a:shade val="94000"/>
                  <a:satMod val="135000"/>
                </a:srgbClr>
              </a:gs>
            </a:gsLst>
            <a:lin ang="16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53975" lvl="1" algn="ctr" fontAlgn="auto">
              <a:spcBef>
                <a:spcPts val="0"/>
              </a:spcBef>
              <a:spcAft>
                <a:spcPts val="0"/>
              </a:spcAft>
              <a:defRPr/>
            </a:pPr>
            <a:r>
              <a:rPr lang="en-US" b="1" dirty="0">
                <a:solidFill>
                  <a:srgbClr val="000000"/>
                </a:solidFill>
                <a:latin typeface="Calibri" pitchFamily="34" charset="0"/>
              </a:rPr>
              <a:t>PEOs</a:t>
            </a:r>
          </a:p>
        </p:txBody>
      </p:sp>
      <p:sp>
        <p:nvSpPr>
          <p:cNvPr id="566" name="Rounded Rectangle 565"/>
          <p:cNvSpPr/>
          <p:nvPr/>
        </p:nvSpPr>
        <p:spPr bwMode="auto">
          <a:xfrm>
            <a:off x="7492101" y="1211665"/>
            <a:ext cx="1280160" cy="474022"/>
          </a:xfrm>
          <a:prstGeom prst="roundRect">
            <a:avLst/>
          </a:prstGeom>
          <a:gradFill>
            <a:gsLst>
              <a:gs pos="0">
                <a:srgbClr val="8CADAE">
                  <a:tint val="50000"/>
                  <a:hueOff val="-9600461"/>
                  <a:satOff val="-6390"/>
                  <a:lumOff val="-3709"/>
                  <a:alphaOff val="0"/>
                  <a:shade val="51000"/>
                  <a:satMod val="130000"/>
                </a:srgbClr>
              </a:gs>
              <a:gs pos="80000">
                <a:srgbClr val="8CADAE">
                  <a:tint val="50000"/>
                  <a:hueOff val="-9600461"/>
                  <a:satOff val="-6390"/>
                  <a:lumOff val="-3709"/>
                  <a:alphaOff val="0"/>
                  <a:shade val="93000"/>
                  <a:satMod val="130000"/>
                </a:srgbClr>
              </a:gs>
              <a:gs pos="100000">
                <a:srgbClr val="8CADAE">
                  <a:tint val="50000"/>
                  <a:hueOff val="-9600461"/>
                  <a:satOff val="-6390"/>
                  <a:lumOff val="-3709"/>
                  <a:alphaOff val="0"/>
                  <a:shade val="94000"/>
                  <a:satMod val="135000"/>
                </a:srgbClr>
              </a:gs>
            </a:gsLst>
            <a:lin ang="16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b="1" dirty="0">
                <a:solidFill>
                  <a:srgbClr val="000000"/>
                </a:solidFill>
                <a:latin typeface="Calibri" pitchFamily="34" charset="0"/>
              </a:rPr>
              <a:t>COCOMs</a:t>
            </a:r>
          </a:p>
        </p:txBody>
      </p:sp>
      <p:sp>
        <p:nvSpPr>
          <p:cNvPr id="968" name="Rounded Rectangle 967"/>
          <p:cNvSpPr/>
          <p:nvPr/>
        </p:nvSpPr>
        <p:spPr bwMode="auto">
          <a:xfrm>
            <a:off x="4634242" y="1211665"/>
            <a:ext cx="1280160" cy="474022"/>
          </a:xfrm>
          <a:prstGeom prst="roundRect">
            <a:avLst/>
          </a:prstGeom>
          <a:gradFill>
            <a:gsLst>
              <a:gs pos="0">
                <a:srgbClr val="8CADAE">
                  <a:tint val="50000"/>
                  <a:hueOff val="-7200346"/>
                  <a:satOff val="-4793"/>
                  <a:lumOff val="-2782"/>
                  <a:alphaOff val="0"/>
                  <a:shade val="51000"/>
                  <a:satMod val="130000"/>
                </a:srgbClr>
              </a:gs>
              <a:gs pos="80000">
                <a:srgbClr val="8CADAE">
                  <a:tint val="50000"/>
                  <a:hueOff val="-7200346"/>
                  <a:satOff val="-4793"/>
                  <a:lumOff val="-2782"/>
                  <a:alphaOff val="0"/>
                  <a:shade val="93000"/>
                  <a:satMod val="130000"/>
                </a:srgbClr>
              </a:gs>
              <a:gs pos="100000">
                <a:srgbClr val="8CADAE">
                  <a:tint val="50000"/>
                  <a:hueOff val="-7200346"/>
                  <a:satOff val="-4793"/>
                  <a:lumOff val="-2782"/>
                  <a:alphaOff val="0"/>
                  <a:shade val="94000"/>
                  <a:satMod val="135000"/>
                </a:srgbClr>
              </a:gs>
            </a:gsLst>
            <a:lin ang="16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53975" lvl="1" algn="ctr" fontAlgn="auto">
              <a:spcBef>
                <a:spcPts val="0"/>
              </a:spcBef>
              <a:spcAft>
                <a:spcPts val="0"/>
              </a:spcAft>
              <a:defRPr/>
            </a:pPr>
            <a:r>
              <a:rPr lang="en-US" b="1" dirty="0">
                <a:solidFill>
                  <a:srgbClr val="000000"/>
                </a:solidFill>
                <a:latin typeface="Calibri" pitchFamily="34" charset="0"/>
              </a:rPr>
              <a:t>ACC</a:t>
            </a:r>
          </a:p>
        </p:txBody>
      </p:sp>
      <p:sp>
        <p:nvSpPr>
          <p:cNvPr id="470" name="Rounded Rectangle 10"/>
          <p:cNvSpPr/>
          <p:nvPr/>
        </p:nvSpPr>
        <p:spPr>
          <a:xfrm>
            <a:off x="4692685" y="3581500"/>
            <a:ext cx="1450685" cy="188497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462280" tIns="462280" rIns="462280" bIns="462280" spcCol="1270" anchor="ctr"/>
          <a:lstStyle/>
          <a:p>
            <a:pPr algn="ctr" defTabSz="2889250">
              <a:lnSpc>
                <a:spcPct val="90000"/>
              </a:lnSpc>
              <a:spcAft>
                <a:spcPct val="35000"/>
              </a:spcAft>
              <a:defRPr/>
            </a:pPr>
            <a:endParaRPr lang="en-US" sz="6500" dirty="0">
              <a:solidFill>
                <a:prstClr val="white"/>
              </a:solidFill>
            </a:endParaRPr>
          </a:p>
        </p:txBody>
      </p:sp>
      <p:sp>
        <p:nvSpPr>
          <p:cNvPr id="471" name="Rounded Rectangle 12"/>
          <p:cNvSpPr/>
          <p:nvPr/>
        </p:nvSpPr>
        <p:spPr>
          <a:xfrm>
            <a:off x="6186891" y="3581500"/>
            <a:ext cx="1450685" cy="188497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34696" tIns="234696" rIns="234696" bIns="234696" spcCol="1270" anchor="ctr"/>
          <a:lstStyle/>
          <a:p>
            <a:pPr algn="ctr" defTabSz="1466850">
              <a:lnSpc>
                <a:spcPct val="90000"/>
              </a:lnSpc>
              <a:spcAft>
                <a:spcPct val="35000"/>
              </a:spcAft>
              <a:defRPr/>
            </a:pPr>
            <a:endParaRPr lang="en-US" sz="3300" dirty="0">
              <a:solidFill>
                <a:prstClr val="white"/>
              </a:solidFill>
            </a:endParaRPr>
          </a:p>
        </p:txBody>
      </p:sp>
      <p:sp>
        <p:nvSpPr>
          <p:cNvPr id="472" name="Rounded Rectangle 14"/>
          <p:cNvSpPr/>
          <p:nvPr/>
        </p:nvSpPr>
        <p:spPr>
          <a:xfrm>
            <a:off x="7681097" y="3581500"/>
            <a:ext cx="1450685" cy="188497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34696" tIns="234696" rIns="234696" bIns="234696" spcCol="1270" anchor="ctr"/>
          <a:lstStyle/>
          <a:p>
            <a:pPr algn="ctr" defTabSz="1466850">
              <a:lnSpc>
                <a:spcPct val="90000"/>
              </a:lnSpc>
              <a:spcAft>
                <a:spcPct val="35000"/>
              </a:spcAft>
              <a:defRPr/>
            </a:pPr>
            <a:endParaRPr lang="en-US" sz="3300" dirty="0">
              <a:solidFill>
                <a:prstClr val="white"/>
              </a:solidFill>
            </a:endParaRPr>
          </a:p>
        </p:txBody>
      </p:sp>
      <p:sp>
        <p:nvSpPr>
          <p:cNvPr id="473" name="Rounded Rectangle 10"/>
          <p:cNvSpPr/>
          <p:nvPr/>
        </p:nvSpPr>
        <p:spPr>
          <a:xfrm>
            <a:off x="4540285" y="3413283"/>
            <a:ext cx="1450685" cy="192095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462280" tIns="462280" rIns="462280" bIns="462280" spcCol="1270" anchor="ctr"/>
          <a:lstStyle/>
          <a:p>
            <a:pPr algn="ctr" defTabSz="2889250">
              <a:lnSpc>
                <a:spcPct val="90000"/>
              </a:lnSpc>
              <a:spcAft>
                <a:spcPct val="35000"/>
              </a:spcAft>
              <a:defRPr/>
            </a:pPr>
            <a:endParaRPr lang="en-US" sz="6500" dirty="0">
              <a:solidFill>
                <a:prstClr val="white"/>
              </a:solidFill>
            </a:endParaRPr>
          </a:p>
        </p:txBody>
      </p:sp>
      <p:sp>
        <p:nvSpPr>
          <p:cNvPr id="474" name="Rounded Rectangle 12"/>
          <p:cNvSpPr/>
          <p:nvPr/>
        </p:nvSpPr>
        <p:spPr>
          <a:xfrm>
            <a:off x="6034491" y="3413283"/>
            <a:ext cx="1450685" cy="192095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34696" tIns="234696" rIns="234696" bIns="234696" spcCol="1270" anchor="ctr"/>
          <a:lstStyle/>
          <a:p>
            <a:pPr algn="ctr" defTabSz="1466850">
              <a:lnSpc>
                <a:spcPct val="90000"/>
              </a:lnSpc>
              <a:spcAft>
                <a:spcPct val="35000"/>
              </a:spcAft>
              <a:defRPr/>
            </a:pPr>
            <a:endParaRPr lang="en-US" sz="3300" dirty="0">
              <a:solidFill>
                <a:prstClr val="white"/>
              </a:solidFill>
            </a:endParaRPr>
          </a:p>
        </p:txBody>
      </p:sp>
      <p:sp>
        <p:nvSpPr>
          <p:cNvPr id="475" name="Rounded Rectangle 14"/>
          <p:cNvSpPr/>
          <p:nvPr/>
        </p:nvSpPr>
        <p:spPr>
          <a:xfrm>
            <a:off x="7528697" y="3413283"/>
            <a:ext cx="1450685" cy="192095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34696" tIns="234696" rIns="234696" bIns="234696" spcCol="1270" anchor="ctr"/>
          <a:lstStyle/>
          <a:p>
            <a:pPr algn="ctr" defTabSz="1466850">
              <a:lnSpc>
                <a:spcPct val="90000"/>
              </a:lnSpc>
              <a:spcAft>
                <a:spcPct val="35000"/>
              </a:spcAft>
              <a:defRPr/>
            </a:pPr>
            <a:endParaRPr lang="en-US" sz="3300" dirty="0">
              <a:solidFill>
                <a:prstClr val="white"/>
              </a:solidFill>
            </a:endParaRPr>
          </a:p>
        </p:txBody>
      </p:sp>
      <p:grpSp>
        <p:nvGrpSpPr>
          <p:cNvPr id="17075" name="Group 994"/>
          <p:cNvGrpSpPr>
            <a:grpSpLocks/>
          </p:cNvGrpSpPr>
          <p:nvPr/>
        </p:nvGrpSpPr>
        <p:grpSpPr bwMode="auto">
          <a:xfrm>
            <a:off x="398463" y="5199063"/>
            <a:ext cx="1252537" cy="819150"/>
            <a:chOff x="394152" y="5279112"/>
            <a:chExt cx="1252731" cy="789443"/>
          </a:xfrm>
        </p:grpSpPr>
        <p:cxnSp>
          <p:nvCxnSpPr>
            <p:cNvPr id="719" name="Elbow Connector 718"/>
            <p:cNvCxnSpPr/>
            <p:nvPr/>
          </p:nvCxnSpPr>
          <p:spPr bwMode="auto">
            <a:xfrm rot="5400000" flipH="1" flipV="1">
              <a:off x="1021514" y="4901025"/>
              <a:ext cx="10709" cy="766882"/>
            </a:xfrm>
            <a:prstGeom prst="bentConnector3">
              <a:avLst>
                <a:gd name="adj1" fmla="val 1008788"/>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20" name="AutoShape 60"/>
            <p:cNvSpPr>
              <a:spLocks noChangeArrowheads="1"/>
            </p:cNvSpPr>
            <p:nvPr/>
          </p:nvSpPr>
          <p:spPr bwMode="auto">
            <a:xfrm>
              <a:off x="1161316" y="528503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21" name="AutoShape 60"/>
            <p:cNvSpPr>
              <a:spLocks noChangeArrowheads="1"/>
            </p:cNvSpPr>
            <p:nvPr/>
          </p:nvSpPr>
          <p:spPr bwMode="auto">
            <a:xfrm>
              <a:off x="394152" y="528503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cxnSp>
          <p:nvCxnSpPr>
            <p:cNvPr id="722" name="Elbow Connector 721"/>
            <p:cNvCxnSpPr/>
            <p:nvPr/>
          </p:nvCxnSpPr>
          <p:spPr bwMode="auto">
            <a:xfrm rot="16200000" flipH="1">
              <a:off x="588613" y="5621322"/>
              <a:ext cx="208070" cy="111142"/>
            </a:xfrm>
            <a:prstGeom prst="bent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23" name="Elbow Connector 722"/>
            <p:cNvCxnSpPr/>
            <p:nvPr/>
          </p:nvCxnSpPr>
          <p:spPr bwMode="auto">
            <a:xfrm rot="5400000">
              <a:off x="1240383" y="5617352"/>
              <a:ext cx="208070" cy="119081"/>
            </a:xfrm>
            <a:prstGeom prst="bent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24" name="AutoShape 60"/>
            <p:cNvSpPr>
              <a:spLocks noChangeArrowheads="1"/>
            </p:cNvSpPr>
            <p:nvPr/>
          </p:nvSpPr>
          <p:spPr bwMode="auto">
            <a:xfrm>
              <a:off x="1042198" y="5779542"/>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25" name="AutoShape 60"/>
            <p:cNvSpPr>
              <a:spLocks noChangeArrowheads="1"/>
            </p:cNvSpPr>
            <p:nvPr/>
          </p:nvSpPr>
          <p:spPr bwMode="auto">
            <a:xfrm>
              <a:off x="506139" y="5779542"/>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grpSp>
        <p:nvGrpSpPr>
          <p:cNvPr id="17076" name="Group 996"/>
          <p:cNvGrpSpPr>
            <a:grpSpLocks/>
          </p:cNvGrpSpPr>
          <p:nvPr/>
        </p:nvGrpSpPr>
        <p:grpSpPr bwMode="auto">
          <a:xfrm>
            <a:off x="1900238" y="5108575"/>
            <a:ext cx="1106487" cy="909638"/>
            <a:chOff x="1895719" y="5176064"/>
            <a:chExt cx="1107394" cy="877540"/>
          </a:xfrm>
        </p:grpSpPr>
        <p:cxnSp>
          <p:nvCxnSpPr>
            <p:cNvPr id="731" name="Elbow Connector 730"/>
            <p:cNvCxnSpPr/>
            <p:nvPr/>
          </p:nvCxnSpPr>
          <p:spPr bwMode="auto">
            <a:xfrm rot="5400000" flipH="1" flipV="1">
              <a:off x="2456030" y="5445570"/>
              <a:ext cx="13784" cy="638698"/>
            </a:xfrm>
            <a:prstGeom prst="bentConnector3">
              <a:avLst>
                <a:gd name="adj1" fmla="val 85055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32" name="Elbow Connector 731"/>
            <p:cNvCxnSpPr/>
            <p:nvPr/>
          </p:nvCxnSpPr>
          <p:spPr bwMode="auto">
            <a:xfrm rot="5400000">
              <a:off x="2431807" y="5518871"/>
              <a:ext cx="205219" cy="98506"/>
            </a:xfrm>
            <a:prstGeom prst="bent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33" name="AutoShape 60"/>
            <p:cNvSpPr>
              <a:spLocks noChangeArrowheads="1"/>
            </p:cNvSpPr>
            <p:nvPr/>
          </p:nvSpPr>
          <p:spPr bwMode="auto">
            <a:xfrm>
              <a:off x="2341341" y="517606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38" name="AutoShape 60"/>
            <p:cNvSpPr>
              <a:spLocks noChangeArrowheads="1"/>
            </p:cNvSpPr>
            <p:nvPr/>
          </p:nvSpPr>
          <p:spPr bwMode="auto">
            <a:xfrm>
              <a:off x="1895719" y="5764591"/>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49" name="AutoShape 60"/>
            <p:cNvSpPr>
              <a:spLocks noChangeArrowheads="1"/>
            </p:cNvSpPr>
            <p:nvPr/>
          </p:nvSpPr>
          <p:spPr bwMode="auto">
            <a:xfrm>
              <a:off x="2517546" y="5764591"/>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cxnSp>
        <p:nvCxnSpPr>
          <p:cNvPr id="756" name="Elbow Connector 755"/>
          <p:cNvCxnSpPr/>
          <p:nvPr/>
        </p:nvCxnSpPr>
        <p:spPr bwMode="auto">
          <a:xfrm rot="5400000" flipH="1" flipV="1">
            <a:off x="3843338" y="4921250"/>
            <a:ext cx="12700" cy="596900"/>
          </a:xfrm>
          <a:prstGeom prst="bentConnector3">
            <a:avLst>
              <a:gd name="adj1" fmla="val 76596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57" name="AutoShape 60"/>
          <p:cNvSpPr>
            <a:spLocks noChangeArrowheads="1"/>
          </p:cNvSpPr>
          <p:nvPr/>
        </p:nvSpPr>
        <p:spPr bwMode="auto">
          <a:xfrm>
            <a:off x="3899080" y="5205467"/>
            <a:ext cx="485567" cy="299648"/>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58" name="AutoShape 60"/>
          <p:cNvSpPr>
            <a:spLocks noChangeArrowheads="1"/>
          </p:cNvSpPr>
          <p:nvPr/>
        </p:nvSpPr>
        <p:spPr bwMode="auto">
          <a:xfrm>
            <a:off x="3302732" y="5205467"/>
            <a:ext cx="485567" cy="299648"/>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59" name="AutoShape 60"/>
          <p:cNvSpPr>
            <a:spLocks noChangeArrowheads="1"/>
          </p:cNvSpPr>
          <p:nvPr/>
        </p:nvSpPr>
        <p:spPr bwMode="auto">
          <a:xfrm>
            <a:off x="3624766" y="5718172"/>
            <a:ext cx="485567" cy="299648"/>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cxnSp>
        <p:nvCxnSpPr>
          <p:cNvPr id="763" name="Elbow Connector 762"/>
          <p:cNvCxnSpPr/>
          <p:nvPr/>
        </p:nvCxnSpPr>
        <p:spPr bwMode="auto">
          <a:xfrm rot="16200000" flipH="1">
            <a:off x="3599656" y="5450682"/>
            <a:ext cx="212725" cy="322262"/>
          </a:xfrm>
          <a:prstGeom prst="bent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7077" name="Group 997"/>
          <p:cNvGrpSpPr>
            <a:grpSpLocks/>
          </p:cNvGrpSpPr>
          <p:nvPr/>
        </p:nvGrpSpPr>
        <p:grpSpPr bwMode="auto">
          <a:xfrm>
            <a:off x="4627563" y="4970463"/>
            <a:ext cx="1285875" cy="1047750"/>
            <a:chOff x="5366485" y="4787444"/>
            <a:chExt cx="1286305" cy="1010286"/>
          </a:xfrm>
        </p:grpSpPr>
        <p:cxnSp>
          <p:nvCxnSpPr>
            <p:cNvPr id="766" name="Shape 765"/>
            <p:cNvCxnSpPr/>
            <p:nvPr/>
          </p:nvCxnSpPr>
          <p:spPr bwMode="auto">
            <a:xfrm>
              <a:off x="5800017" y="4899187"/>
              <a:ext cx="269965" cy="225019"/>
            </a:xfrm>
            <a:prstGeom prst="bentConnector2">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67" name="Shape 766"/>
            <p:cNvCxnSpPr/>
            <p:nvPr/>
          </p:nvCxnSpPr>
          <p:spPr bwMode="auto">
            <a:xfrm>
              <a:off x="6312951" y="5266564"/>
              <a:ext cx="184212" cy="243388"/>
            </a:xfrm>
            <a:prstGeom prst="bentConnector2">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68" name="AutoShape 60"/>
            <p:cNvSpPr>
              <a:spLocks noChangeArrowheads="1"/>
            </p:cNvSpPr>
            <p:nvPr/>
          </p:nvSpPr>
          <p:spPr bwMode="auto">
            <a:xfrm>
              <a:off x="5366485" y="478744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69" name="AutoShape 60"/>
            <p:cNvSpPr>
              <a:spLocks noChangeArrowheads="1"/>
            </p:cNvSpPr>
            <p:nvPr/>
          </p:nvSpPr>
          <p:spPr bwMode="auto">
            <a:xfrm>
              <a:off x="5828218" y="5123556"/>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70" name="AutoShape 60"/>
            <p:cNvSpPr>
              <a:spLocks noChangeArrowheads="1"/>
            </p:cNvSpPr>
            <p:nvPr/>
          </p:nvSpPr>
          <p:spPr bwMode="auto">
            <a:xfrm>
              <a:off x="6167223" y="5508717"/>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grpSp>
        <p:nvGrpSpPr>
          <p:cNvPr id="17078" name="Group 998"/>
          <p:cNvGrpSpPr>
            <a:grpSpLocks/>
          </p:cNvGrpSpPr>
          <p:nvPr/>
        </p:nvGrpSpPr>
        <p:grpSpPr bwMode="auto">
          <a:xfrm>
            <a:off x="6078538" y="5099050"/>
            <a:ext cx="1257300" cy="919163"/>
            <a:chOff x="7066774" y="4796354"/>
            <a:chExt cx="1256380" cy="885894"/>
          </a:xfrm>
        </p:grpSpPr>
        <p:cxnSp>
          <p:nvCxnSpPr>
            <p:cNvPr id="772" name="Elbow Connector 771"/>
            <p:cNvCxnSpPr/>
            <p:nvPr/>
          </p:nvCxnSpPr>
          <p:spPr bwMode="auto">
            <a:xfrm rot="5400000" flipH="1" flipV="1">
              <a:off x="7695189" y="5007589"/>
              <a:ext cx="12240" cy="770960"/>
            </a:xfrm>
            <a:prstGeom prst="bentConnector3">
              <a:avLst>
                <a:gd name="adj1" fmla="val 1072323"/>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73" name="Straight Connector 772"/>
            <p:cNvCxnSpPr/>
            <p:nvPr/>
          </p:nvCxnSpPr>
          <p:spPr bwMode="auto">
            <a:xfrm>
              <a:off x="7693377" y="5087062"/>
              <a:ext cx="0" cy="19125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77" name="AutoShape 60"/>
            <p:cNvSpPr>
              <a:spLocks noChangeArrowheads="1"/>
            </p:cNvSpPr>
            <p:nvPr/>
          </p:nvSpPr>
          <p:spPr bwMode="auto">
            <a:xfrm>
              <a:off x="7837587" y="5393235"/>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78" name="AutoShape 60"/>
            <p:cNvSpPr>
              <a:spLocks noChangeArrowheads="1"/>
            </p:cNvSpPr>
            <p:nvPr/>
          </p:nvSpPr>
          <p:spPr bwMode="auto">
            <a:xfrm>
              <a:off x="7066774" y="5393235"/>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779" name="AutoShape 60"/>
            <p:cNvSpPr>
              <a:spLocks noChangeArrowheads="1"/>
            </p:cNvSpPr>
            <p:nvPr/>
          </p:nvSpPr>
          <p:spPr bwMode="auto">
            <a:xfrm>
              <a:off x="7450384" y="479635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grpSp>
        <p:nvGrpSpPr>
          <p:cNvPr id="17085" name="Group 568"/>
          <p:cNvGrpSpPr>
            <a:grpSpLocks/>
          </p:cNvGrpSpPr>
          <p:nvPr/>
        </p:nvGrpSpPr>
        <p:grpSpPr bwMode="auto">
          <a:xfrm>
            <a:off x="355600" y="1817688"/>
            <a:ext cx="1254125" cy="914400"/>
            <a:chOff x="431800" y="1697038"/>
            <a:chExt cx="8305800" cy="4379912"/>
          </a:xfrm>
        </p:grpSpPr>
        <p:sp>
          <p:nvSpPr>
            <p:cNvPr id="831" name="Cube 830"/>
            <p:cNvSpPr>
              <a:spLocks noChangeArrowheads="1"/>
            </p:cNvSpPr>
            <p:nvPr/>
          </p:nvSpPr>
          <p:spPr bwMode="auto">
            <a:xfrm flipH="1">
              <a:off x="431800" y="5050406"/>
              <a:ext cx="2638935"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2" name="Cube 831"/>
            <p:cNvSpPr>
              <a:spLocks noChangeArrowheads="1"/>
            </p:cNvSpPr>
            <p:nvPr/>
          </p:nvSpPr>
          <p:spPr bwMode="auto">
            <a:xfrm flipH="1">
              <a:off x="431800" y="4814684"/>
              <a:ext cx="2638935"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3" name="Cube 832"/>
            <p:cNvSpPr>
              <a:spLocks noChangeArrowheads="1"/>
            </p:cNvSpPr>
            <p:nvPr/>
          </p:nvSpPr>
          <p:spPr bwMode="auto">
            <a:xfrm flipH="1">
              <a:off x="3270491" y="5050406"/>
              <a:ext cx="262841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4" name="Cube 833"/>
            <p:cNvSpPr>
              <a:spLocks noChangeArrowheads="1"/>
            </p:cNvSpPr>
            <p:nvPr/>
          </p:nvSpPr>
          <p:spPr bwMode="auto">
            <a:xfrm flipH="1">
              <a:off x="3270491" y="4814684"/>
              <a:ext cx="262841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5" name="Cube 834"/>
            <p:cNvSpPr>
              <a:spLocks noChangeArrowheads="1"/>
            </p:cNvSpPr>
            <p:nvPr/>
          </p:nvSpPr>
          <p:spPr bwMode="auto">
            <a:xfrm flipH="1">
              <a:off x="6098672" y="5050406"/>
              <a:ext cx="263892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6" name="Cube 835"/>
            <p:cNvSpPr>
              <a:spLocks noChangeArrowheads="1"/>
            </p:cNvSpPr>
            <p:nvPr/>
          </p:nvSpPr>
          <p:spPr bwMode="auto">
            <a:xfrm flipH="1">
              <a:off x="6098672" y="4814684"/>
              <a:ext cx="263892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7" name="Cube 836"/>
            <p:cNvSpPr>
              <a:spLocks noChangeArrowheads="1"/>
            </p:cNvSpPr>
            <p:nvPr/>
          </p:nvSpPr>
          <p:spPr bwMode="auto">
            <a:xfrm flipH="1">
              <a:off x="1756523" y="3506793"/>
              <a:ext cx="2638935"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8" name="Cube 837"/>
            <p:cNvSpPr>
              <a:spLocks noChangeArrowheads="1"/>
            </p:cNvSpPr>
            <p:nvPr/>
          </p:nvSpPr>
          <p:spPr bwMode="auto">
            <a:xfrm flipH="1">
              <a:off x="1756523" y="3255858"/>
              <a:ext cx="2638935"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39" name="Cube 838"/>
            <p:cNvSpPr>
              <a:spLocks noChangeArrowheads="1"/>
            </p:cNvSpPr>
            <p:nvPr/>
          </p:nvSpPr>
          <p:spPr bwMode="auto">
            <a:xfrm flipH="1">
              <a:off x="4584703" y="3506793"/>
              <a:ext cx="263892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40" name="Cube 839"/>
            <p:cNvSpPr>
              <a:spLocks noChangeArrowheads="1"/>
            </p:cNvSpPr>
            <p:nvPr/>
          </p:nvSpPr>
          <p:spPr bwMode="auto">
            <a:xfrm flipH="1">
              <a:off x="4584703" y="3255858"/>
              <a:ext cx="263892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41" name="Cube 840"/>
            <p:cNvSpPr>
              <a:spLocks noChangeArrowheads="1"/>
            </p:cNvSpPr>
            <p:nvPr/>
          </p:nvSpPr>
          <p:spPr bwMode="auto">
            <a:xfrm flipH="1">
              <a:off x="3007653" y="1940366"/>
              <a:ext cx="2638928" cy="1026539"/>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42" name="Cube 841"/>
            <p:cNvSpPr>
              <a:spLocks noChangeArrowheads="1"/>
            </p:cNvSpPr>
            <p:nvPr/>
          </p:nvSpPr>
          <p:spPr bwMode="auto">
            <a:xfrm flipH="1">
              <a:off x="3007653" y="1697038"/>
              <a:ext cx="2638928" cy="380201"/>
            </a:xfrm>
            <a:prstGeom prst="cube">
              <a:avLst>
                <a:gd name="adj" fmla="val 34384"/>
              </a:avLst>
            </a:prstGeom>
            <a:gradFill rotWithShape="1">
              <a:gsLst>
                <a:gs pos="0">
                  <a:srgbClr val="BFBFBF"/>
                </a:gs>
                <a:gs pos="50999">
                  <a:srgbClr val="F2F2F2"/>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cxnSp>
          <p:nvCxnSpPr>
            <p:cNvPr id="843" name="Straight Connector 842"/>
            <p:cNvCxnSpPr>
              <a:cxnSpLocks noChangeShapeType="1"/>
              <a:stCxn id="841" idx="3"/>
              <a:endCxn id="838" idx="0"/>
            </p:cNvCxnSpPr>
            <p:nvPr/>
          </p:nvCxnSpPr>
          <p:spPr bwMode="auto">
            <a:xfrm rot="5400000">
              <a:off x="3551817" y="2422741"/>
              <a:ext cx="288953" cy="1377288"/>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44" name="Straight Connector 843"/>
            <p:cNvCxnSpPr>
              <a:cxnSpLocks noChangeShapeType="1"/>
              <a:stCxn id="840" idx="0"/>
              <a:endCxn id="841" idx="3"/>
            </p:cNvCxnSpPr>
            <p:nvPr/>
          </p:nvCxnSpPr>
          <p:spPr bwMode="auto">
            <a:xfrm rot="16200000" flipV="1">
              <a:off x="4967368" y="2376877"/>
              <a:ext cx="296554" cy="1461404"/>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45" name="Straight Connector 844"/>
            <p:cNvCxnSpPr>
              <a:cxnSpLocks noChangeShapeType="1"/>
              <a:stCxn id="837" idx="3"/>
              <a:endCxn id="832" idx="0"/>
            </p:cNvCxnSpPr>
            <p:nvPr/>
          </p:nvCxnSpPr>
          <p:spPr bwMode="auto">
            <a:xfrm rot="5400000">
              <a:off x="2263897" y="3944764"/>
              <a:ext cx="288953" cy="1450887"/>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46" name="Straight Connector 845"/>
            <p:cNvCxnSpPr>
              <a:cxnSpLocks noChangeShapeType="1"/>
              <a:stCxn id="837" idx="3"/>
              <a:endCxn id="834" idx="0"/>
            </p:cNvCxnSpPr>
            <p:nvPr/>
          </p:nvCxnSpPr>
          <p:spPr bwMode="auto">
            <a:xfrm rot="16200000" flipH="1">
              <a:off x="3683239" y="3976308"/>
              <a:ext cx="288953" cy="1387805"/>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47" name="Straight Connector 846"/>
            <p:cNvCxnSpPr>
              <a:cxnSpLocks noChangeShapeType="1"/>
              <a:stCxn id="839" idx="3"/>
              <a:endCxn id="834" idx="0"/>
            </p:cNvCxnSpPr>
            <p:nvPr/>
          </p:nvCxnSpPr>
          <p:spPr bwMode="auto">
            <a:xfrm rot="5400000">
              <a:off x="5097330" y="3950023"/>
              <a:ext cx="288953" cy="1440370"/>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48" name="Straight Connector 847"/>
            <p:cNvCxnSpPr>
              <a:cxnSpLocks noChangeShapeType="1"/>
              <a:stCxn id="839" idx="3"/>
              <a:endCxn id="836" idx="0"/>
            </p:cNvCxnSpPr>
            <p:nvPr/>
          </p:nvCxnSpPr>
          <p:spPr bwMode="auto">
            <a:xfrm rot="16200000" flipH="1">
              <a:off x="6511414" y="3976308"/>
              <a:ext cx="288953" cy="1387805"/>
            </a:xfrm>
            <a:prstGeom prst="line">
              <a:avLst/>
            </a:prstGeom>
            <a:noFill/>
            <a:ln w="19050">
              <a:solidFill>
                <a:srgbClr val="595959"/>
              </a:solidFill>
              <a:round/>
              <a:headEnd/>
              <a:tailEnd/>
            </a:ln>
            <a:effectLst>
              <a:outerShdw dist="20000" dir="5400000" rotWithShape="0">
                <a:srgbClr val="808080">
                  <a:alpha val="37999"/>
                </a:srgbClr>
              </a:outerShdw>
            </a:effectLst>
          </p:spPr>
        </p:cxnSp>
      </p:grpSp>
      <p:grpSp>
        <p:nvGrpSpPr>
          <p:cNvPr id="17086" name="Group 615"/>
          <p:cNvGrpSpPr>
            <a:grpSpLocks/>
          </p:cNvGrpSpPr>
          <p:nvPr/>
        </p:nvGrpSpPr>
        <p:grpSpPr bwMode="auto">
          <a:xfrm>
            <a:off x="1779588" y="1817688"/>
            <a:ext cx="1252537" cy="914400"/>
            <a:chOff x="431800" y="1697038"/>
            <a:chExt cx="8305800" cy="4379912"/>
          </a:xfrm>
        </p:grpSpPr>
        <p:sp>
          <p:nvSpPr>
            <p:cNvPr id="850" name="Cube 849"/>
            <p:cNvSpPr>
              <a:spLocks noChangeArrowheads="1"/>
            </p:cNvSpPr>
            <p:nvPr/>
          </p:nvSpPr>
          <p:spPr bwMode="auto">
            <a:xfrm flipH="1">
              <a:off x="431800" y="5050406"/>
              <a:ext cx="2642274"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1" name="Cube 850"/>
            <p:cNvSpPr>
              <a:spLocks noChangeArrowheads="1"/>
            </p:cNvSpPr>
            <p:nvPr/>
          </p:nvSpPr>
          <p:spPr bwMode="auto">
            <a:xfrm flipH="1">
              <a:off x="431800" y="4814684"/>
              <a:ext cx="2642274"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2" name="Cube 851"/>
            <p:cNvSpPr>
              <a:spLocks noChangeArrowheads="1"/>
            </p:cNvSpPr>
            <p:nvPr/>
          </p:nvSpPr>
          <p:spPr bwMode="auto">
            <a:xfrm flipH="1">
              <a:off x="3274090" y="5050406"/>
              <a:ext cx="2621220"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3" name="Cube 852"/>
            <p:cNvSpPr>
              <a:spLocks noChangeArrowheads="1"/>
            </p:cNvSpPr>
            <p:nvPr/>
          </p:nvSpPr>
          <p:spPr bwMode="auto">
            <a:xfrm flipH="1">
              <a:off x="3274090" y="4814684"/>
              <a:ext cx="2621220"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4" name="Cube 853"/>
            <p:cNvSpPr>
              <a:spLocks noChangeArrowheads="1"/>
            </p:cNvSpPr>
            <p:nvPr/>
          </p:nvSpPr>
          <p:spPr bwMode="auto">
            <a:xfrm flipH="1">
              <a:off x="6095326" y="5050406"/>
              <a:ext cx="2642274"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5" name="Cube 854"/>
            <p:cNvSpPr>
              <a:spLocks noChangeArrowheads="1"/>
            </p:cNvSpPr>
            <p:nvPr/>
          </p:nvSpPr>
          <p:spPr bwMode="auto">
            <a:xfrm flipH="1">
              <a:off x="6095326" y="4814684"/>
              <a:ext cx="2642274"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6" name="Cube 855"/>
            <p:cNvSpPr>
              <a:spLocks noChangeArrowheads="1"/>
            </p:cNvSpPr>
            <p:nvPr/>
          </p:nvSpPr>
          <p:spPr bwMode="auto">
            <a:xfrm flipH="1">
              <a:off x="1747672" y="3506793"/>
              <a:ext cx="2642280"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7" name="Cube 856"/>
            <p:cNvSpPr>
              <a:spLocks noChangeArrowheads="1"/>
            </p:cNvSpPr>
            <p:nvPr/>
          </p:nvSpPr>
          <p:spPr bwMode="auto">
            <a:xfrm flipH="1">
              <a:off x="1747672" y="3255858"/>
              <a:ext cx="2642280"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8" name="Cube 857"/>
            <p:cNvSpPr>
              <a:spLocks noChangeArrowheads="1"/>
            </p:cNvSpPr>
            <p:nvPr/>
          </p:nvSpPr>
          <p:spPr bwMode="auto">
            <a:xfrm flipH="1">
              <a:off x="4589962" y="3506793"/>
              <a:ext cx="2631750"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59" name="Cube 858"/>
            <p:cNvSpPr>
              <a:spLocks noChangeArrowheads="1"/>
            </p:cNvSpPr>
            <p:nvPr/>
          </p:nvSpPr>
          <p:spPr bwMode="auto">
            <a:xfrm flipH="1">
              <a:off x="4589962" y="3255858"/>
              <a:ext cx="2631750"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60" name="Cube 859"/>
            <p:cNvSpPr>
              <a:spLocks noChangeArrowheads="1"/>
            </p:cNvSpPr>
            <p:nvPr/>
          </p:nvSpPr>
          <p:spPr bwMode="auto">
            <a:xfrm flipH="1">
              <a:off x="3000388" y="1940366"/>
              <a:ext cx="2642274" cy="1026539"/>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61" name="Cube 860"/>
            <p:cNvSpPr>
              <a:spLocks noChangeArrowheads="1"/>
            </p:cNvSpPr>
            <p:nvPr/>
          </p:nvSpPr>
          <p:spPr bwMode="auto">
            <a:xfrm flipH="1">
              <a:off x="3000388" y="1697038"/>
              <a:ext cx="2642274" cy="380201"/>
            </a:xfrm>
            <a:prstGeom prst="cube">
              <a:avLst>
                <a:gd name="adj" fmla="val 34384"/>
              </a:avLst>
            </a:prstGeom>
            <a:gradFill rotWithShape="1">
              <a:gsLst>
                <a:gs pos="0">
                  <a:srgbClr val="BFBFBF"/>
                </a:gs>
                <a:gs pos="50999">
                  <a:srgbClr val="F2F2F2"/>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cxnSp>
          <p:nvCxnSpPr>
            <p:cNvPr id="862" name="Straight Connector 861"/>
            <p:cNvCxnSpPr>
              <a:cxnSpLocks noChangeShapeType="1"/>
              <a:stCxn id="860" idx="3"/>
              <a:endCxn id="857" idx="0"/>
            </p:cNvCxnSpPr>
            <p:nvPr/>
          </p:nvCxnSpPr>
          <p:spPr bwMode="auto">
            <a:xfrm rot="5400000">
              <a:off x="3546893" y="2412799"/>
              <a:ext cx="296554" cy="1389564"/>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63" name="Straight Connector 862"/>
            <p:cNvCxnSpPr>
              <a:cxnSpLocks noChangeShapeType="1"/>
              <a:stCxn id="859" idx="0"/>
              <a:endCxn id="860" idx="3"/>
            </p:cNvCxnSpPr>
            <p:nvPr/>
          </p:nvCxnSpPr>
          <p:spPr bwMode="auto">
            <a:xfrm rot="16200000" flipV="1">
              <a:off x="4971839" y="2385019"/>
              <a:ext cx="288953" cy="1452726"/>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64" name="Straight Connector 863"/>
            <p:cNvCxnSpPr>
              <a:cxnSpLocks noChangeShapeType="1"/>
              <a:stCxn id="856" idx="3"/>
              <a:endCxn id="851" idx="0"/>
            </p:cNvCxnSpPr>
            <p:nvPr/>
          </p:nvCxnSpPr>
          <p:spPr bwMode="auto">
            <a:xfrm rot="5400000">
              <a:off x="2261131" y="3949109"/>
              <a:ext cx="288953" cy="1442202"/>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65" name="Straight Connector 864"/>
            <p:cNvCxnSpPr>
              <a:cxnSpLocks noChangeShapeType="1"/>
              <a:stCxn id="856" idx="3"/>
              <a:endCxn id="853" idx="0"/>
            </p:cNvCxnSpPr>
            <p:nvPr/>
          </p:nvCxnSpPr>
          <p:spPr bwMode="auto">
            <a:xfrm rot="16200000" flipH="1">
              <a:off x="3677015" y="3975428"/>
              <a:ext cx="288953" cy="1389564"/>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66" name="Straight Connector 865"/>
            <p:cNvCxnSpPr>
              <a:cxnSpLocks noChangeShapeType="1"/>
              <a:stCxn id="858" idx="3"/>
              <a:endCxn id="853" idx="0"/>
            </p:cNvCxnSpPr>
            <p:nvPr/>
          </p:nvCxnSpPr>
          <p:spPr bwMode="auto">
            <a:xfrm rot="5400000">
              <a:off x="5092898" y="3949110"/>
              <a:ext cx="288953" cy="1442196"/>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67" name="Straight Connector 866"/>
            <p:cNvCxnSpPr>
              <a:cxnSpLocks noChangeShapeType="1"/>
              <a:stCxn id="858" idx="3"/>
              <a:endCxn id="855" idx="0"/>
            </p:cNvCxnSpPr>
            <p:nvPr/>
          </p:nvCxnSpPr>
          <p:spPr bwMode="auto">
            <a:xfrm rot="16200000" flipH="1">
              <a:off x="6514039" y="3970163"/>
              <a:ext cx="288953" cy="1400094"/>
            </a:xfrm>
            <a:prstGeom prst="line">
              <a:avLst/>
            </a:prstGeom>
            <a:noFill/>
            <a:ln w="19050">
              <a:solidFill>
                <a:srgbClr val="595959"/>
              </a:solidFill>
              <a:round/>
              <a:headEnd/>
              <a:tailEnd/>
            </a:ln>
            <a:effectLst>
              <a:outerShdw dist="20000" dir="5400000" rotWithShape="0">
                <a:srgbClr val="808080">
                  <a:alpha val="37999"/>
                </a:srgbClr>
              </a:outerShdw>
            </a:effectLst>
          </p:spPr>
        </p:cxnSp>
      </p:grpSp>
      <p:grpSp>
        <p:nvGrpSpPr>
          <p:cNvPr id="17087" name="Group 662"/>
          <p:cNvGrpSpPr>
            <a:grpSpLocks/>
          </p:cNvGrpSpPr>
          <p:nvPr/>
        </p:nvGrpSpPr>
        <p:grpSpPr bwMode="auto">
          <a:xfrm>
            <a:off x="3235325" y="1817688"/>
            <a:ext cx="1252538" cy="914400"/>
            <a:chOff x="431800" y="1697038"/>
            <a:chExt cx="8305800" cy="4379912"/>
          </a:xfrm>
        </p:grpSpPr>
        <p:sp>
          <p:nvSpPr>
            <p:cNvPr id="869" name="Cube 868"/>
            <p:cNvSpPr>
              <a:spLocks noChangeArrowheads="1"/>
            </p:cNvSpPr>
            <p:nvPr/>
          </p:nvSpPr>
          <p:spPr bwMode="auto">
            <a:xfrm flipH="1">
              <a:off x="431800" y="5050406"/>
              <a:ext cx="263174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0" name="Cube 869"/>
            <p:cNvSpPr>
              <a:spLocks noChangeArrowheads="1"/>
            </p:cNvSpPr>
            <p:nvPr/>
          </p:nvSpPr>
          <p:spPr bwMode="auto">
            <a:xfrm flipH="1">
              <a:off x="431800" y="4814684"/>
              <a:ext cx="263174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1" name="Cube 870"/>
            <p:cNvSpPr>
              <a:spLocks noChangeArrowheads="1"/>
            </p:cNvSpPr>
            <p:nvPr/>
          </p:nvSpPr>
          <p:spPr bwMode="auto">
            <a:xfrm flipH="1">
              <a:off x="3263564" y="5050406"/>
              <a:ext cx="2642272"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2" name="Cube 871"/>
            <p:cNvSpPr>
              <a:spLocks noChangeArrowheads="1"/>
            </p:cNvSpPr>
            <p:nvPr/>
          </p:nvSpPr>
          <p:spPr bwMode="auto">
            <a:xfrm flipH="1">
              <a:off x="3263564" y="4814684"/>
              <a:ext cx="2642272"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3" name="Cube 872"/>
            <p:cNvSpPr>
              <a:spLocks noChangeArrowheads="1"/>
            </p:cNvSpPr>
            <p:nvPr/>
          </p:nvSpPr>
          <p:spPr bwMode="auto">
            <a:xfrm flipH="1">
              <a:off x="6105852" y="5050406"/>
              <a:ext cx="263174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4" name="Cube 873"/>
            <p:cNvSpPr>
              <a:spLocks noChangeArrowheads="1"/>
            </p:cNvSpPr>
            <p:nvPr/>
          </p:nvSpPr>
          <p:spPr bwMode="auto">
            <a:xfrm flipH="1">
              <a:off x="6105852" y="4814684"/>
              <a:ext cx="263174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5" name="Cube 874"/>
            <p:cNvSpPr>
              <a:spLocks noChangeArrowheads="1"/>
            </p:cNvSpPr>
            <p:nvPr/>
          </p:nvSpPr>
          <p:spPr bwMode="auto">
            <a:xfrm flipH="1">
              <a:off x="1758201" y="3506793"/>
              <a:ext cx="263174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6" name="Cube 875"/>
            <p:cNvSpPr>
              <a:spLocks noChangeArrowheads="1"/>
            </p:cNvSpPr>
            <p:nvPr/>
          </p:nvSpPr>
          <p:spPr bwMode="auto">
            <a:xfrm flipH="1">
              <a:off x="1758201" y="3255858"/>
              <a:ext cx="263174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7" name="Cube 876"/>
            <p:cNvSpPr>
              <a:spLocks noChangeArrowheads="1"/>
            </p:cNvSpPr>
            <p:nvPr/>
          </p:nvSpPr>
          <p:spPr bwMode="auto">
            <a:xfrm flipH="1">
              <a:off x="4589965" y="3506793"/>
              <a:ext cx="263174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8" name="Cube 877"/>
            <p:cNvSpPr>
              <a:spLocks noChangeArrowheads="1"/>
            </p:cNvSpPr>
            <p:nvPr/>
          </p:nvSpPr>
          <p:spPr bwMode="auto">
            <a:xfrm flipH="1">
              <a:off x="4589965" y="3255858"/>
              <a:ext cx="263174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79" name="Cube 878"/>
            <p:cNvSpPr>
              <a:spLocks noChangeArrowheads="1"/>
            </p:cNvSpPr>
            <p:nvPr/>
          </p:nvSpPr>
          <p:spPr bwMode="auto">
            <a:xfrm flipH="1">
              <a:off x="3010916" y="1940366"/>
              <a:ext cx="2631748" cy="1026539"/>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80" name="Cube 879"/>
            <p:cNvSpPr>
              <a:spLocks noChangeArrowheads="1"/>
            </p:cNvSpPr>
            <p:nvPr/>
          </p:nvSpPr>
          <p:spPr bwMode="auto">
            <a:xfrm flipH="1">
              <a:off x="3010916" y="1697038"/>
              <a:ext cx="2631748" cy="380201"/>
            </a:xfrm>
            <a:prstGeom prst="cube">
              <a:avLst>
                <a:gd name="adj" fmla="val 34384"/>
              </a:avLst>
            </a:prstGeom>
            <a:gradFill rotWithShape="1">
              <a:gsLst>
                <a:gs pos="0">
                  <a:srgbClr val="BFBFBF"/>
                </a:gs>
                <a:gs pos="50999">
                  <a:srgbClr val="F2F2F2"/>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cxnSp>
          <p:nvCxnSpPr>
            <p:cNvPr id="881" name="Straight Connector 880"/>
            <p:cNvCxnSpPr>
              <a:cxnSpLocks noChangeShapeType="1"/>
              <a:stCxn id="879" idx="3"/>
              <a:endCxn id="876" idx="0"/>
            </p:cNvCxnSpPr>
            <p:nvPr/>
          </p:nvCxnSpPr>
          <p:spPr bwMode="auto">
            <a:xfrm rot="5400000">
              <a:off x="3550695" y="2427128"/>
              <a:ext cx="288953" cy="1368509"/>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82" name="Straight Connector 881"/>
            <p:cNvCxnSpPr>
              <a:cxnSpLocks noChangeShapeType="1"/>
              <a:stCxn id="878" idx="0"/>
              <a:endCxn id="879" idx="3"/>
            </p:cNvCxnSpPr>
            <p:nvPr/>
          </p:nvCxnSpPr>
          <p:spPr bwMode="auto">
            <a:xfrm rot="16200000" flipV="1">
              <a:off x="4962773" y="2375957"/>
              <a:ext cx="296554" cy="1463249"/>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84" name="Straight Connector 883"/>
            <p:cNvCxnSpPr>
              <a:cxnSpLocks noChangeShapeType="1"/>
              <a:stCxn id="875" idx="3"/>
              <a:endCxn id="870" idx="0"/>
            </p:cNvCxnSpPr>
            <p:nvPr/>
          </p:nvCxnSpPr>
          <p:spPr bwMode="auto">
            <a:xfrm rot="5400000">
              <a:off x="2261136" y="3949110"/>
              <a:ext cx="288953" cy="1442195"/>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85" name="Straight Connector 884"/>
            <p:cNvCxnSpPr>
              <a:cxnSpLocks noChangeShapeType="1"/>
              <a:stCxn id="875" idx="3"/>
              <a:endCxn id="872" idx="0"/>
            </p:cNvCxnSpPr>
            <p:nvPr/>
          </p:nvCxnSpPr>
          <p:spPr bwMode="auto">
            <a:xfrm rot="16200000" flipH="1">
              <a:off x="3677012" y="3975428"/>
              <a:ext cx="288953" cy="1389563"/>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86" name="Straight Connector 885"/>
            <p:cNvCxnSpPr>
              <a:cxnSpLocks noChangeShapeType="1"/>
              <a:stCxn id="877" idx="3"/>
              <a:endCxn id="872" idx="0"/>
            </p:cNvCxnSpPr>
            <p:nvPr/>
          </p:nvCxnSpPr>
          <p:spPr bwMode="auto">
            <a:xfrm rot="5400000">
              <a:off x="5092894" y="3949109"/>
              <a:ext cx="288953" cy="1442201"/>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887" name="Straight Connector 886"/>
            <p:cNvCxnSpPr>
              <a:cxnSpLocks noChangeShapeType="1"/>
              <a:stCxn id="877" idx="3"/>
              <a:endCxn id="874" idx="0"/>
            </p:cNvCxnSpPr>
            <p:nvPr/>
          </p:nvCxnSpPr>
          <p:spPr bwMode="auto">
            <a:xfrm rot="16200000" flipH="1">
              <a:off x="6514041" y="3970164"/>
              <a:ext cx="288953" cy="1400087"/>
            </a:xfrm>
            <a:prstGeom prst="line">
              <a:avLst/>
            </a:prstGeom>
            <a:noFill/>
            <a:ln w="19050">
              <a:solidFill>
                <a:srgbClr val="595959"/>
              </a:solidFill>
              <a:round/>
              <a:headEnd/>
              <a:tailEnd/>
            </a:ln>
            <a:effectLst>
              <a:outerShdw dist="20000" dir="5400000" rotWithShape="0">
                <a:srgbClr val="808080">
                  <a:alpha val="37999"/>
                </a:srgbClr>
              </a:outerShdw>
            </a:effectLst>
          </p:spPr>
        </p:cxnSp>
      </p:grpSp>
      <p:grpSp>
        <p:nvGrpSpPr>
          <p:cNvPr id="1312" name="Group 716"/>
          <p:cNvGrpSpPr>
            <a:grpSpLocks/>
          </p:cNvGrpSpPr>
          <p:nvPr/>
        </p:nvGrpSpPr>
        <p:grpSpPr bwMode="auto">
          <a:xfrm>
            <a:off x="4648200" y="1817688"/>
            <a:ext cx="1252538" cy="914400"/>
            <a:chOff x="431800" y="1697038"/>
            <a:chExt cx="8305800" cy="4379912"/>
          </a:xfrm>
        </p:grpSpPr>
        <p:sp>
          <p:nvSpPr>
            <p:cNvPr id="889" name="Cube 888"/>
            <p:cNvSpPr>
              <a:spLocks noChangeArrowheads="1"/>
            </p:cNvSpPr>
            <p:nvPr/>
          </p:nvSpPr>
          <p:spPr bwMode="auto">
            <a:xfrm flipH="1">
              <a:off x="431800" y="5050406"/>
              <a:ext cx="263174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0" name="Cube 889"/>
            <p:cNvSpPr>
              <a:spLocks noChangeArrowheads="1"/>
            </p:cNvSpPr>
            <p:nvPr/>
          </p:nvSpPr>
          <p:spPr bwMode="auto">
            <a:xfrm flipH="1">
              <a:off x="431800" y="4814684"/>
              <a:ext cx="263174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1" name="Cube 890"/>
            <p:cNvSpPr>
              <a:spLocks noChangeArrowheads="1"/>
            </p:cNvSpPr>
            <p:nvPr/>
          </p:nvSpPr>
          <p:spPr bwMode="auto">
            <a:xfrm flipH="1">
              <a:off x="3263564" y="5050406"/>
              <a:ext cx="2642272"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2" name="Cube 891"/>
            <p:cNvSpPr>
              <a:spLocks noChangeArrowheads="1"/>
            </p:cNvSpPr>
            <p:nvPr/>
          </p:nvSpPr>
          <p:spPr bwMode="auto">
            <a:xfrm flipH="1">
              <a:off x="3263564" y="4814684"/>
              <a:ext cx="2642272"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3" name="Cube 892"/>
            <p:cNvSpPr>
              <a:spLocks noChangeArrowheads="1"/>
            </p:cNvSpPr>
            <p:nvPr/>
          </p:nvSpPr>
          <p:spPr bwMode="auto">
            <a:xfrm flipH="1">
              <a:off x="6105852" y="5050406"/>
              <a:ext cx="263174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4" name="Cube 893"/>
            <p:cNvSpPr>
              <a:spLocks noChangeArrowheads="1"/>
            </p:cNvSpPr>
            <p:nvPr/>
          </p:nvSpPr>
          <p:spPr bwMode="auto">
            <a:xfrm flipH="1">
              <a:off x="6105852" y="4814684"/>
              <a:ext cx="263174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5" name="Cube 894"/>
            <p:cNvSpPr>
              <a:spLocks noChangeArrowheads="1"/>
            </p:cNvSpPr>
            <p:nvPr/>
          </p:nvSpPr>
          <p:spPr bwMode="auto">
            <a:xfrm flipH="1">
              <a:off x="1758201" y="3506793"/>
              <a:ext cx="263174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6" name="Cube 895"/>
            <p:cNvSpPr>
              <a:spLocks noChangeArrowheads="1"/>
            </p:cNvSpPr>
            <p:nvPr/>
          </p:nvSpPr>
          <p:spPr bwMode="auto">
            <a:xfrm flipH="1">
              <a:off x="1758201" y="3255858"/>
              <a:ext cx="263174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7" name="Cube 896"/>
            <p:cNvSpPr>
              <a:spLocks noChangeArrowheads="1"/>
            </p:cNvSpPr>
            <p:nvPr/>
          </p:nvSpPr>
          <p:spPr bwMode="auto">
            <a:xfrm flipH="1">
              <a:off x="4589965" y="3506793"/>
              <a:ext cx="263174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8" name="Cube 897"/>
            <p:cNvSpPr>
              <a:spLocks noChangeArrowheads="1"/>
            </p:cNvSpPr>
            <p:nvPr/>
          </p:nvSpPr>
          <p:spPr bwMode="auto">
            <a:xfrm flipH="1">
              <a:off x="4589965" y="3255858"/>
              <a:ext cx="263174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899" name="Cube 898"/>
            <p:cNvSpPr>
              <a:spLocks noChangeArrowheads="1"/>
            </p:cNvSpPr>
            <p:nvPr/>
          </p:nvSpPr>
          <p:spPr bwMode="auto">
            <a:xfrm flipH="1">
              <a:off x="3010916" y="1940366"/>
              <a:ext cx="2631748" cy="1026539"/>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00" name="Cube 899"/>
            <p:cNvSpPr>
              <a:spLocks noChangeArrowheads="1"/>
            </p:cNvSpPr>
            <p:nvPr/>
          </p:nvSpPr>
          <p:spPr bwMode="auto">
            <a:xfrm flipH="1">
              <a:off x="3010916" y="1697038"/>
              <a:ext cx="2631748" cy="380201"/>
            </a:xfrm>
            <a:prstGeom prst="cube">
              <a:avLst>
                <a:gd name="adj" fmla="val 34384"/>
              </a:avLst>
            </a:prstGeom>
            <a:gradFill rotWithShape="1">
              <a:gsLst>
                <a:gs pos="0">
                  <a:srgbClr val="BFBFBF"/>
                </a:gs>
                <a:gs pos="50999">
                  <a:srgbClr val="F2F2F2"/>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cxnSp>
          <p:nvCxnSpPr>
            <p:cNvPr id="901" name="Straight Connector 900"/>
            <p:cNvCxnSpPr>
              <a:cxnSpLocks noChangeShapeType="1"/>
              <a:stCxn id="899" idx="3"/>
              <a:endCxn id="896" idx="0"/>
            </p:cNvCxnSpPr>
            <p:nvPr/>
          </p:nvCxnSpPr>
          <p:spPr bwMode="auto">
            <a:xfrm rot="5400000">
              <a:off x="3550695" y="2427128"/>
              <a:ext cx="288953" cy="1368509"/>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02" name="Straight Connector 901"/>
            <p:cNvCxnSpPr>
              <a:cxnSpLocks noChangeShapeType="1"/>
              <a:stCxn id="898" idx="0"/>
              <a:endCxn id="899" idx="3"/>
            </p:cNvCxnSpPr>
            <p:nvPr/>
          </p:nvCxnSpPr>
          <p:spPr bwMode="auto">
            <a:xfrm rot="16200000" flipV="1">
              <a:off x="4962773" y="2375957"/>
              <a:ext cx="296554" cy="1463249"/>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03" name="Straight Connector 902"/>
            <p:cNvCxnSpPr>
              <a:cxnSpLocks noChangeShapeType="1"/>
              <a:stCxn id="895" idx="3"/>
              <a:endCxn id="890" idx="0"/>
            </p:cNvCxnSpPr>
            <p:nvPr/>
          </p:nvCxnSpPr>
          <p:spPr bwMode="auto">
            <a:xfrm rot="5400000">
              <a:off x="2261136" y="3949110"/>
              <a:ext cx="288953" cy="1442195"/>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04" name="Straight Connector 903"/>
            <p:cNvCxnSpPr>
              <a:cxnSpLocks noChangeShapeType="1"/>
              <a:stCxn id="895" idx="3"/>
              <a:endCxn id="892" idx="0"/>
            </p:cNvCxnSpPr>
            <p:nvPr/>
          </p:nvCxnSpPr>
          <p:spPr bwMode="auto">
            <a:xfrm rot="16200000" flipH="1">
              <a:off x="3677012" y="3975428"/>
              <a:ext cx="288953" cy="1389563"/>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05" name="Straight Connector 904"/>
            <p:cNvCxnSpPr>
              <a:cxnSpLocks noChangeShapeType="1"/>
              <a:stCxn id="897" idx="3"/>
              <a:endCxn id="892" idx="0"/>
            </p:cNvCxnSpPr>
            <p:nvPr/>
          </p:nvCxnSpPr>
          <p:spPr bwMode="auto">
            <a:xfrm rot="5400000">
              <a:off x="5092894" y="3949109"/>
              <a:ext cx="288953" cy="1442201"/>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06" name="Straight Connector 905"/>
            <p:cNvCxnSpPr>
              <a:cxnSpLocks noChangeShapeType="1"/>
              <a:stCxn id="897" idx="3"/>
              <a:endCxn id="894" idx="0"/>
            </p:cNvCxnSpPr>
            <p:nvPr/>
          </p:nvCxnSpPr>
          <p:spPr bwMode="auto">
            <a:xfrm rot="16200000" flipH="1">
              <a:off x="6514041" y="3970164"/>
              <a:ext cx="288953" cy="1400087"/>
            </a:xfrm>
            <a:prstGeom prst="line">
              <a:avLst/>
            </a:prstGeom>
            <a:noFill/>
            <a:ln w="19050">
              <a:solidFill>
                <a:srgbClr val="595959"/>
              </a:solidFill>
              <a:round/>
              <a:headEnd/>
              <a:tailEnd/>
            </a:ln>
            <a:effectLst>
              <a:outerShdw dist="20000" dir="5400000" rotWithShape="0">
                <a:srgbClr val="808080">
                  <a:alpha val="37999"/>
                </a:srgbClr>
              </a:outerShdw>
            </a:effectLst>
          </p:spPr>
        </p:cxnSp>
      </p:grpSp>
      <p:grpSp>
        <p:nvGrpSpPr>
          <p:cNvPr id="1315" name="Group 991"/>
          <p:cNvGrpSpPr>
            <a:grpSpLocks/>
          </p:cNvGrpSpPr>
          <p:nvPr/>
        </p:nvGrpSpPr>
        <p:grpSpPr bwMode="auto">
          <a:xfrm>
            <a:off x="3729038" y="1941513"/>
            <a:ext cx="227012" cy="95250"/>
            <a:chOff x="4248907" y="2182515"/>
            <a:chExt cx="227454" cy="91832"/>
          </a:xfrm>
        </p:grpSpPr>
        <p:sp>
          <p:nvSpPr>
            <p:cNvPr id="930" name="5-Point Star 929"/>
            <p:cNvSpPr/>
            <p:nvPr/>
          </p:nvSpPr>
          <p:spPr bwMode="auto">
            <a:xfrm flipH="1">
              <a:off x="4248907" y="2182515"/>
              <a:ext cx="98778" cy="91832"/>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sp>
          <p:nvSpPr>
            <p:cNvPr id="931" name="5-Point Star 930"/>
            <p:cNvSpPr/>
            <p:nvPr/>
          </p:nvSpPr>
          <p:spPr bwMode="auto">
            <a:xfrm flipH="1">
              <a:off x="4377583" y="2182515"/>
              <a:ext cx="98778" cy="91832"/>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grpSp>
      <p:grpSp>
        <p:nvGrpSpPr>
          <p:cNvPr id="1316" name="Group 990"/>
          <p:cNvGrpSpPr>
            <a:grpSpLocks/>
          </p:cNvGrpSpPr>
          <p:nvPr/>
        </p:nvGrpSpPr>
        <p:grpSpPr bwMode="auto">
          <a:xfrm>
            <a:off x="2270125" y="1941513"/>
            <a:ext cx="228600" cy="95250"/>
            <a:chOff x="2581102" y="2182515"/>
            <a:chExt cx="227454" cy="91832"/>
          </a:xfrm>
        </p:grpSpPr>
        <p:sp>
          <p:nvSpPr>
            <p:cNvPr id="933" name="5-Point Star 932"/>
            <p:cNvSpPr/>
            <p:nvPr/>
          </p:nvSpPr>
          <p:spPr bwMode="auto">
            <a:xfrm flipH="1">
              <a:off x="2581102" y="2182515"/>
              <a:ext cx="98778" cy="91832"/>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sp>
          <p:nvSpPr>
            <p:cNvPr id="934" name="5-Point Star 933"/>
            <p:cNvSpPr/>
            <p:nvPr/>
          </p:nvSpPr>
          <p:spPr bwMode="auto">
            <a:xfrm flipH="1">
              <a:off x="2709778" y="2182515"/>
              <a:ext cx="98778" cy="91832"/>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grpSp>
      <p:pic>
        <p:nvPicPr>
          <p:cNvPr id="16449" name="Picture 1241" descr="senior_executive_service_seal_n10261.png"/>
          <p:cNvPicPr>
            <a:picLocks noChangeAspect="1"/>
          </p:cNvPicPr>
          <p:nvPr/>
        </p:nvPicPr>
        <p:blipFill>
          <a:blip r:embed="rId7" cstate="print"/>
          <a:srcRect/>
          <a:stretch>
            <a:fillRect/>
          </a:stretch>
        </p:blipFill>
        <p:spPr bwMode="auto">
          <a:xfrm>
            <a:off x="847725" y="1884363"/>
            <a:ext cx="217488" cy="212725"/>
          </a:xfrm>
          <a:prstGeom prst="rect">
            <a:avLst/>
          </a:prstGeom>
          <a:noFill/>
          <a:ln w="9525">
            <a:noFill/>
            <a:miter lim="800000"/>
            <a:headEnd/>
            <a:tailEnd/>
          </a:ln>
        </p:spPr>
      </p:pic>
      <p:sp>
        <p:nvSpPr>
          <p:cNvPr id="936" name="Rounded Rectangle 4"/>
          <p:cNvSpPr/>
          <p:nvPr/>
        </p:nvSpPr>
        <p:spPr>
          <a:xfrm>
            <a:off x="-94732" y="3199693"/>
            <a:ext cx="1450685" cy="194484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34696" tIns="234696" rIns="234696" bIns="234696" spcCol="1270" anchor="ctr"/>
          <a:lstStyle/>
          <a:p>
            <a:pPr algn="ctr" defTabSz="1466850">
              <a:lnSpc>
                <a:spcPct val="90000"/>
              </a:lnSpc>
              <a:spcAft>
                <a:spcPct val="35000"/>
              </a:spcAft>
              <a:defRPr/>
            </a:pPr>
            <a:endParaRPr lang="en-US" sz="3300" dirty="0">
              <a:solidFill>
                <a:prstClr val="white"/>
              </a:solidFill>
            </a:endParaRPr>
          </a:p>
        </p:txBody>
      </p:sp>
      <p:sp>
        <p:nvSpPr>
          <p:cNvPr id="937" name="Rounded Rectangle 6"/>
          <p:cNvSpPr/>
          <p:nvPr/>
        </p:nvSpPr>
        <p:spPr>
          <a:xfrm>
            <a:off x="1399474" y="3263193"/>
            <a:ext cx="1450685" cy="194484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462280" tIns="462280" rIns="462280" bIns="462280" spcCol="1270" anchor="ctr"/>
          <a:lstStyle/>
          <a:p>
            <a:pPr algn="ctr" defTabSz="2889250">
              <a:lnSpc>
                <a:spcPct val="90000"/>
              </a:lnSpc>
              <a:spcAft>
                <a:spcPct val="35000"/>
              </a:spcAft>
              <a:defRPr/>
            </a:pPr>
            <a:endParaRPr lang="en-US" sz="6500" dirty="0">
              <a:solidFill>
                <a:prstClr val="white"/>
              </a:solidFill>
            </a:endParaRPr>
          </a:p>
        </p:txBody>
      </p:sp>
      <p:sp>
        <p:nvSpPr>
          <p:cNvPr id="938" name="Rounded Rectangle 8"/>
          <p:cNvSpPr/>
          <p:nvPr/>
        </p:nvSpPr>
        <p:spPr>
          <a:xfrm>
            <a:off x="2893680" y="3263193"/>
            <a:ext cx="1450685" cy="194484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462280" tIns="462280" rIns="462280" bIns="462280" spcCol="1270" anchor="ctr"/>
          <a:lstStyle/>
          <a:p>
            <a:pPr algn="ctr" defTabSz="2889250">
              <a:lnSpc>
                <a:spcPct val="90000"/>
              </a:lnSpc>
              <a:spcAft>
                <a:spcPct val="35000"/>
              </a:spcAft>
              <a:defRPr/>
            </a:pPr>
            <a:endParaRPr lang="en-US" sz="6500" dirty="0">
              <a:solidFill>
                <a:prstClr val="white"/>
              </a:solidFill>
            </a:endParaRPr>
          </a:p>
        </p:txBody>
      </p:sp>
      <p:sp>
        <p:nvSpPr>
          <p:cNvPr id="939" name="Rounded Rectangle 10"/>
          <p:cNvSpPr/>
          <p:nvPr/>
        </p:nvSpPr>
        <p:spPr>
          <a:xfrm>
            <a:off x="4387885" y="3263193"/>
            <a:ext cx="1450685" cy="194484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462280" tIns="462280" rIns="462280" bIns="462280" spcCol="1270" anchor="ctr"/>
          <a:lstStyle/>
          <a:p>
            <a:pPr algn="ctr" defTabSz="2889250">
              <a:lnSpc>
                <a:spcPct val="90000"/>
              </a:lnSpc>
              <a:spcAft>
                <a:spcPct val="35000"/>
              </a:spcAft>
              <a:defRPr/>
            </a:pPr>
            <a:endParaRPr lang="en-US" sz="6500" dirty="0">
              <a:solidFill>
                <a:prstClr val="white"/>
              </a:solidFill>
            </a:endParaRPr>
          </a:p>
        </p:txBody>
      </p:sp>
      <p:sp>
        <p:nvSpPr>
          <p:cNvPr id="941" name="Rounded Rectangle 14"/>
          <p:cNvSpPr/>
          <p:nvPr/>
        </p:nvSpPr>
        <p:spPr>
          <a:xfrm>
            <a:off x="7376297" y="3263193"/>
            <a:ext cx="1450685" cy="194484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234696" tIns="234696" rIns="234696" bIns="234696" spcCol="1270" anchor="ctr"/>
          <a:lstStyle/>
          <a:p>
            <a:pPr algn="ctr" defTabSz="1466850">
              <a:lnSpc>
                <a:spcPct val="90000"/>
              </a:lnSpc>
              <a:spcAft>
                <a:spcPct val="35000"/>
              </a:spcAft>
              <a:defRPr/>
            </a:pPr>
            <a:endParaRPr lang="en-US" sz="3300" dirty="0">
              <a:solidFill>
                <a:prstClr val="white"/>
              </a:solidFill>
            </a:endParaRPr>
          </a:p>
        </p:txBody>
      </p:sp>
      <p:grpSp>
        <p:nvGrpSpPr>
          <p:cNvPr id="1318" name="Group 748"/>
          <p:cNvGrpSpPr>
            <a:grpSpLocks/>
          </p:cNvGrpSpPr>
          <p:nvPr/>
        </p:nvGrpSpPr>
        <p:grpSpPr bwMode="auto">
          <a:xfrm>
            <a:off x="7512050" y="1817688"/>
            <a:ext cx="1254125" cy="914400"/>
            <a:chOff x="431800" y="1697038"/>
            <a:chExt cx="8305800" cy="4379912"/>
          </a:xfrm>
        </p:grpSpPr>
        <p:sp>
          <p:nvSpPr>
            <p:cNvPr id="943" name="Cube 942"/>
            <p:cNvSpPr>
              <a:spLocks noChangeArrowheads="1"/>
            </p:cNvSpPr>
            <p:nvPr/>
          </p:nvSpPr>
          <p:spPr bwMode="auto">
            <a:xfrm flipH="1">
              <a:off x="431800" y="5050406"/>
              <a:ext cx="2638935"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44" name="Cube 943"/>
            <p:cNvSpPr>
              <a:spLocks noChangeArrowheads="1"/>
            </p:cNvSpPr>
            <p:nvPr/>
          </p:nvSpPr>
          <p:spPr bwMode="auto">
            <a:xfrm flipH="1">
              <a:off x="431800" y="4814684"/>
              <a:ext cx="2638935"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45" name="Cube 944"/>
            <p:cNvSpPr>
              <a:spLocks noChangeArrowheads="1"/>
            </p:cNvSpPr>
            <p:nvPr/>
          </p:nvSpPr>
          <p:spPr bwMode="auto">
            <a:xfrm flipH="1">
              <a:off x="3270491" y="5050406"/>
              <a:ext cx="262841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46" name="Cube 945"/>
            <p:cNvSpPr>
              <a:spLocks noChangeArrowheads="1"/>
            </p:cNvSpPr>
            <p:nvPr/>
          </p:nvSpPr>
          <p:spPr bwMode="auto">
            <a:xfrm flipH="1">
              <a:off x="3270491" y="4814684"/>
              <a:ext cx="262841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47" name="Cube 946"/>
            <p:cNvSpPr>
              <a:spLocks noChangeArrowheads="1"/>
            </p:cNvSpPr>
            <p:nvPr/>
          </p:nvSpPr>
          <p:spPr bwMode="auto">
            <a:xfrm flipH="1">
              <a:off x="6098672" y="5050406"/>
              <a:ext cx="263892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48" name="Cube 947"/>
            <p:cNvSpPr>
              <a:spLocks noChangeArrowheads="1"/>
            </p:cNvSpPr>
            <p:nvPr/>
          </p:nvSpPr>
          <p:spPr bwMode="auto">
            <a:xfrm flipH="1">
              <a:off x="6098672" y="4814684"/>
              <a:ext cx="263892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49" name="Cube 948"/>
            <p:cNvSpPr>
              <a:spLocks noChangeArrowheads="1"/>
            </p:cNvSpPr>
            <p:nvPr/>
          </p:nvSpPr>
          <p:spPr bwMode="auto">
            <a:xfrm flipH="1">
              <a:off x="1756523" y="3506793"/>
              <a:ext cx="2638935"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50" name="Cube 949"/>
            <p:cNvSpPr>
              <a:spLocks noChangeArrowheads="1"/>
            </p:cNvSpPr>
            <p:nvPr/>
          </p:nvSpPr>
          <p:spPr bwMode="auto">
            <a:xfrm flipH="1">
              <a:off x="1756523" y="3255858"/>
              <a:ext cx="2638935"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51" name="Cube 950"/>
            <p:cNvSpPr>
              <a:spLocks noChangeArrowheads="1"/>
            </p:cNvSpPr>
            <p:nvPr/>
          </p:nvSpPr>
          <p:spPr bwMode="auto">
            <a:xfrm flipH="1">
              <a:off x="4584703" y="3506793"/>
              <a:ext cx="263892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52" name="Cube 951"/>
            <p:cNvSpPr>
              <a:spLocks noChangeArrowheads="1"/>
            </p:cNvSpPr>
            <p:nvPr/>
          </p:nvSpPr>
          <p:spPr bwMode="auto">
            <a:xfrm flipH="1">
              <a:off x="4584703" y="3255858"/>
              <a:ext cx="263892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53" name="Cube 952"/>
            <p:cNvSpPr>
              <a:spLocks noChangeArrowheads="1"/>
            </p:cNvSpPr>
            <p:nvPr/>
          </p:nvSpPr>
          <p:spPr bwMode="auto">
            <a:xfrm flipH="1">
              <a:off x="3007653" y="1940366"/>
              <a:ext cx="2638928" cy="1026539"/>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54" name="Cube 953"/>
            <p:cNvSpPr>
              <a:spLocks noChangeArrowheads="1"/>
            </p:cNvSpPr>
            <p:nvPr/>
          </p:nvSpPr>
          <p:spPr bwMode="auto">
            <a:xfrm flipH="1">
              <a:off x="3007653" y="1697038"/>
              <a:ext cx="2638928" cy="380201"/>
            </a:xfrm>
            <a:prstGeom prst="cube">
              <a:avLst>
                <a:gd name="adj" fmla="val 34384"/>
              </a:avLst>
            </a:prstGeom>
            <a:gradFill rotWithShape="1">
              <a:gsLst>
                <a:gs pos="0">
                  <a:srgbClr val="BFBFBF"/>
                </a:gs>
                <a:gs pos="50999">
                  <a:srgbClr val="F2F2F2"/>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cxnSp>
          <p:nvCxnSpPr>
            <p:cNvPr id="955" name="Straight Connector 954"/>
            <p:cNvCxnSpPr>
              <a:cxnSpLocks noChangeShapeType="1"/>
              <a:stCxn id="953" idx="3"/>
              <a:endCxn id="950" idx="0"/>
            </p:cNvCxnSpPr>
            <p:nvPr/>
          </p:nvCxnSpPr>
          <p:spPr bwMode="auto">
            <a:xfrm rot="5400000">
              <a:off x="3551817" y="2422741"/>
              <a:ext cx="288953" cy="1377288"/>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56" name="Straight Connector 955"/>
            <p:cNvCxnSpPr>
              <a:cxnSpLocks noChangeShapeType="1"/>
              <a:stCxn id="952" idx="0"/>
              <a:endCxn id="953" idx="3"/>
            </p:cNvCxnSpPr>
            <p:nvPr/>
          </p:nvCxnSpPr>
          <p:spPr bwMode="auto">
            <a:xfrm rot="16200000" flipV="1">
              <a:off x="4967368" y="2376877"/>
              <a:ext cx="296554" cy="1461404"/>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57" name="Straight Connector 956"/>
            <p:cNvCxnSpPr>
              <a:cxnSpLocks noChangeShapeType="1"/>
              <a:stCxn id="949" idx="3"/>
              <a:endCxn id="944" idx="0"/>
            </p:cNvCxnSpPr>
            <p:nvPr/>
          </p:nvCxnSpPr>
          <p:spPr bwMode="auto">
            <a:xfrm rot="5400000">
              <a:off x="2263897" y="3944764"/>
              <a:ext cx="288953" cy="1450887"/>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58" name="Straight Connector 957"/>
            <p:cNvCxnSpPr>
              <a:cxnSpLocks noChangeShapeType="1"/>
              <a:stCxn id="949" idx="3"/>
              <a:endCxn id="946" idx="0"/>
            </p:cNvCxnSpPr>
            <p:nvPr/>
          </p:nvCxnSpPr>
          <p:spPr bwMode="auto">
            <a:xfrm rot="16200000" flipH="1">
              <a:off x="3683239" y="3976308"/>
              <a:ext cx="288953" cy="1387805"/>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59" name="Straight Connector 958"/>
            <p:cNvCxnSpPr>
              <a:cxnSpLocks noChangeShapeType="1"/>
              <a:stCxn id="951" idx="3"/>
              <a:endCxn id="946" idx="0"/>
            </p:cNvCxnSpPr>
            <p:nvPr/>
          </p:nvCxnSpPr>
          <p:spPr bwMode="auto">
            <a:xfrm rot="5400000">
              <a:off x="5097330" y="3950023"/>
              <a:ext cx="288953" cy="1440370"/>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60" name="Straight Connector 959"/>
            <p:cNvCxnSpPr>
              <a:cxnSpLocks noChangeShapeType="1"/>
              <a:stCxn id="951" idx="3"/>
              <a:endCxn id="948" idx="0"/>
            </p:cNvCxnSpPr>
            <p:nvPr/>
          </p:nvCxnSpPr>
          <p:spPr bwMode="auto">
            <a:xfrm rot="16200000" flipH="1">
              <a:off x="6511414" y="3976308"/>
              <a:ext cx="288953" cy="1387805"/>
            </a:xfrm>
            <a:prstGeom prst="line">
              <a:avLst/>
            </a:prstGeom>
            <a:noFill/>
            <a:ln w="19050">
              <a:solidFill>
                <a:srgbClr val="595959"/>
              </a:solidFill>
              <a:round/>
              <a:headEnd/>
              <a:tailEnd/>
            </a:ln>
            <a:effectLst>
              <a:outerShdw dist="20000" dir="5400000" rotWithShape="0">
                <a:srgbClr val="808080">
                  <a:alpha val="37999"/>
                </a:srgbClr>
              </a:outerShdw>
            </a:effectLst>
          </p:spPr>
        </p:cxnSp>
      </p:grpSp>
      <p:grpSp>
        <p:nvGrpSpPr>
          <p:cNvPr id="1319" name="Group 395"/>
          <p:cNvGrpSpPr>
            <a:grpSpLocks/>
          </p:cNvGrpSpPr>
          <p:nvPr/>
        </p:nvGrpSpPr>
        <p:grpSpPr bwMode="auto">
          <a:xfrm>
            <a:off x="7931150" y="1941513"/>
            <a:ext cx="365125" cy="80962"/>
            <a:chOff x="6095042" y="2131076"/>
            <a:chExt cx="424636" cy="98778"/>
          </a:xfrm>
        </p:grpSpPr>
        <p:sp>
          <p:nvSpPr>
            <p:cNvPr id="963" name="5-Point Star 962"/>
            <p:cNvSpPr/>
            <p:nvPr/>
          </p:nvSpPr>
          <p:spPr bwMode="auto">
            <a:xfrm flipH="1">
              <a:off x="6095042" y="2131076"/>
              <a:ext cx="98778" cy="98778"/>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sp>
          <p:nvSpPr>
            <p:cNvPr id="964" name="5-Point Star 963"/>
            <p:cNvSpPr/>
            <p:nvPr/>
          </p:nvSpPr>
          <p:spPr bwMode="auto">
            <a:xfrm flipH="1">
              <a:off x="6198980" y="2131076"/>
              <a:ext cx="98778" cy="98778"/>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sp>
          <p:nvSpPr>
            <p:cNvPr id="965" name="5-Point Star 964"/>
            <p:cNvSpPr/>
            <p:nvPr/>
          </p:nvSpPr>
          <p:spPr bwMode="auto">
            <a:xfrm flipH="1">
              <a:off x="6311615" y="2131076"/>
              <a:ext cx="98778" cy="98778"/>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sp>
          <p:nvSpPr>
            <p:cNvPr id="966" name="5-Point Star 965"/>
            <p:cNvSpPr/>
            <p:nvPr/>
          </p:nvSpPr>
          <p:spPr bwMode="auto">
            <a:xfrm flipH="1">
              <a:off x="6420900" y="2131076"/>
              <a:ext cx="98778" cy="98778"/>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grpSp>
      <p:grpSp>
        <p:nvGrpSpPr>
          <p:cNvPr id="1324" name="Group 999"/>
          <p:cNvGrpSpPr>
            <a:grpSpLocks/>
          </p:cNvGrpSpPr>
          <p:nvPr/>
        </p:nvGrpSpPr>
        <p:grpSpPr bwMode="auto">
          <a:xfrm flipH="1">
            <a:off x="7581900" y="5108575"/>
            <a:ext cx="1108075" cy="909638"/>
            <a:chOff x="1895719" y="5176064"/>
            <a:chExt cx="1107394" cy="877540"/>
          </a:xfrm>
        </p:grpSpPr>
        <p:cxnSp>
          <p:nvCxnSpPr>
            <p:cNvPr id="991" name="Elbow Connector 990"/>
            <p:cNvCxnSpPr/>
            <p:nvPr/>
          </p:nvCxnSpPr>
          <p:spPr bwMode="auto">
            <a:xfrm rot="5400000" flipH="1" flipV="1">
              <a:off x="2456009" y="5445235"/>
              <a:ext cx="13784" cy="639369"/>
            </a:xfrm>
            <a:prstGeom prst="bentConnector3">
              <a:avLst>
                <a:gd name="adj1" fmla="val 85055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92" name="Elbow Connector 991"/>
            <p:cNvCxnSpPr/>
            <p:nvPr/>
          </p:nvCxnSpPr>
          <p:spPr bwMode="auto">
            <a:xfrm rot="5400000">
              <a:off x="2432479" y="5518942"/>
              <a:ext cx="205219" cy="98365"/>
            </a:xfrm>
            <a:prstGeom prst="bentConnector3">
              <a:avLst>
                <a:gd name="adj1"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93" name="AutoShape 60"/>
            <p:cNvSpPr>
              <a:spLocks noChangeArrowheads="1"/>
            </p:cNvSpPr>
            <p:nvPr/>
          </p:nvSpPr>
          <p:spPr bwMode="auto">
            <a:xfrm>
              <a:off x="2341341" y="5176064"/>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994" name="AutoShape 60"/>
            <p:cNvSpPr>
              <a:spLocks noChangeArrowheads="1"/>
            </p:cNvSpPr>
            <p:nvPr/>
          </p:nvSpPr>
          <p:spPr bwMode="auto">
            <a:xfrm>
              <a:off x="1895719" y="5764591"/>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sp>
          <p:nvSpPr>
            <p:cNvPr id="995" name="AutoShape 60"/>
            <p:cNvSpPr>
              <a:spLocks noChangeArrowheads="1"/>
            </p:cNvSpPr>
            <p:nvPr/>
          </p:nvSpPr>
          <p:spPr bwMode="auto">
            <a:xfrm>
              <a:off x="2517546" y="5764591"/>
              <a:ext cx="485567" cy="289013"/>
            </a:xfrm>
            <a:prstGeom prst="roundRect">
              <a:avLst>
                <a:gd name="adj" fmla="val 16667"/>
              </a:avLst>
            </a:prstGeom>
            <a:solidFill>
              <a:schemeClr val="bg1"/>
            </a:solidFill>
            <a:ln w="19050">
              <a:solidFill>
                <a:schemeClr val="tx1"/>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sz="900" b="1" dirty="0">
                <a:solidFill>
                  <a:srgbClr val="000000"/>
                </a:solidFill>
                <a:latin typeface="Arial"/>
              </a:endParaRPr>
            </a:p>
          </p:txBody>
        </p:sp>
      </p:grpSp>
      <p:pic>
        <p:nvPicPr>
          <p:cNvPr id="16472" name="Picture 1242" descr="Picture3.png"/>
          <p:cNvPicPr>
            <a:picLocks noChangeAspect="1"/>
          </p:cNvPicPr>
          <p:nvPr/>
        </p:nvPicPr>
        <p:blipFill>
          <a:blip r:embed="rId8" cstate="print"/>
          <a:srcRect/>
          <a:stretch>
            <a:fillRect/>
          </a:stretch>
        </p:blipFill>
        <p:spPr bwMode="auto">
          <a:xfrm>
            <a:off x="8297863" y="3575050"/>
            <a:ext cx="1084262" cy="1104900"/>
          </a:xfrm>
          <a:prstGeom prst="rect">
            <a:avLst/>
          </a:prstGeom>
          <a:noFill/>
          <a:ln w="9525">
            <a:noFill/>
            <a:miter lim="800000"/>
            <a:headEnd/>
            <a:tailEnd/>
          </a:ln>
        </p:spPr>
      </p:pic>
      <p:grpSp>
        <p:nvGrpSpPr>
          <p:cNvPr id="1325" name="Group 1542"/>
          <p:cNvGrpSpPr>
            <a:grpSpLocks/>
          </p:cNvGrpSpPr>
          <p:nvPr/>
        </p:nvGrpSpPr>
        <p:grpSpPr bwMode="auto">
          <a:xfrm>
            <a:off x="6086475" y="1817688"/>
            <a:ext cx="1252538" cy="914400"/>
            <a:chOff x="6086116" y="1817729"/>
            <a:chExt cx="1253376" cy="915117"/>
          </a:xfrm>
        </p:grpSpPr>
        <p:grpSp>
          <p:nvGrpSpPr>
            <p:cNvPr id="1327" name="Group 748"/>
            <p:cNvGrpSpPr>
              <a:grpSpLocks/>
            </p:cNvGrpSpPr>
            <p:nvPr/>
          </p:nvGrpSpPr>
          <p:grpSpPr bwMode="auto">
            <a:xfrm>
              <a:off x="6086116" y="1817729"/>
              <a:ext cx="1253376" cy="915117"/>
              <a:chOff x="431800" y="1697038"/>
              <a:chExt cx="8305800" cy="4379912"/>
            </a:xfrm>
          </p:grpSpPr>
          <p:sp>
            <p:nvSpPr>
              <p:cNvPr id="908" name="Cube 907"/>
              <p:cNvSpPr>
                <a:spLocks noChangeArrowheads="1"/>
              </p:cNvSpPr>
              <p:nvPr/>
            </p:nvSpPr>
            <p:spPr bwMode="auto">
              <a:xfrm flipH="1">
                <a:off x="431800" y="5050406"/>
                <a:ext cx="263174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09" name="Cube 908"/>
              <p:cNvSpPr>
                <a:spLocks noChangeArrowheads="1"/>
              </p:cNvSpPr>
              <p:nvPr/>
            </p:nvSpPr>
            <p:spPr bwMode="auto">
              <a:xfrm flipH="1">
                <a:off x="431800" y="4814684"/>
                <a:ext cx="263174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0" name="Cube 909"/>
              <p:cNvSpPr>
                <a:spLocks noChangeArrowheads="1"/>
              </p:cNvSpPr>
              <p:nvPr/>
            </p:nvSpPr>
            <p:spPr bwMode="auto">
              <a:xfrm flipH="1">
                <a:off x="3263564" y="5050406"/>
                <a:ext cx="2642272"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1" name="Cube 910"/>
              <p:cNvSpPr>
                <a:spLocks noChangeArrowheads="1"/>
              </p:cNvSpPr>
              <p:nvPr/>
            </p:nvSpPr>
            <p:spPr bwMode="auto">
              <a:xfrm flipH="1">
                <a:off x="3263564" y="4814684"/>
                <a:ext cx="2642272"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2" name="Cube 911"/>
              <p:cNvSpPr>
                <a:spLocks noChangeArrowheads="1"/>
              </p:cNvSpPr>
              <p:nvPr/>
            </p:nvSpPr>
            <p:spPr bwMode="auto">
              <a:xfrm flipH="1">
                <a:off x="6105852" y="5050406"/>
                <a:ext cx="2631748" cy="1026544"/>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3" name="Cube 912"/>
              <p:cNvSpPr>
                <a:spLocks noChangeArrowheads="1"/>
              </p:cNvSpPr>
              <p:nvPr/>
            </p:nvSpPr>
            <p:spPr bwMode="auto">
              <a:xfrm flipH="1">
                <a:off x="6105852" y="4814684"/>
                <a:ext cx="2631748" cy="372594"/>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4" name="Cube 913"/>
              <p:cNvSpPr>
                <a:spLocks noChangeArrowheads="1"/>
              </p:cNvSpPr>
              <p:nvPr/>
            </p:nvSpPr>
            <p:spPr bwMode="auto">
              <a:xfrm flipH="1">
                <a:off x="1758201" y="3506793"/>
                <a:ext cx="263174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5" name="Cube 914"/>
              <p:cNvSpPr>
                <a:spLocks noChangeArrowheads="1"/>
              </p:cNvSpPr>
              <p:nvPr/>
            </p:nvSpPr>
            <p:spPr bwMode="auto">
              <a:xfrm flipH="1">
                <a:off x="1758201" y="3255858"/>
                <a:ext cx="263174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6" name="Cube 915"/>
              <p:cNvSpPr>
                <a:spLocks noChangeArrowheads="1"/>
              </p:cNvSpPr>
              <p:nvPr/>
            </p:nvSpPr>
            <p:spPr bwMode="auto">
              <a:xfrm flipH="1">
                <a:off x="4589965" y="3506793"/>
                <a:ext cx="2631748" cy="1018938"/>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7" name="Cube 916"/>
              <p:cNvSpPr>
                <a:spLocks noChangeArrowheads="1"/>
              </p:cNvSpPr>
              <p:nvPr/>
            </p:nvSpPr>
            <p:spPr bwMode="auto">
              <a:xfrm flipH="1">
                <a:off x="4589965" y="3255858"/>
                <a:ext cx="2631748" cy="380201"/>
              </a:xfrm>
              <a:prstGeom prst="cube">
                <a:avLst>
                  <a:gd name="adj" fmla="val 34384"/>
                </a:avLst>
              </a:prstGeom>
              <a:gradFill>
                <a:gsLst>
                  <a:gs pos="0">
                    <a:srgbClr val="BFBFBF"/>
                  </a:gs>
                  <a:gs pos="50999">
                    <a:srgbClr val="F2F2F2"/>
                  </a:gs>
                  <a:gs pos="100000">
                    <a:srgbClr val="7F7F7F"/>
                  </a:gs>
                </a:gsLst>
                <a:lin ang="5400000" scaled="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8" name="Cube 917"/>
              <p:cNvSpPr>
                <a:spLocks noChangeArrowheads="1"/>
              </p:cNvSpPr>
              <p:nvPr/>
            </p:nvSpPr>
            <p:spPr bwMode="auto">
              <a:xfrm flipH="1">
                <a:off x="3010916" y="1940366"/>
                <a:ext cx="2631748" cy="1026539"/>
              </a:xfrm>
              <a:prstGeom prst="cube">
                <a:avLst>
                  <a:gd name="adj" fmla="val 11616"/>
                </a:avLst>
              </a:prstGeom>
              <a:gradFill rotWithShape="1">
                <a:gsLst>
                  <a:gs pos="0">
                    <a:srgbClr val="7F7F7F"/>
                  </a:gs>
                  <a:gs pos="30000">
                    <a:srgbClr val="F2F2F2"/>
                  </a:gs>
                  <a:gs pos="100000">
                    <a:srgbClr val="FFFFFF"/>
                  </a:gs>
                </a:gsLst>
                <a:lin ang="5400000"/>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sp>
            <p:nvSpPr>
              <p:cNvPr id="919" name="Cube 918"/>
              <p:cNvSpPr>
                <a:spLocks noChangeArrowheads="1"/>
              </p:cNvSpPr>
              <p:nvPr/>
            </p:nvSpPr>
            <p:spPr bwMode="auto">
              <a:xfrm flipH="1">
                <a:off x="3010916" y="1697038"/>
                <a:ext cx="2631748" cy="380201"/>
              </a:xfrm>
              <a:prstGeom prst="cube">
                <a:avLst>
                  <a:gd name="adj" fmla="val 34384"/>
                </a:avLst>
              </a:prstGeom>
              <a:gradFill rotWithShape="1">
                <a:gsLst>
                  <a:gs pos="0">
                    <a:srgbClr val="BFBFBF"/>
                  </a:gs>
                  <a:gs pos="50999">
                    <a:srgbClr val="F2F2F2"/>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prstClr val="white"/>
                  </a:solidFill>
                  <a:latin typeface="Arial"/>
                </a:endParaRPr>
              </a:p>
            </p:txBody>
          </p:sp>
          <p:cxnSp>
            <p:nvCxnSpPr>
              <p:cNvPr id="920" name="Straight Connector 919"/>
              <p:cNvCxnSpPr>
                <a:cxnSpLocks noChangeShapeType="1"/>
                <a:stCxn id="918" idx="3"/>
                <a:endCxn id="915" idx="0"/>
              </p:cNvCxnSpPr>
              <p:nvPr/>
            </p:nvCxnSpPr>
            <p:spPr bwMode="auto">
              <a:xfrm rot="5400000">
                <a:off x="3550695" y="2427128"/>
                <a:ext cx="288953" cy="1368509"/>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21" name="Straight Connector 920"/>
              <p:cNvCxnSpPr>
                <a:cxnSpLocks noChangeShapeType="1"/>
                <a:stCxn id="917" idx="0"/>
                <a:endCxn id="918" idx="3"/>
              </p:cNvCxnSpPr>
              <p:nvPr/>
            </p:nvCxnSpPr>
            <p:spPr bwMode="auto">
              <a:xfrm rot="16200000" flipV="1">
                <a:off x="4962773" y="2375957"/>
                <a:ext cx="296554" cy="1463249"/>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22" name="Straight Connector 921"/>
              <p:cNvCxnSpPr>
                <a:cxnSpLocks noChangeShapeType="1"/>
                <a:stCxn id="914" idx="3"/>
                <a:endCxn id="909" idx="0"/>
              </p:cNvCxnSpPr>
              <p:nvPr/>
            </p:nvCxnSpPr>
            <p:spPr bwMode="auto">
              <a:xfrm rot="5400000">
                <a:off x="2261136" y="3949110"/>
                <a:ext cx="288953" cy="1442195"/>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23" name="Straight Connector 922"/>
              <p:cNvCxnSpPr>
                <a:cxnSpLocks noChangeShapeType="1"/>
                <a:stCxn id="914" idx="3"/>
                <a:endCxn id="911" idx="0"/>
              </p:cNvCxnSpPr>
              <p:nvPr/>
            </p:nvCxnSpPr>
            <p:spPr bwMode="auto">
              <a:xfrm rot="16200000" flipH="1">
                <a:off x="3677012" y="3975428"/>
                <a:ext cx="288953" cy="1389563"/>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24" name="Straight Connector 923"/>
              <p:cNvCxnSpPr>
                <a:cxnSpLocks noChangeShapeType="1"/>
                <a:stCxn id="916" idx="3"/>
                <a:endCxn id="911" idx="0"/>
              </p:cNvCxnSpPr>
              <p:nvPr/>
            </p:nvCxnSpPr>
            <p:spPr bwMode="auto">
              <a:xfrm rot="5400000">
                <a:off x="5092894" y="3949109"/>
                <a:ext cx="288953" cy="1442201"/>
              </a:xfrm>
              <a:prstGeom prst="line">
                <a:avLst/>
              </a:prstGeom>
              <a:noFill/>
              <a:ln w="19050">
                <a:solidFill>
                  <a:srgbClr val="595959"/>
                </a:solidFill>
                <a:round/>
                <a:headEnd/>
                <a:tailEnd/>
              </a:ln>
              <a:effectLst>
                <a:outerShdw dist="20000" dir="5400000" rotWithShape="0">
                  <a:srgbClr val="808080">
                    <a:alpha val="37999"/>
                  </a:srgbClr>
                </a:outerShdw>
              </a:effectLst>
            </p:spPr>
          </p:cxnSp>
          <p:cxnSp>
            <p:nvCxnSpPr>
              <p:cNvPr id="925" name="Straight Connector 924"/>
              <p:cNvCxnSpPr>
                <a:cxnSpLocks noChangeShapeType="1"/>
                <a:stCxn id="916" idx="3"/>
                <a:endCxn id="913" idx="0"/>
              </p:cNvCxnSpPr>
              <p:nvPr/>
            </p:nvCxnSpPr>
            <p:spPr bwMode="auto">
              <a:xfrm rot="16200000" flipH="1">
                <a:off x="6514041" y="3970164"/>
                <a:ext cx="288953" cy="1400087"/>
              </a:xfrm>
              <a:prstGeom prst="line">
                <a:avLst/>
              </a:prstGeom>
              <a:noFill/>
              <a:ln w="19050">
                <a:solidFill>
                  <a:srgbClr val="595959"/>
                </a:solidFill>
                <a:round/>
                <a:headEnd/>
                <a:tailEnd/>
              </a:ln>
              <a:effectLst>
                <a:outerShdw dist="20000" dir="5400000" rotWithShape="0">
                  <a:srgbClr val="808080">
                    <a:alpha val="37999"/>
                  </a:srgbClr>
                </a:outerShdw>
              </a:effectLst>
            </p:spPr>
          </p:cxnSp>
        </p:grpSp>
        <p:grpSp>
          <p:nvGrpSpPr>
            <p:cNvPr id="1335" name="Group 992"/>
            <p:cNvGrpSpPr>
              <a:grpSpLocks/>
            </p:cNvGrpSpPr>
            <p:nvPr/>
          </p:nvGrpSpPr>
          <p:grpSpPr bwMode="auto">
            <a:xfrm>
              <a:off x="6582807" y="1941076"/>
              <a:ext cx="211413" cy="95211"/>
              <a:chOff x="5915948" y="2182515"/>
              <a:chExt cx="211413" cy="91832"/>
            </a:xfrm>
          </p:grpSpPr>
          <p:sp>
            <p:nvSpPr>
              <p:cNvPr id="927" name="5-Point Star 926"/>
              <p:cNvSpPr/>
              <p:nvPr/>
            </p:nvSpPr>
            <p:spPr bwMode="auto">
              <a:xfrm flipH="1">
                <a:off x="5915948" y="2182515"/>
                <a:ext cx="98778" cy="91832"/>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sp>
            <p:nvSpPr>
              <p:cNvPr id="928" name="5-Point Star 927"/>
              <p:cNvSpPr/>
              <p:nvPr/>
            </p:nvSpPr>
            <p:spPr bwMode="auto">
              <a:xfrm flipH="1">
                <a:off x="6028583" y="2182515"/>
                <a:ext cx="98778" cy="91832"/>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grpSp>
      </p:grpSp>
      <p:grpSp>
        <p:nvGrpSpPr>
          <p:cNvPr id="1336" name="Group 460"/>
          <p:cNvGrpSpPr/>
          <p:nvPr/>
        </p:nvGrpSpPr>
        <p:grpSpPr>
          <a:xfrm>
            <a:off x="5144762" y="1942560"/>
            <a:ext cx="211272" cy="95136"/>
            <a:chOff x="5135034" y="1927968"/>
            <a:chExt cx="211272" cy="95136"/>
          </a:xfrm>
        </p:grpSpPr>
        <p:sp>
          <p:nvSpPr>
            <p:cNvPr id="459" name="5-Point Star 458"/>
            <p:cNvSpPr/>
            <p:nvPr/>
          </p:nvSpPr>
          <p:spPr bwMode="auto">
            <a:xfrm flipH="1">
              <a:off x="5135034" y="1927968"/>
              <a:ext cx="98712" cy="95136"/>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sp>
          <p:nvSpPr>
            <p:cNvPr id="460" name="5-Point Star 459"/>
            <p:cNvSpPr/>
            <p:nvPr/>
          </p:nvSpPr>
          <p:spPr bwMode="auto">
            <a:xfrm flipH="1">
              <a:off x="5247594" y="1927968"/>
              <a:ext cx="98712" cy="95136"/>
            </a:xfrm>
            <a:prstGeom prst="star5">
              <a:avLst/>
            </a:prstGeom>
            <a:solidFill>
              <a:srgbClr val="C00000"/>
            </a:solidFill>
            <a:ln w="9525" algn="ctr">
              <a:solidFill>
                <a:srgbClr val="C0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endParaRPr lang="en-US" sz="1600" dirty="0">
                <a:solidFill>
                  <a:prstClr val="black"/>
                </a:solidFill>
                <a:latin typeface="Arial"/>
              </a:endParaRPr>
            </a:p>
          </p:txBody>
        </p:sp>
      </p:grpSp>
      <p:sp>
        <p:nvSpPr>
          <p:cNvPr id="462" name="Cloud 461"/>
          <p:cNvSpPr/>
          <p:nvPr/>
        </p:nvSpPr>
        <p:spPr bwMode="auto">
          <a:xfrm>
            <a:off x="4465638" y="4830763"/>
            <a:ext cx="4678362" cy="2027237"/>
          </a:xfrm>
          <a:prstGeom prst="cloud">
            <a:avLst/>
          </a:prstGeom>
          <a:solidFill>
            <a:schemeClr val="accent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400" b="1" i="1" dirty="0">
                <a:solidFill>
                  <a:schemeClr val="bg1"/>
                </a:solidFill>
              </a:rPr>
              <a:t>We’re all about:</a:t>
            </a:r>
          </a:p>
          <a:p>
            <a:pPr algn="ctr">
              <a:defRPr/>
            </a:pPr>
            <a:r>
              <a:rPr lang="en-US" sz="2400" b="1" i="1" dirty="0">
                <a:solidFill>
                  <a:schemeClr val="bg1"/>
                </a:solidFill>
              </a:rPr>
              <a:t>- Promises</a:t>
            </a:r>
          </a:p>
          <a:p>
            <a:pPr algn="ctr">
              <a:buFontTx/>
              <a:buChar char="-"/>
              <a:defRPr/>
            </a:pPr>
            <a:r>
              <a:rPr lang="en-US" sz="2400" b="1" i="1" dirty="0" smtClean="0">
                <a:solidFill>
                  <a:schemeClr val="bg1"/>
                </a:solidFill>
              </a:rPr>
              <a:t>Process</a:t>
            </a:r>
          </a:p>
          <a:p>
            <a:pPr algn="ctr">
              <a:buFontTx/>
              <a:buChar char="-"/>
              <a:defRPr/>
            </a:pPr>
            <a:r>
              <a:rPr lang="en-US" sz="2400" b="1" i="1" dirty="0" smtClean="0">
                <a:solidFill>
                  <a:schemeClr val="bg1"/>
                </a:solidFill>
              </a:rPr>
              <a:t>People</a:t>
            </a:r>
            <a:endParaRPr lang="en-US" sz="2400" b="1" i="1"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63"/>
          <p:cNvCxnSpPr>
            <a:cxnSpLocks noChangeShapeType="1"/>
          </p:cNvCxnSpPr>
          <p:nvPr/>
        </p:nvCxnSpPr>
        <p:spPr bwMode="auto">
          <a:xfrm>
            <a:off x="18172" y="-12700"/>
            <a:ext cx="5964238" cy="0"/>
          </a:xfrm>
          <a:prstGeom prst="line">
            <a:avLst/>
          </a:prstGeom>
          <a:no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cxnSp>
        <p:nvCxnSpPr>
          <p:cNvPr id="549" name="Straight Connector 63"/>
          <p:cNvCxnSpPr>
            <a:cxnSpLocks noChangeShapeType="1"/>
          </p:cNvCxnSpPr>
          <p:nvPr/>
        </p:nvCxnSpPr>
        <p:spPr bwMode="auto">
          <a:xfrm>
            <a:off x="18172" y="-12700"/>
            <a:ext cx="5964238" cy="0"/>
          </a:xfrm>
          <a:prstGeom prst="line">
            <a:avLst/>
          </a:prstGeom>
          <a:no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398" name="TextBox 397"/>
          <p:cNvSpPr txBox="1"/>
          <p:nvPr/>
        </p:nvSpPr>
        <p:spPr>
          <a:xfrm>
            <a:off x="324105" y="202066"/>
            <a:ext cx="8828310" cy="563231"/>
          </a:xfrm>
          <a:prstGeom prst="rect">
            <a:avLst/>
          </a:prstGeom>
          <a:noFill/>
        </p:spPr>
        <p:txBody>
          <a:bodyPr>
            <a:spAutoFit/>
          </a:bodyPr>
          <a:lstStyle/>
          <a:p>
            <a:pPr algn="ctr">
              <a:lnSpc>
                <a:spcPct val="90000"/>
              </a:lnSpc>
              <a:defRPr/>
            </a:pPr>
            <a:r>
              <a:rPr lang="en-US" sz="3400" dirty="0">
                <a:solidFill>
                  <a:prstClr val="white"/>
                </a:solidFill>
                <a:latin typeface="Berlin Sans FB Demi" pitchFamily="34" charset="0"/>
                <a:cs typeface="Arial" pitchFamily="34" charset="0"/>
              </a:rPr>
              <a:t>Army Security Assistance Enterprise</a:t>
            </a:r>
          </a:p>
        </p:txBody>
      </p:sp>
      <p:sp>
        <p:nvSpPr>
          <p:cNvPr id="488" name="TextBox 487"/>
          <p:cNvSpPr txBox="1"/>
          <p:nvPr/>
        </p:nvSpPr>
        <p:spPr>
          <a:xfrm>
            <a:off x="-2170323" y="1134737"/>
            <a:ext cx="1729648" cy="369332"/>
          </a:xfrm>
          <a:prstGeom prst="rect">
            <a:avLst/>
          </a:prstGeom>
          <a:noFill/>
        </p:spPr>
        <p:txBody>
          <a:bodyPr wrap="square" rtlCol="0">
            <a:spAutoFit/>
          </a:bodyPr>
          <a:lstStyle/>
          <a:p>
            <a:endParaRPr lang="en-US" dirty="0">
              <a:solidFill>
                <a:prstClr val="black"/>
              </a:solidFill>
            </a:endParaRPr>
          </a:p>
        </p:txBody>
      </p:sp>
      <p:pic>
        <p:nvPicPr>
          <p:cNvPr id="34" name="Picture 33" descr="Process Slide-2.png"/>
          <p:cNvPicPr>
            <a:picLocks noChangeAspect="1"/>
          </p:cNvPicPr>
          <p:nvPr/>
        </p:nvPicPr>
        <p:blipFill>
          <a:blip r:embed="rId3" cstate="print"/>
          <a:stretch>
            <a:fillRect/>
          </a:stretch>
        </p:blipFill>
        <p:spPr>
          <a:xfrm>
            <a:off x="0" y="958193"/>
            <a:ext cx="9144000" cy="5486399"/>
          </a:xfrm>
          <a:prstGeom prst="rect">
            <a:avLst/>
          </a:prstGeom>
        </p:spPr>
      </p:pic>
      <p:grpSp>
        <p:nvGrpSpPr>
          <p:cNvPr id="2" name="Group 457"/>
          <p:cNvGrpSpPr/>
          <p:nvPr/>
        </p:nvGrpSpPr>
        <p:grpSpPr>
          <a:xfrm>
            <a:off x="695264" y="1058976"/>
            <a:ext cx="7753472" cy="828988"/>
            <a:chOff x="695264" y="1676610"/>
            <a:chExt cx="7753472" cy="828988"/>
          </a:xfrm>
        </p:grpSpPr>
        <p:pic>
          <p:nvPicPr>
            <p:cNvPr id="37" name="Picture 36" descr="red arrow.png"/>
            <p:cNvPicPr>
              <a:picLocks noChangeAspect="1"/>
            </p:cNvPicPr>
            <p:nvPr/>
          </p:nvPicPr>
          <p:blipFill>
            <a:blip r:embed="rId4" cstate="print"/>
            <a:stretch>
              <a:fillRect/>
            </a:stretch>
          </p:blipFill>
          <p:spPr>
            <a:xfrm>
              <a:off x="695264" y="1676610"/>
              <a:ext cx="7753472" cy="828988"/>
            </a:xfrm>
            <a:prstGeom prst="rect">
              <a:avLst/>
            </a:prstGeom>
          </p:spPr>
        </p:pic>
        <p:sp>
          <p:nvSpPr>
            <p:cNvPr id="38" name="TextBox 37"/>
            <p:cNvSpPr txBox="1"/>
            <p:nvPr/>
          </p:nvSpPr>
          <p:spPr>
            <a:xfrm>
              <a:off x="823965" y="1939331"/>
              <a:ext cx="7365441" cy="323165"/>
            </a:xfrm>
            <a:prstGeom prst="rect">
              <a:avLst/>
            </a:prstGeom>
            <a:noFill/>
          </p:spPr>
          <p:txBody>
            <a:bodyPr wrap="square" rtlCol="0">
              <a:spAutoFit/>
            </a:bodyPr>
            <a:lstStyle/>
            <a:p>
              <a:pPr algn="ctr"/>
              <a:r>
                <a:rPr lang="en-US" sz="1500" b="1" dirty="0" smtClean="0">
                  <a:solidFill>
                    <a:prstClr val="white"/>
                  </a:solidFill>
                  <a:latin typeface="Calibri" pitchFamily="34" charset="0"/>
                  <a:cs typeface="Calibri" pitchFamily="34" charset="0"/>
                </a:rPr>
                <a:t>ENTERPRISE ROLES / MISSION (DA PAM 12-1)</a:t>
              </a:r>
              <a:endParaRPr lang="en-US" sz="1500" b="1" dirty="0">
                <a:solidFill>
                  <a:prstClr val="white"/>
                </a:solidFill>
                <a:latin typeface="Calibri" pitchFamily="34" charset="0"/>
                <a:cs typeface="Calibri" pitchFamily="34" charset="0"/>
              </a:endParaRPr>
            </a:p>
          </p:txBody>
        </p:sp>
      </p:grpSp>
      <p:sp>
        <p:nvSpPr>
          <p:cNvPr id="39" name="Freeform 38"/>
          <p:cNvSpPr/>
          <p:nvPr/>
        </p:nvSpPr>
        <p:spPr bwMode="auto">
          <a:xfrm rot="14097978">
            <a:off x="1592193" y="3078230"/>
            <a:ext cx="1282243" cy="2331930"/>
          </a:xfrm>
          <a:custGeom>
            <a:avLst/>
            <a:gdLst>
              <a:gd name="connsiteX0" fmla="*/ 0 w 1329681"/>
              <a:gd name="connsiteY0" fmla="*/ 2446636 h 2446636"/>
              <a:gd name="connsiteX1" fmla="*/ 664841 w 1329681"/>
              <a:gd name="connsiteY1" fmla="*/ 0 h 2446636"/>
              <a:gd name="connsiteX2" fmla="*/ 1329681 w 1329681"/>
              <a:gd name="connsiteY2" fmla="*/ 2446636 h 2446636"/>
              <a:gd name="connsiteX3" fmla="*/ 0 w 1329681"/>
              <a:gd name="connsiteY3"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67265 w 1329681"/>
              <a:gd name="connsiteY3" fmla="*/ 2440458 h 2446636"/>
              <a:gd name="connsiteX4" fmla="*/ 0 w 1329681"/>
              <a:gd name="connsiteY4"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17835 w 1329681"/>
              <a:gd name="connsiteY3" fmla="*/ 1791732 h 2446636"/>
              <a:gd name="connsiteX4" fmla="*/ 0 w 1329681"/>
              <a:gd name="connsiteY4" fmla="*/ 2446636 h 2446636"/>
              <a:gd name="connsiteX0" fmla="*/ 0 w 1349384"/>
              <a:gd name="connsiteY0" fmla="*/ 2446636 h 2446636"/>
              <a:gd name="connsiteX1" fmla="*/ 664841 w 1349384"/>
              <a:gd name="connsiteY1" fmla="*/ 0 h 2446636"/>
              <a:gd name="connsiteX2" fmla="*/ 1329681 w 1349384"/>
              <a:gd name="connsiteY2" fmla="*/ 2446636 h 2446636"/>
              <a:gd name="connsiteX3" fmla="*/ 617835 w 1349384"/>
              <a:gd name="connsiteY3" fmla="*/ 1791732 h 2446636"/>
              <a:gd name="connsiteX4" fmla="*/ 0 w 1349384"/>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107093 w 1456477"/>
              <a:gd name="connsiteY0" fmla="*/ 2446636 h 2446636"/>
              <a:gd name="connsiteX1" fmla="*/ 771934 w 1456477"/>
              <a:gd name="connsiteY1" fmla="*/ 0 h 2446636"/>
              <a:gd name="connsiteX2" fmla="*/ 1436774 w 1456477"/>
              <a:gd name="connsiteY2" fmla="*/ 2446636 h 2446636"/>
              <a:gd name="connsiteX3" fmla="*/ 724928 w 1456477"/>
              <a:gd name="connsiteY3" fmla="*/ 1791732 h 2446636"/>
              <a:gd name="connsiteX4" fmla="*/ 107093 w 1456477"/>
              <a:gd name="connsiteY4" fmla="*/ 2446636 h 2446636"/>
              <a:gd name="connsiteX0" fmla="*/ 125631 w 1456477"/>
              <a:gd name="connsiteY0" fmla="*/ 2446636 h 2446636"/>
              <a:gd name="connsiteX1" fmla="*/ 790472 w 1456477"/>
              <a:gd name="connsiteY1" fmla="*/ 0 h 2446636"/>
              <a:gd name="connsiteX2" fmla="*/ 1455312 w 1456477"/>
              <a:gd name="connsiteY2" fmla="*/ 2446636 h 2446636"/>
              <a:gd name="connsiteX3" fmla="*/ 724928 w 1456477"/>
              <a:gd name="connsiteY3" fmla="*/ 1816449 h 2446636"/>
              <a:gd name="connsiteX4" fmla="*/ 125631 w 1456477"/>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05472"/>
              <a:gd name="connsiteY0" fmla="*/ 2446636 h 2446636"/>
              <a:gd name="connsiteX1" fmla="*/ 664841 w 1305472"/>
              <a:gd name="connsiteY1" fmla="*/ 0 h 2446636"/>
              <a:gd name="connsiteX2" fmla="*/ 1256996 w 1305472"/>
              <a:gd name="connsiteY2" fmla="*/ 2423834 h 2446636"/>
              <a:gd name="connsiteX3" fmla="*/ 573923 w 1305472"/>
              <a:gd name="connsiteY3" fmla="*/ 1695395 h 2446636"/>
              <a:gd name="connsiteX4" fmla="*/ 0 w 1305472"/>
              <a:gd name="connsiteY4" fmla="*/ 2446636 h 2446636"/>
              <a:gd name="connsiteX0" fmla="*/ 0 w 1305472"/>
              <a:gd name="connsiteY0" fmla="*/ 2446636 h 2446636"/>
              <a:gd name="connsiteX1" fmla="*/ 664841 w 1305472"/>
              <a:gd name="connsiteY1" fmla="*/ 0 h 2446636"/>
              <a:gd name="connsiteX2" fmla="*/ 1256996 w 1305472"/>
              <a:gd name="connsiteY2" fmla="*/ 2423834 h 2446636"/>
              <a:gd name="connsiteX3" fmla="*/ 573923 w 1305472"/>
              <a:gd name="connsiteY3" fmla="*/ 1695395 h 2446636"/>
              <a:gd name="connsiteX4" fmla="*/ 0 w 1305472"/>
              <a:gd name="connsiteY4" fmla="*/ 2446636 h 2446636"/>
              <a:gd name="connsiteX0" fmla="*/ 0 w 1285966"/>
              <a:gd name="connsiteY0" fmla="*/ 2446636 h 2446636"/>
              <a:gd name="connsiteX1" fmla="*/ 664841 w 1285966"/>
              <a:gd name="connsiteY1" fmla="*/ 0 h 2446636"/>
              <a:gd name="connsiteX2" fmla="*/ 1256996 w 1285966"/>
              <a:gd name="connsiteY2" fmla="*/ 2423834 h 2446636"/>
              <a:gd name="connsiteX3" fmla="*/ 573923 w 1285966"/>
              <a:gd name="connsiteY3" fmla="*/ 1695395 h 2446636"/>
              <a:gd name="connsiteX4" fmla="*/ 0 w 1285966"/>
              <a:gd name="connsiteY4" fmla="*/ 2446636 h 2446636"/>
              <a:gd name="connsiteX0" fmla="*/ 0 w 1285966"/>
              <a:gd name="connsiteY0" fmla="*/ 2446636 h 2446636"/>
              <a:gd name="connsiteX1" fmla="*/ 664841 w 1285966"/>
              <a:gd name="connsiteY1" fmla="*/ 0 h 2446636"/>
              <a:gd name="connsiteX2" fmla="*/ 1256996 w 1285966"/>
              <a:gd name="connsiteY2" fmla="*/ 2423834 h 2446636"/>
              <a:gd name="connsiteX3" fmla="*/ 573923 w 1285966"/>
              <a:gd name="connsiteY3" fmla="*/ 1695395 h 2446636"/>
              <a:gd name="connsiteX4" fmla="*/ 0 w 1285966"/>
              <a:gd name="connsiteY4" fmla="*/ 2446636 h 2446636"/>
              <a:gd name="connsiteX0" fmla="*/ 0 w 1252851"/>
              <a:gd name="connsiteY0" fmla="*/ 2475109 h 2475109"/>
              <a:gd name="connsiteX1" fmla="*/ 631726 w 1252851"/>
              <a:gd name="connsiteY1" fmla="*/ 0 h 2475109"/>
              <a:gd name="connsiteX2" fmla="*/ 1223881 w 1252851"/>
              <a:gd name="connsiteY2" fmla="*/ 2423834 h 2475109"/>
              <a:gd name="connsiteX3" fmla="*/ 540808 w 1252851"/>
              <a:gd name="connsiteY3" fmla="*/ 1695395 h 2475109"/>
              <a:gd name="connsiteX4" fmla="*/ 0 w 1252851"/>
              <a:gd name="connsiteY4" fmla="*/ 2475109 h 2475109"/>
              <a:gd name="connsiteX0" fmla="*/ 0 w 1252851"/>
              <a:gd name="connsiteY0" fmla="*/ 2475109 h 2475109"/>
              <a:gd name="connsiteX1" fmla="*/ 631726 w 1252851"/>
              <a:gd name="connsiteY1" fmla="*/ 0 h 2475109"/>
              <a:gd name="connsiteX2" fmla="*/ 1223881 w 1252851"/>
              <a:gd name="connsiteY2" fmla="*/ 2423834 h 2475109"/>
              <a:gd name="connsiteX3" fmla="*/ 540808 w 1252851"/>
              <a:gd name="connsiteY3" fmla="*/ 1695395 h 2475109"/>
              <a:gd name="connsiteX4" fmla="*/ 0 w 1252851"/>
              <a:gd name="connsiteY4" fmla="*/ 2475109 h 2475109"/>
              <a:gd name="connsiteX0" fmla="*/ 0 w 1252851"/>
              <a:gd name="connsiteY0" fmla="*/ 2475109 h 2475109"/>
              <a:gd name="connsiteX1" fmla="*/ 631726 w 1252851"/>
              <a:gd name="connsiteY1" fmla="*/ 0 h 2475109"/>
              <a:gd name="connsiteX2" fmla="*/ 1223881 w 1252851"/>
              <a:gd name="connsiteY2" fmla="*/ 2423834 h 2475109"/>
              <a:gd name="connsiteX3" fmla="*/ 540808 w 1252851"/>
              <a:gd name="connsiteY3" fmla="*/ 1695395 h 2475109"/>
              <a:gd name="connsiteX4" fmla="*/ 0 w 1252851"/>
              <a:gd name="connsiteY4" fmla="*/ 2475109 h 2475109"/>
              <a:gd name="connsiteX0" fmla="*/ 0 w 1252851"/>
              <a:gd name="connsiteY0" fmla="*/ 2475109 h 2475109"/>
              <a:gd name="connsiteX1" fmla="*/ 631726 w 1252851"/>
              <a:gd name="connsiteY1" fmla="*/ 0 h 2475109"/>
              <a:gd name="connsiteX2" fmla="*/ 1223881 w 1252851"/>
              <a:gd name="connsiteY2" fmla="*/ 2423834 h 2475109"/>
              <a:gd name="connsiteX3" fmla="*/ 545609 w 1252851"/>
              <a:gd name="connsiteY3" fmla="*/ 1666950 h 2475109"/>
              <a:gd name="connsiteX4" fmla="*/ 0 w 1252851"/>
              <a:gd name="connsiteY4" fmla="*/ 2475109 h 2475109"/>
              <a:gd name="connsiteX0" fmla="*/ 0 w 1254041"/>
              <a:gd name="connsiteY0" fmla="*/ 2475109 h 2475109"/>
              <a:gd name="connsiteX1" fmla="*/ 631726 w 1254041"/>
              <a:gd name="connsiteY1" fmla="*/ 0 h 2475109"/>
              <a:gd name="connsiteX2" fmla="*/ 1223881 w 1254041"/>
              <a:gd name="connsiteY2" fmla="*/ 2423834 h 2475109"/>
              <a:gd name="connsiteX3" fmla="*/ 545609 w 1254041"/>
              <a:gd name="connsiteY3" fmla="*/ 1666950 h 2475109"/>
              <a:gd name="connsiteX4" fmla="*/ 0 w 1254041"/>
              <a:gd name="connsiteY4" fmla="*/ 2475109 h 2475109"/>
              <a:gd name="connsiteX0" fmla="*/ 0 w 1301344"/>
              <a:gd name="connsiteY0" fmla="*/ 2475109 h 2475109"/>
              <a:gd name="connsiteX1" fmla="*/ 631726 w 1301344"/>
              <a:gd name="connsiteY1" fmla="*/ 0 h 2475109"/>
              <a:gd name="connsiteX2" fmla="*/ 1223881 w 1301344"/>
              <a:gd name="connsiteY2" fmla="*/ 2423834 h 2475109"/>
              <a:gd name="connsiteX3" fmla="*/ 545609 w 1301344"/>
              <a:gd name="connsiteY3" fmla="*/ 1666950 h 2475109"/>
              <a:gd name="connsiteX4" fmla="*/ 0 w 1301344"/>
              <a:gd name="connsiteY4" fmla="*/ 2475109 h 2475109"/>
              <a:gd name="connsiteX0" fmla="*/ 0 w 1360274"/>
              <a:gd name="connsiteY0" fmla="*/ 2475109 h 2475109"/>
              <a:gd name="connsiteX1" fmla="*/ 631726 w 1360274"/>
              <a:gd name="connsiteY1" fmla="*/ 0 h 2475109"/>
              <a:gd name="connsiteX2" fmla="*/ 1223881 w 1360274"/>
              <a:gd name="connsiteY2" fmla="*/ 2423834 h 2475109"/>
              <a:gd name="connsiteX3" fmla="*/ 545609 w 1360274"/>
              <a:gd name="connsiteY3" fmla="*/ 1666950 h 2475109"/>
              <a:gd name="connsiteX4" fmla="*/ 0 w 1360274"/>
              <a:gd name="connsiteY4" fmla="*/ 2475109 h 2475109"/>
              <a:gd name="connsiteX0" fmla="*/ 0 w 1360275"/>
              <a:gd name="connsiteY0" fmla="*/ 2475109 h 2475109"/>
              <a:gd name="connsiteX1" fmla="*/ 631726 w 1360275"/>
              <a:gd name="connsiteY1" fmla="*/ 0 h 2475109"/>
              <a:gd name="connsiteX2" fmla="*/ 1223881 w 1360275"/>
              <a:gd name="connsiteY2" fmla="*/ 2423834 h 2475109"/>
              <a:gd name="connsiteX3" fmla="*/ 545609 w 1360275"/>
              <a:gd name="connsiteY3" fmla="*/ 1666950 h 2475109"/>
              <a:gd name="connsiteX4" fmla="*/ 0 w 1360275"/>
              <a:gd name="connsiteY4" fmla="*/ 2475109 h 2475109"/>
              <a:gd name="connsiteX0" fmla="*/ 5854 w 1366129"/>
              <a:gd name="connsiteY0" fmla="*/ 2475109 h 2475109"/>
              <a:gd name="connsiteX1" fmla="*/ 637580 w 1366129"/>
              <a:gd name="connsiteY1" fmla="*/ 0 h 2475109"/>
              <a:gd name="connsiteX2" fmla="*/ 1229735 w 1366129"/>
              <a:gd name="connsiteY2" fmla="*/ 2423834 h 2475109"/>
              <a:gd name="connsiteX3" fmla="*/ 551463 w 1366129"/>
              <a:gd name="connsiteY3" fmla="*/ 1666950 h 2475109"/>
              <a:gd name="connsiteX4" fmla="*/ 5854 w 1366129"/>
              <a:gd name="connsiteY4" fmla="*/ 2475109 h 2475109"/>
              <a:gd name="connsiteX0" fmla="*/ 26222 w 1386497"/>
              <a:gd name="connsiteY0" fmla="*/ 2475109 h 2475109"/>
              <a:gd name="connsiteX1" fmla="*/ 657948 w 1386497"/>
              <a:gd name="connsiteY1" fmla="*/ 0 h 2475109"/>
              <a:gd name="connsiteX2" fmla="*/ 1250103 w 1386497"/>
              <a:gd name="connsiteY2" fmla="*/ 2423834 h 2475109"/>
              <a:gd name="connsiteX3" fmla="*/ 571831 w 1386497"/>
              <a:gd name="connsiteY3" fmla="*/ 1666950 h 2475109"/>
              <a:gd name="connsiteX4" fmla="*/ 26222 w 1386497"/>
              <a:gd name="connsiteY4" fmla="*/ 2475109 h 2475109"/>
              <a:gd name="connsiteX0" fmla="*/ 113604 w 1473879"/>
              <a:gd name="connsiteY0" fmla="*/ 2475109 h 2475109"/>
              <a:gd name="connsiteX1" fmla="*/ 745330 w 1473879"/>
              <a:gd name="connsiteY1" fmla="*/ 0 h 2475109"/>
              <a:gd name="connsiteX2" fmla="*/ 1337485 w 1473879"/>
              <a:gd name="connsiteY2" fmla="*/ 2423834 h 2475109"/>
              <a:gd name="connsiteX3" fmla="*/ 659213 w 1473879"/>
              <a:gd name="connsiteY3" fmla="*/ 1666950 h 2475109"/>
              <a:gd name="connsiteX4" fmla="*/ 113604 w 1473879"/>
              <a:gd name="connsiteY4" fmla="*/ 2475109 h 2475109"/>
              <a:gd name="connsiteX0" fmla="*/ 113604 w 1473879"/>
              <a:gd name="connsiteY0" fmla="*/ 2475109 h 2475109"/>
              <a:gd name="connsiteX1" fmla="*/ 745330 w 1473879"/>
              <a:gd name="connsiteY1" fmla="*/ 0 h 2475109"/>
              <a:gd name="connsiteX2" fmla="*/ 1337485 w 1473879"/>
              <a:gd name="connsiteY2" fmla="*/ 2423834 h 2475109"/>
              <a:gd name="connsiteX3" fmla="*/ 593068 w 1473879"/>
              <a:gd name="connsiteY3" fmla="*/ 1589550 h 2475109"/>
              <a:gd name="connsiteX4" fmla="*/ 113604 w 1473879"/>
              <a:gd name="connsiteY4" fmla="*/ 2475109 h 2475109"/>
              <a:gd name="connsiteX0" fmla="*/ 217680 w 1577955"/>
              <a:gd name="connsiteY0" fmla="*/ 2475109 h 2475109"/>
              <a:gd name="connsiteX1" fmla="*/ 849406 w 1577955"/>
              <a:gd name="connsiteY1" fmla="*/ 0 h 2475109"/>
              <a:gd name="connsiteX2" fmla="*/ 1441561 w 1577955"/>
              <a:gd name="connsiteY2" fmla="*/ 2423834 h 2475109"/>
              <a:gd name="connsiteX3" fmla="*/ 697144 w 1577955"/>
              <a:gd name="connsiteY3" fmla="*/ 1589550 h 2475109"/>
              <a:gd name="connsiteX4" fmla="*/ 217680 w 1577955"/>
              <a:gd name="connsiteY4" fmla="*/ 2475109 h 2475109"/>
              <a:gd name="connsiteX0" fmla="*/ 217680 w 1577955"/>
              <a:gd name="connsiteY0" fmla="*/ 2475109 h 2475109"/>
              <a:gd name="connsiteX1" fmla="*/ 849406 w 1577955"/>
              <a:gd name="connsiteY1" fmla="*/ 0 h 2475109"/>
              <a:gd name="connsiteX2" fmla="*/ 1441561 w 1577955"/>
              <a:gd name="connsiteY2" fmla="*/ 2423834 h 2475109"/>
              <a:gd name="connsiteX3" fmla="*/ 697144 w 1577955"/>
              <a:gd name="connsiteY3" fmla="*/ 1589550 h 2475109"/>
              <a:gd name="connsiteX4" fmla="*/ 217680 w 1577955"/>
              <a:gd name="connsiteY4" fmla="*/ 2475109 h 2475109"/>
              <a:gd name="connsiteX0" fmla="*/ 273352 w 1633627"/>
              <a:gd name="connsiteY0" fmla="*/ 2475109 h 2475109"/>
              <a:gd name="connsiteX1" fmla="*/ 905078 w 1633627"/>
              <a:gd name="connsiteY1" fmla="*/ 0 h 2475109"/>
              <a:gd name="connsiteX2" fmla="*/ 1497233 w 1633627"/>
              <a:gd name="connsiteY2" fmla="*/ 2423834 h 2475109"/>
              <a:gd name="connsiteX3" fmla="*/ 752816 w 1633627"/>
              <a:gd name="connsiteY3" fmla="*/ 1589550 h 2475109"/>
              <a:gd name="connsiteX4" fmla="*/ 273352 w 1633627"/>
              <a:gd name="connsiteY4" fmla="*/ 2475109 h 2475109"/>
              <a:gd name="connsiteX0" fmla="*/ 273352 w 1607519"/>
              <a:gd name="connsiteY0" fmla="*/ 2475109 h 2475109"/>
              <a:gd name="connsiteX1" fmla="*/ 905078 w 1607519"/>
              <a:gd name="connsiteY1" fmla="*/ 0 h 2475109"/>
              <a:gd name="connsiteX2" fmla="*/ 1471125 w 1607519"/>
              <a:gd name="connsiteY2" fmla="*/ 2401946 h 2475109"/>
              <a:gd name="connsiteX3" fmla="*/ 752816 w 1607519"/>
              <a:gd name="connsiteY3" fmla="*/ 1589550 h 2475109"/>
              <a:gd name="connsiteX4" fmla="*/ 273352 w 1607519"/>
              <a:gd name="connsiteY4" fmla="*/ 2475109 h 2475109"/>
              <a:gd name="connsiteX0" fmla="*/ 273352 w 1607519"/>
              <a:gd name="connsiteY0" fmla="*/ 2475109 h 2475109"/>
              <a:gd name="connsiteX1" fmla="*/ 905078 w 1607519"/>
              <a:gd name="connsiteY1" fmla="*/ 0 h 2475109"/>
              <a:gd name="connsiteX2" fmla="*/ 1471125 w 1607519"/>
              <a:gd name="connsiteY2" fmla="*/ 2401946 h 2475109"/>
              <a:gd name="connsiteX3" fmla="*/ 752816 w 1607519"/>
              <a:gd name="connsiteY3" fmla="*/ 1589550 h 2475109"/>
              <a:gd name="connsiteX4" fmla="*/ 273352 w 1607519"/>
              <a:gd name="connsiteY4" fmla="*/ 2475109 h 2475109"/>
              <a:gd name="connsiteX0" fmla="*/ 273352 w 1607519"/>
              <a:gd name="connsiteY0" fmla="*/ 2475109 h 2475109"/>
              <a:gd name="connsiteX1" fmla="*/ 905078 w 1607519"/>
              <a:gd name="connsiteY1" fmla="*/ 0 h 2475109"/>
              <a:gd name="connsiteX2" fmla="*/ 1471125 w 1607519"/>
              <a:gd name="connsiteY2" fmla="*/ 2401946 h 2475109"/>
              <a:gd name="connsiteX3" fmla="*/ 700294 w 1607519"/>
              <a:gd name="connsiteY3" fmla="*/ 1676918 h 2475109"/>
              <a:gd name="connsiteX4" fmla="*/ 273352 w 1607519"/>
              <a:gd name="connsiteY4" fmla="*/ 2475109 h 2475109"/>
              <a:gd name="connsiteX0" fmla="*/ 322143 w 1656310"/>
              <a:gd name="connsiteY0" fmla="*/ 2475109 h 2475109"/>
              <a:gd name="connsiteX1" fmla="*/ 953869 w 1656310"/>
              <a:gd name="connsiteY1" fmla="*/ 0 h 2475109"/>
              <a:gd name="connsiteX2" fmla="*/ 1519916 w 1656310"/>
              <a:gd name="connsiteY2" fmla="*/ 2401946 h 2475109"/>
              <a:gd name="connsiteX3" fmla="*/ 749085 w 1656310"/>
              <a:gd name="connsiteY3" fmla="*/ 1676918 h 2475109"/>
              <a:gd name="connsiteX4" fmla="*/ 322143 w 1656310"/>
              <a:gd name="connsiteY4" fmla="*/ 2475109 h 2475109"/>
              <a:gd name="connsiteX0" fmla="*/ 322143 w 1656310"/>
              <a:gd name="connsiteY0" fmla="*/ 2475109 h 2475109"/>
              <a:gd name="connsiteX1" fmla="*/ 953869 w 1656310"/>
              <a:gd name="connsiteY1" fmla="*/ 0 h 2475109"/>
              <a:gd name="connsiteX2" fmla="*/ 1519916 w 1656310"/>
              <a:gd name="connsiteY2" fmla="*/ 2401946 h 2475109"/>
              <a:gd name="connsiteX3" fmla="*/ 749085 w 1656310"/>
              <a:gd name="connsiteY3" fmla="*/ 1676918 h 2475109"/>
              <a:gd name="connsiteX4" fmla="*/ 322143 w 1656310"/>
              <a:gd name="connsiteY4" fmla="*/ 2475109 h 247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10" h="2475109">
                <a:moveTo>
                  <a:pt x="322143" y="2475109"/>
                </a:moveTo>
                <a:cubicBezTo>
                  <a:pt x="0" y="1870954"/>
                  <a:pt x="732255" y="815545"/>
                  <a:pt x="953869" y="0"/>
                </a:cubicBezTo>
                <a:cubicBezTo>
                  <a:pt x="1151254" y="807945"/>
                  <a:pt x="1548886" y="2056571"/>
                  <a:pt x="1519916" y="2401946"/>
                </a:cubicBezTo>
                <a:cubicBezTo>
                  <a:pt x="1656310" y="2183799"/>
                  <a:pt x="1297151" y="1604070"/>
                  <a:pt x="749085" y="1676918"/>
                </a:cubicBezTo>
                <a:cubicBezTo>
                  <a:pt x="320717" y="1784010"/>
                  <a:pt x="59762" y="2256200"/>
                  <a:pt x="322143" y="2475109"/>
                </a:cubicBezTo>
                <a:close/>
              </a:path>
            </a:pathLst>
          </a:custGeom>
          <a:solidFill>
            <a:srgbClr val="FFFFFF">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sp>
        <p:nvSpPr>
          <p:cNvPr id="40" name="Freeform 39"/>
          <p:cNvSpPr/>
          <p:nvPr/>
        </p:nvSpPr>
        <p:spPr bwMode="auto">
          <a:xfrm rot="19994310">
            <a:off x="215547" y="2300654"/>
            <a:ext cx="1456638" cy="1501809"/>
          </a:xfrm>
          <a:custGeom>
            <a:avLst/>
            <a:gdLst>
              <a:gd name="connsiteX0" fmla="*/ 0 w 1329681"/>
              <a:gd name="connsiteY0" fmla="*/ 2446636 h 2446636"/>
              <a:gd name="connsiteX1" fmla="*/ 664841 w 1329681"/>
              <a:gd name="connsiteY1" fmla="*/ 0 h 2446636"/>
              <a:gd name="connsiteX2" fmla="*/ 1329681 w 1329681"/>
              <a:gd name="connsiteY2" fmla="*/ 2446636 h 2446636"/>
              <a:gd name="connsiteX3" fmla="*/ 0 w 1329681"/>
              <a:gd name="connsiteY3"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67265 w 1329681"/>
              <a:gd name="connsiteY3" fmla="*/ 2440458 h 2446636"/>
              <a:gd name="connsiteX4" fmla="*/ 0 w 1329681"/>
              <a:gd name="connsiteY4"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17835 w 1329681"/>
              <a:gd name="connsiteY3" fmla="*/ 1791732 h 2446636"/>
              <a:gd name="connsiteX4" fmla="*/ 0 w 1329681"/>
              <a:gd name="connsiteY4" fmla="*/ 2446636 h 2446636"/>
              <a:gd name="connsiteX0" fmla="*/ 0 w 1349384"/>
              <a:gd name="connsiteY0" fmla="*/ 2446636 h 2446636"/>
              <a:gd name="connsiteX1" fmla="*/ 664841 w 1349384"/>
              <a:gd name="connsiteY1" fmla="*/ 0 h 2446636"/>
              <a:gd name="connsiteX2" fmla="*/ 1329681 w 1349384"/>
              <a:gd name="connsiteY2" fmla="*/ 2446636 h 2446636"/>
              <a:gd name="connsiteX3" fmla="*/ 617835 w 1349384"/>
              <a:gd name="connsiteY3" fmla="*/ 1791732 h 2446636"/>
              <a:gd name="connsiteX4" fmla="*/ 0 w 1349384"/>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107093 w 1456477"/>
              <a:gd name="connsiteY0" fmla="*/ 2446636 h 2446636"/>
              <a:gd name="connsiteX1" fmla="*/ 771934 w 1456477"/>
              <a:gd name="connsiteY1" fmla="*/ 0 h 2446636"/>
              <a:gd name="connsiteX2" fmla="*/ 1436774 w 1456477"/>
              <a:gd name="connsiteY2" fmla="*/ 2446636 h 2446636"/>
              <a:gd name="connsiteX3" fmla="*/ 724928 w 1456477"/>
              <a:gd name="connsiteY3" fmla="*/ 1791732 h 2446636"/>
              <a:gd name="connsiteX4" fmla="*/ 107093 w 1456477"/>
              <a:gd name="connsiteY4" fmla="*/ 2446636 h 2446636"/>
              <a:gd name="connsiteX0" fmla="*/ 125631 w 1456477"/>
              <a:gd name="connsiteY0" fmla="*/ 2446636 h 2446636"/>
              <a:gd name="connsiteX1" fmla="*/ 790472 w 1456477"/>
              <a:gd name="connsiteY1" fmla="*/ 0 h 2446636"/>
              <a:gd name="connsiteX2" fmla="*/ 1455312 w 1456477"/>
              <a:gd name="connsiteY2" fmla="*/ 2446636 h 2446636"/>
              <a:gd name="connsiteX3" fmla="*/ 724928 w 1456477"/>
              <a:gd name="connsiteY3" fmla="*/ 1816449 h 2446636"/>
              <a:gd name="connsiteX4" fmla="*/ 125631 w 1456477"/>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78824"/>
              <a:gd name="connsiteY0" fmla="*/ 2446636 h 2446636"/>
              <a:gd name="connsiteX1" fmla="*/ 664841 w 1378824"/>
              <a:gd name="connsiteY1" fmla="*/ 0 h 2446636"/>
              <a:gd name="connsiteX2" fmla="*/ 1329681 w 1378824"/>
              <a:gd name="connsiteY2" fmla="*/ 2446636 h 2446636"/>
              <a:gd name="connsiteX3" fmla="*/ 647275 w 1378824"/>
              <a:gd name="connsiteY3" fmla="*/ 1718122 h 2446636"/>
              <a:gd name="connsiteX4" fmla="*/ 0 w 1378824"/>
              <a:gd name="connsiteY4" fmla="*/ 2446636 h 2446636"/>
              <a:gd name="connsiteX0" fmla="*/ 0 w 1378824"/>
              <a:gd name="connsiteY0" fmla="*/ 2446636 h 2849380"/>
              <a:gd name="connsiteX1" fmla="*/ 664841 w 1378824"/>
              <a:gd name="connsiteY1" fmla="*/ 0 h 2849380"/>
              <a:gd name="connsiteX2" fmla="*/ 1329681 w 1378824"/>
              <a:gd name="connsiteY2" fmla="*/ 2446636 h 2849380"/>
              <a:gd name="connsiteX3" fmla="*/ 647275 w 1378824"/>
              <a:gd name="connsiteY3" fmla="*/ 1718122 h 2849380"/>
              <a:gd name="connsiteX4" fmla="*/ 0 w 1378824"/>
              <a:gd name="connsiteY4" fmla="*/ 2446636 h 2849380"/>
              <a:gd name="connsiteX0" fmla="*/ 0 w 1378824"/>
              <a:gd name="connsiteY0" fmla="*/ 2446636 h 2849379"/>
              <a:gd name="connsiteX1" fmla="*/ 664841 w 1378824"/>
              <a:gd name="connsiteY1" fmla="*/ 0 h 2849379"/>
              <a:gd name="connsiteX2" fmla="*/ 1329681 w 1378824"/>
              <a:gd name="connsiteY2" fmla="*/ 2446636 h 2849379"/>
              <a:gd name="connsiteX3" fmla="*/ 647275 w 1378824"/>
              <a:gd name="connsiteY3" fmla="*/ 1718122 h 2849379"/>
              <a:gd name="connsiteX4" fmla="*/ 0 w 1378824"/>
              <a:gd name="connsiteY4" fmla="*/ 2446636 h 2849379"/>
              <a:gd name="connsiteX0" fmla="*/ 0 w 1375942"/>
              <a:gd name="connsiteY0" fmla="*/ 2446636 h 2849379"/>
              <a:gd name="connsiteX1" fmla="*/ 664841 w 1375942"/>
              <a:gd name="connsiteY1" fmla="*/ 0 h 2849379"/>
              <a:gd name="connsiteX2" fmla="*/ 1329681 w 1375942"/>
              <a:gd name="connsiteY2" fmla="*/ 2446636 h 2849379"/>
              <a:gd name="connsiteX3" fmla="*/ 644393 w 1375942"/>
              <a:gd name="connsiteY3" fmla="*/ 1736701 h 2849379"/>
              <a:gd name="connsiteX4" fmla="*/ 0 w 1375942"/>
              <a:gd name="connsiteY4" fmla="*/ 2446636 h 2849379"/>
              <a:gd name="connsiteX0" fmla="*/ 0 w 1375942"/>
              <a:gd name="connsiteY0" fmla="*/ 2446636 h 2849379"/>
              <a:gd name="connsiteX1" fmla="*/ 664841 w 1375942"/>
              <a:gd name="connsiteY1" fmla="*/ 0 h 2849379"/>
              <a:gd name="connsiteX2" fmla="*/ 1329681 w 1375942"/>
              <a:gd name="connsiteY2" fmla="*/ 2446636 h 2849379"/>
              <a:gd name="connsiteX3" fmla="*/ 644393 w 1375942"/>
              <a:gd name="connsiteY3" fmla="*/ 1736701 h 2849379"/>
              <a:gd name="connsiteX4" fmla="*/ 0 w 1375942"/>
              <a:gd name="connsiteY4" fmla="*/ 2446636 h 2849379"/>
              <a:gd name="connsiteX0" fmla="*/ 0 w 1385478"/>
              <a:gd name="connsiteY0" fmla="*/ 2446636 h 2849379"/>
              <a:gd name="connsiteX1" fmla="*/ 664841 w 1385478"/>
              <a:gd name="connsiteY1" fmla="*/ 0 h 2849379"/>
              <a:gd name="connsiteX2" fmla="*/ 1329681 w 1385478"/>
              <a:gd name="connsiteY2" fmla="*/ 2446636 h 2849379"/>
              <a:gd name="connsiteX3" fmla="*/ 644393 w 1385478"/>
              <a:gd name="connsiteY3" fmla="*/ 1736701 h 2849379"/>
              <a:gd name="connsiteX4" fmla="*/ 0 w 1385478"/>
              <a:gd name="connsiteY4" fmla="*/ 2446636 h 2849379"/>
              <a:gd name="connsiteX0" fmla="*/ 0 w 1404974"/>
              <a:gd name="connsiteY0" fmla="*/ 2425485 h 2849379"/>
              <a:gd name="connsiteX1" fmla="*/ 684337 w 1404974"/>
              <a:gd name="connsiteY1" fmla="*/ 0 h 2849379"/>
              <a:gd name="connsiteX2" fmla="*/ 1349177 w 1404974"/>
              <a:gd name="connsiteY2" fmla="*/ 2446636 h 2849379"/>
              <a:gd name="connsiteX3" fmla="*/ 663889 w 1404974"/>
              <a:gd name="connsiteY3" fmla="*/ 1736701 h 2849379"/>
              <a:gd name="connsiteX4" fmla="*/ 0 w 1404974"/>
              <a:gd name="connsiteY4" fmla="*/ 2425485 h 2849379"/>
              <a:gd name="connsiteX0" fmla="*/ 0 w 1404974"/>
              <a:gd name="connsiteY0" fmla="*/ 2425485 h 2796501"/>
              <a:gd name="connsiteX1" fmla="*/ 684337 w 1404974"/>
              <a:gd name="connsiteY1" fmla="*/ 0 h 2796501"/>
              <a:gd name="connsiteX2" fmla="*/ 1349177 w 1404974"/>
              <a:gd name="connsiteY2" fmla="*/ 2446636 h 2796501"/>
              <a:gd name="connsiteX3" fmla="*/ 663889 w 1404974"/>
              <a:gd name="connsiteY3" fmla="*/ 1736701 h 2796501"/>
              <a:gd name="connsiteX4" fmla="*/ 0 w 1404974"/>
              <a:gd name="connsiteY4" fmla="*/ 2425485 h 2796501"/>
              <a:gd name="connsiteX0" fmla="*/ 0 w 1368638"/>
              <a:gd name="connsiteY0" fmla="*/ 2281861 h 2796501"/>
              <a:gd name="connsiteX1" fmla="*/ 648001 w 1368638"/>
              <a:gd name="connsiteY1" fmla="*/ 0 h 2796501"/>
              <a:gd name="connsiteX2" fmla="*/ 1312841 w 1368638"/>
              <a:gd name="connsiteY2" fmla="*/ 2446636 h 2796501"/>
              <a:gd name="connsiteX3" fmla="*/ 627553 w 1368638"/>
              <a:gd name="connsiteY3" fmla="*/ 1736701 h 2796501"/>
              <a:gd name="connsiteX4" fmla="*/ 0 w 1368638"/>
              <a:gd name="connsiteY4" fmla="*/ 2281861 h 2796501"/>
              <a:gd name="connsiteX0" fmla="*/ 0 w 1368638"/>
              <a:gd name="connsiteY0" fmla="*/ 2281861 h 2796501"/>
              <a:gd name="connsiteX1" fmla="*/ 648001 w 1368638"/>
              <a:gd name="connsiteY1" fmla="*/ 0 h 2796501"/>
              <a:gd name="connsiteX2" fmla="*/ 1312841 w 1368638"/>
              <a:gd name="connsiteY2" fmla="*/ 2446636 h 2796501"/>
              <a:gd name="connsiteX3" fmla="*/ 627553 w 1368638"/>
              <a:gd name="connsiteY3" fmla="*/ 1736701 h 2796501"/>
              <a:gd name="connsiteX4" fmla="*/ 0 w 1368638"/>
              <a:gd name="connsiteY4" fmla="*/ 2281861 h 2796501"/>
              <a:gd name="connsiteX0" fmla="*/ 0 w 1368638"/>
              <a:gd name="connsiteY0" fmla="*/ 2281861 h 2697455"/>
              <a:gd name="connsiteX1" fmla="*/ 648001 w 1368638"/>
              <a:gd name="connsiteY1" fmla="*/ 0 h 2697455"/>
              <a:gd name="connsiteX2" fmla="*/ 1223740 w 1368638"/>
              <a:gd name="connsiteY2" fmla="*/ 2347589 h 2697455"/>
              <a:gd name="connsiteX3" fmla="*/ 627553 w 1368638"/>
              <a:gd name="connsiteY3" fmla="*/ 1736701 h 2697455"/>
              <a:gd name="connsiteX4" fmla="*/ 0 w 1368638"/>
              <a:gd name="connsiteY4" fmla="*/ 2281861 h 2697455"/>
              <a:gd name="connsiteX0" fmla="*/ 0 w 1368638"/>
              <a:gd name="connsiteY0" fmla="*/ 2281861 h 2697453"/>
              <a:gd name="connsiteX1" fmla="*/ 648001 w 1368638"/>
              <a:gd name="connsiteY1" fmla="*/ 0 h 2697453"/>
              <a:gd name="connsiteX2" fmla="*/ 1223740 w 1368638"/>
              <a:gd name="connsiteY2" fmla="*/ 2347589 h 2697453"/>
              <a:gd name="connsiteX3" fmla="*/ 627553 w 1368638"/>
              <a:gd name="connsiteY3" fmla="*/ 1736701 h 2697453"/>
              <a:gd name="connsiteX4" fmla="*/ 0 w 1368638"/>
              <a:gd name="connsiteY4" fmla="*/ 2281861 h 2697453"/>
              <a:gd name="connsiteX0" fmla="*/ 0 w 1327770"/>
              <a:gd name="connsiteY0" fmla="*/ 2281861 h 2697455"/>
              <a:gd name="connsiteX1" fmla="*/ 648001 w 1327770"/>
              <a:gd name="connsiteY1" fmla="*/ 0 h 2697455"/>
              <a:gd name="connsiteX2" fmla="*/ 1223740 w 1327770"/>
              <a:gd name="connsiteY2" fmla="*/ 2347589 h 2697455"/>
              <a:gd name="connsiteX3" fmla="*/ 586685 w 1327770"/>
              <a:gd name="connsiteY3" fmla="*/ 1202583 h 2697455"/>
              <a:gd name="connsiteX4" fmla="*/ 0 w 1327770"/>
              <a:gd name="connsiteY4" fmla="*/ 2281861 h 2697455"/>
              <a:gd name="connsiteX0" fmla="*/ 0 w 1327770"/>
              <a:gd name="connsiteY0" fmla="*/ 2281861 h 2697453"/>
              <a:gd name="connsiteX1" fmla="*/ 648001 w 1327770"/>
              <a:gd name="connsiteY1" fmla="*/ 0 h 2697453"/>
              <a:gd name="connsiteX2" fmla="*/ 1223740 w 1327770"/>
              <a:gd name="connsiteY2" fmla="*/ 2347589 h 2697453"/>
              <a:gd name="connsiteX3" fmla="*/ 586685 w 1327770"/>
              <a:gd name="connsiteY3" fmla="*/ 1202583 h 2697453"/>
              <a:gd name="connsiteX4" fmla="*/ 0 w 1327770"/>
              <a:gd name="connsiteY4" fmla="*/ 2281861 h 2697453"/>
              <a:gd name="connsiteX0" fmla="*/ 0 w 1312535"/>
              <a:gd name="connsiteY0" fmla="*/ 2259249 h 2697455"/>
              <a:gd name="connsiteX1" fmla="*/ 632766 w 1312535"/>
              <a:gd name="connsiteY1" fmla="*/ 0 h 2697455"/>
              <a:gd name="connsiteX2" fmla="*/ 1208505 w 1312535"/>
              <a:gd name="connsiteY2" fmla="*/ 2347589 h 2697455"/>
              <a:gd name="connsiteX3" fmla="*/ 571450 w 1312535"/>
              <a:gd name="connsiteY3" fmla="*/ 1202583 h 2697455"/>
              <a:gd name="connsiteX4" fmla="*/ 0 w 1312535"/>
              <a:gd name="connsiteY4" fmla="*/ 2259249 h 269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535" h="2697455">
                <a:moveTo>
                  <a:pt x="0" y="2259249"/>
                </a:moveTo>
                <a:cubicBezTo>
                  <a:pt x="98793" y="1643277"/>
                  <a:pt x="411152" y="815545"/>
                  <a:pt x="632766" y="0"/>
                </a:cubicBezTo>
                <a:cubicBezTo>
                  <a:pt x="824679" y="782530"/>
                  <a:pt x="1143647" y="1683296"/>
                  <a:pt x="1208505" y="2347589"/>
                </a:cubicBezTo>
                <a:cubicBezTo>
                  <a:pt x="1196594" y="2697454"/>
                  <a:pt x="1312535" y="1230024"/>
                  <a:pt x="571450" y="1202583"/>
                </a:cubicBezTo>
                <a:cubicBezTo>
                  <a:pt x="95665" y="1172686"/>
                  <a:pt x="60633" y="2095353"/>
                  <a:pt x="0" y="2259249"/>
                </a:cubicBezTo>
                <a:close/>
              </a:path>
            </a:pathLst>
          </a:custGeom>
          <a:solidFill>
            <a:srgbClr val="FFFFFF">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sp>
        <p:nvSpPr>
          <p:cNvPr id="41" name="Freeform 40"/>
          <p:cNvSpPr/>
          <p:nvPr/>
        </p:nvSpPr>
        <p:spPr bwMode="auto">
          <a:xfrm rot="730424">
            <a:off x="7249465" y="2230682"/>
            <a:ext cx="1495142" cy="2026772"/>
          </a:xfrm>
          <a:custGeom>
            <a:avLst/>
            <a:gdLst>
              <a:gd name="connsiteX0" fmla="*/ 0 w 1329681"/>
              <a:gd name="connsiteY0" fmla="*/ 2446636 h 2446636"/>
              <a:gd name="connsiteX1" fmla="*/ 664841 w 1329681"/>
              <a:gd name="connsiteY1" fmla="*/ 0 h 2446636"/>
              <a:gd name="connsiteX2" fmla="*/ 1329681 w 1329681"/>
              <a:gd name="connsiteY2" fmla="*/ 2446636 h 2446636"/>
              <a:gd name="connsiteX3" fmla="*/ 0 w 1329681"/>
              <a:gd name="connsiteY3"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67265 w 1329681"/>
              <a:gd name="connsiteY3" fmla="*/ 2440458 h 2446636"/>
              <a:gd name="connsiteX4" fmla="*/ 0 w 1329681"/>
              <a:gd name="connsiteY4"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17835 w 1329681"/>
              <a:gd name="connsiteY3" fmla="*/ 1791732 h 2446636"/>
              <a:gd name="connsiteX4" fmla="*/ 0 w 1329681"/>
              <a:gd name="connsiteY4" fmla="*/ 2446636 h 2446636"/>
              <a:gd name="connsiteX0" fmla="*/ 0 w 1349384"/>
              <a:gd name="connsiteY0" fmla="*/ 2446636 h 2446636"/>
              <a:gd name="connsiteX1" fmla="*/ 664841 w 1349384"/>
              <a:gd name="connsiteY1" fmla="*/ 0 h 2446636"/>
              <a:gd name="connsiteX2" fmla="*/ 1329681 w 1349384"/>
              <a:gd name="connsiteY2" fmla="*/ 2446636 h 2446636"/>
              <a:gd name="connsiteX3" fmla="*/ 617835 w 1349384"/>
              <a:gd name="connsiteY3" fmla="*/ 1791732 h 2446636"/>
              <a:gd name="connsiteX4" fmla="*/ 0 w 1349384"/>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107093 w 1456477"/>
              <a:gd name="connsiteY0" fmla="*/ 2446636 h 2446636"/>
              <a:gd name="connsiteX1" fmla="*/ 771934 w 1456477"/>
              <a:gd name="connsiteY1" fmla="*/ 0 h 2446636"/>
              <a:gd name="connsiteX2" fmla="*/ 1436774 w 1456477"/>
              <a:gd name="connsiteY2" fmla="*/ 2446636 h 2446636"/>
              <a:gd name="connsiteX3" fmla="*/ 724928 w 1456477"/>
              <a:gd name="connsiteY3" fmla="*/ 1791732 h 2446636"/>
              <a:gd name="connsiteX4" fmla="*/ 107093 w 1456477"/>
              <a:gd name="connsiteY4" fmla="*/ 2446636 h 2446636"/>
              <a:gd name="connsiteX0" fmla="*/ 125631 w 1456477"/>
              <a:gd name="connsiteY0" fmla="*/ 2446636 h 2446636"/>
              <a:gd name="connsiteX1" fmla="*/ 790472 w 1456477"/>
              <a:gd name="connsiteY1" fmla="*/ 0 h 2446636"/>
              <a:gd name="connsiteX2" fmla="*/ 1455312 w 1456477"/>
              <a:gd name="connsiteY2" fmla="*/ 2446636 h 2446636"/>
              <a:gd name="connsiteX3" fmla="*/ 724928 w 1456477"/>
              <a:gd name="connsiteY3" fmla="*/ 1816449 h 2446636"/>
              <a:gd name="connsiteX4" fmla="*/ 125631 w 1456477"/>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78824"/>
              <a:gd name="connsiteY0" fmla="*/ 2446636 h 2446636"/>
              <a:gd name="connsiteX1" fmla="*/ 664841 w 1378824"/>
              <a:gd name="connsiteY1" fmla="*/ 0 h 2446636"/>
              <a:gd name="connsiteX2" fmla="*/ 1329681 w 1378824"/>
              <a:gd name="connsiteY2" fmla="*/ 2446636 h 2446636"/>
              <a:gd name="connsiteX3" fmla="*/ 647275 w 1378824"/>
              <a:gd name="connsiteY3" fmla="*/ 1718122 h 2446636"/>
              <a:gd name="connsiteX4" fmla="*/ 0 w 1378824"/>
              <a:gd name="connsiteY4" fmla="*/ 2446636 h 2446636"/>
              <a:gd name="connsiteX0" fmla="*/ 0 w 1378824"/>
              <a:gd name="connsiteY0" fmla="*/ 2446636 h 2849380"/>
              <a:gd name="connsiteX1" fmla="*/ 664841 w 1378824"/>
              <a:gd name="connsiteY1" fmla="*/ 0 h 2849380"/>
              <a:gd name="connsiteX2" fmla="*/ 1329681 w 1378824"/>
              <a:gd name="connsiteY2" fmla="*/ 2446636 h 2849380"/>
              <a:gd name="connsiteX3" fmla="*/ 647275 w 1378824"/>
              <a:gd name="connsiteY3" fmla="*/ 1718122 h 2849380"/>
              <a:gd name="connsiteX4" fmla="*/ 0 w 1378824"/>
              <a:gd name="connsiteY4" fmla="*/ 2446636 h 2849380"/>
              <a:gd name="connsiteX0" fmla="*/ 0 w 1378824"/>
              <a:gd name="connsiteY0" fmla="*/ 2446636 h 2849379"/>
              <a:gd name="connsiteX1" fmla="*/ 664841 w 1378824"/>
              <a:gd name="connsiteY1" fmla="*/ 0 h 2849379"/>
              <a:gd name="connsiteX2" fmla="*/ 1329681 w 1378824"/>
              <a:gd name="connsiteY2" fmla="*/ 2446636 h 2849379"/>
              <a:gd name="connsiteX3" fmla="*/ 647275 w 1378824"/>
              <a:gd name="connsiteY3" fmla="*/ 1718122 h 2849379"/>
              <a:gd name="connsiteX4" fmla="*/ 0 w 1378824"/>
              <a:gd name="connsiteY4" fmla="*/ 2446636 h 2849379"/>
              <a:gd name="connsiteX0" fmla="*/ 0 w 1375942"/>
              <a:gd name="connsiteY0" fmla="*/ 2446636 h 2849379"/>
              <a:gd name="connsiteX1" fmla="*/ 664841 w 1375942"/>
              <a:gd name="connsiteY1" fmla="*/ 0 h 2849379"/>
              <a:gd name="connsiteX2" fmla="*/ 1329681 w 1375942"/>
              <a:gd name="connsiteY2" fmla="*/ 2446636 h 2849379"/>
              <a:gd name="connsiteX3" fmla="*/ 644393 w 1375942"/>
              <a:gd name="connsiteY3" fmla="*/ 1736701 h 2849379"/>
              <a:gd name="connsiteX4" fmla="*/ 0 w 1375942"/>
              <a:gd name="connsiteY4" fmla="*/ 2446636 h 2849379"/>
              <a:gd name="connsiteX0" fmla="*/ 0 w 1375942"/>
              <a:gd name="connsiteY0" fmla="*/ 2446636 h 2849379"/>
              <a:gd name="connsiteX1" fmla="*/ 664841 w 1375942"/>
              <a:gd name="connsiteY1" fmla="*/ 0 h 2849379"/>
              <a:gd name="connsiteX2" fmla="*/ 1329681 w 1375942"/>
              <a:gd name="connsiteY2" fmla="*/ 2446636 h 2849379"/>
              <a:gd name="connsiteX3" fmla="*/ 644393 w 1375942"/>
              <a:gd name="connsiteY3" fmla="*/ 1736701 h 2849379"/>
              <a:gd name="connsiteX4" fmla="*/ 0 w 1375942"/>
              <a:gd name="connsiteY4" fmla="*/ 2446636 h 2849379"/>
              <a:gd name="connsiteX0" fmla="*/ 0 w 1385478"/>
              <a:gd name="connsiteY0" fmla="*/ 2446636 h 2849379"/>
              <a:gd name="connsiteX1" fmla="*/ 664841 w 1385478"/>
              <a:gd name="connsiteY1" fmla="*/ 0 h 2849379"/>
              <a:gd name="connsiteX2" fmla="*/ 1329681 w 1385478"/>
              <a:gd name="connsiteY2" fmla="*/ 2446636 h 2849379"/>
              <a:gd name="connsiteX3" fmla="*/ 644393 w 1385478"/>
              <a:gd name="connsiteY3" fmla="*/ 1736701 h 2849379"/>
              <a:gd name="connsiteX4" fmla="*/ 0 w 1385478"/>
              <a:gd name="connsiteY4" fmla="*/ 2446636 h 2849379"/>
              <a:gd name="connsiteX0" fmla="*/ 0 w 1404974"/>
              <a:gd name="connsiteY0" fmla="*/ 2425485 h 2849379"/>
              <a:gd name="connsiteX1" fmla="*/ 684337 w 1404974"/>
              <a:gd name="connsiteY1" fmla="*/ 0 h 2849379"/>
              <a:gd name="connsiteX2" fmla="*/ 1349177 w 1404974"/>
              <a:gd name="connsiteY2" fmla="*/ 2446636 h 2849379"/>
              <a:gd name="connsiteX3" fmla="*/ 663889 w 1404974"/>
              <a:gd name="connsiteY3" fmla="*/ 1736701 h 2849379"/>
              <a:gd name="connsiteX4" fmla="*/ 0 w 1404974"/>
              <a:gd name="connsiteY4" fmla="*/ 2425485 h 2849379"/>
              <a:gd name="connsiteX0" fmla="*/ 0 w 1404974"/>
              <a:gd name="connsiteY0" fmla="*/ 2425485 h 2796501"/>
              <a:gd name="connsiteX1" fmla="*/ 684337 w 1404974"/>
              <a:gd name="connsiteY1" fmla="*/ 0 h 2796501"/>
              <a:gd name="connsiteX2" fmla="*/ 1349177 w 1404974"/>
              <a:gd name="connsiteY2" fmla="*/ 2446636 h 2796501"/>
              <a:gd name="connsiteX3" fmla="*/ 663889 w 1404974"/>
              <a:gd name="connsiteY3" fmla="*/ 1736701 h 2796501"/>
              <a:gd name="connsiteX4" fmla="*/ 0 w 1404974"/>
              <a:gd name="connsiteY4" fmla="*/ 2425485 h 2796501"/>
              <a:gd name="connsiteX0" fmla="*/ 0 w 1403081"/>
              <a:gd name="connsiteY0" fmla="*/ 2425485 h 2796501"/>
              <a:gd name="connsiteX1" fmla="*/ 684337 w 1403081"/>
              <a:gd name="connsiteY1" fmla="*/ 0 h 2796501"/>
              <a:gd name="connsiteX2" fmla="*/ 1349177 w 1403081"/>
              <a:gd name="connsiteY2" fmla="*/ 2446636 h 2796501"/>
              <a:gd name="connsiteX3" fmla="*/ 661996 w 1403081"/>
              <a:gd name="connsiteY3" fmla="*/ 1615455 h 2796501"/>
              <a:gd name="connsiteX4" fmla="*/ 0 w 1403081"/>
              <a:gd name="connsiteY4" fmla="*/ 2425485 h 2796501"/>
              <a:gd name="connsiteX0" fmla="*/ 0 w 1403081"/>
              <a:gd name="connsiteY0" fmla="*/ 2425485 h 2796501"/>
              <a:gd name="connsiteX1" fmla="*/ 684337 w 1403081"/>
              <a:gd name="connsiteY1" fmla="*/ 0 h 2796501"/>
              <a:gd name="connsiteX2" fmla="*/ 1349177 w 1403081"/>
              <a:gd name="connsiteY2" fmla="*/ 2446636 h 2796501"/>
              <a:gd name="connsiteX3" fmla="*/ 661996 w 1403081"/>
              <a:gd name="connsiteY3" fmla="*/ 1615455 h 2796501"/>
              <a:gd name="connsiteX4" fmla="*/ 0 w 1403081"/>
              <a:gd name="connsiteY4" fmla="*/ 2425485 h 2796501"/>
              <a:gd name="connsiteX0" fmla="*/ 0 w 1403081"/>
              <a:gd name="connsiteY0" fmla="*/ 2425485 h 2786018"/>
              <a:gd name="connsiteX1" fmla="*/ 684337 w 1403081"/>
              <a:gd name="connsiteY1" fmla="*/ 0 h 2786018"/>
              <a:gd name="connsiteX2" fmla="*/ 1308384 w 1403081"/>
              <a:gd name="connsiteY2" fmla="*/ 2436153 h 2786018"/>
              <a:gd name="connsiteX3" fmla="*/ 661996 w 1403081"/>
              <a:gd name="connsiteY3" fmla="*/ 1615455 h 2786018"/>
              <a:gd name="connsiteX4" fmla="*/ 0 w 1403081"/>
              <a:gd name="connsiteY4" fmla="*/ 2425485 h 2786018"/>
              <a:gd name="connsiteX0" fmla="*/ 0 w 1403081"/>
              <a:gd name="connsiteY0" fmla="*/ 2425485 h 2786018"/>
              <a:gd name="connsiteX1" fmla="*/ 684337 w 1403081"/>
              <a:gd name="connsiteY1" fmla="*/ 0 h 2786018"/>
              <a:gd name="connsiteX2" fmla="*/ 1308384 w 1403081"/>
              <a:gd name="connsiteY2" fmla="*/ 2436153 h 2786018"/>
              <a:gd name="connsiteX3" fmla="*/ 661996 w 1403081"/>
              <a:gd name="connsiteY3" fmla="*/ 1615455 h 2786018"/>
              <a:gd name="connsiteX4" fmla="*/ 0 w 1403081"/>
              <a:gd name="connsiteY4" fmla="*/ 2425485 h 2786018"/>
              <a:gd name="connsiteX0" fmla="*/ 0 w 1403081"/>
              <a:gd name="connsiteY0" fmla="*/ 2425485 h 2786018"/>
              <a:gd name="connsiteX1" fmla="*/ 684337 w 1403081"/>
              <a:gd name="connsiteY1" fmla="*/ 0 h 2786018"/>
              <a:gd name="connsiteX2" fmla="*/ 1308384 w 1403081"/>
              <a:gd name="connsiteY2" fmla="*/ 2436153 h 2786018"/>
              <a:gd name="connsiteX3" fmla="*/ 661996 w 1403081"/>
              <a:gd name="connsiteY3" fmla="*/ 1615455 h 2786018"/>
              <a:gd name="connsiteX4" fmla="*/ 0 w 1403081"/>
              <a:gd name="connsiteY4" fmla="*/ 2425485 h 2786018"/>
              <a:gd name="connsiteX0" fmla="*/ 0 w 1418527"/>
              <a:gd name="connsiteY0" fmla="*/ 2425485 h 2786018"/>
              <a:gd name="connsiteX1" fmla="*/ 684337 w 1418527"/>
              <a:gd name="connsiteY1" fmla="*/ 0 h 2786018"/>
              <a:gd name="connsiteX2" fmla="*/ 1308384 w 1418527"/>
              <a:gd name="connsiteY2" fmla="*/ 2436153 h 2786018"/>
              <a:gd name="connsiteX3" fmla="*/ 677442 w 1418527"/>
              <a:gd name="connsiteY3" fmla="*/ 1558339 h 2786018"/>
              <a:gd name="connsiteX4" fmla="*/ 0 w 1418527"/>
              <a:gd name="connsiteY4" fmla="*/ 2425485 h 2786018"/>
              <a:gd name="connsiteX0" fmla="*/ 4543 w 1355474"/>
              <a:gd name="connsiteY0" fmla="*/ 2425485 h 2786018"/>
              <a:gd name="connsiteX1" fmla="*/ 688880 w 1355474"/>
              <a:gd name="connsiteY1" fmla="*/ 0 h 2786018"/>
              <a:gd name="connsiteX2" fmla="*/ 1312927 w 1355474"/>
              <a:gd name="connsiteY2" fmla="*/ 2436153 h 2786018"/>
              <a:gd name="connsiteX3" fmla="*/ 614389 w 1355474"/>
              <a:gd name="connsiteY3" fmla="*/ 1580425 h 2786018"/>
              <a:gd name="connsiteX4" fmla="*/ 4543 w 1355474"/>
              <a:gd name="connsiteY4" fmla="*/ 2425485 h 2786018"/>
              <a:gd name="connsiteX0" fmla="*/ 0 w 1403505"/>
              <a:gd name="connsiteY0" fmla="*/ 2425485 h 2786018"/>
              <a:gd name="connsiteX1" fmla="*/ 684337 w 1403505"/>
              <a:gd name="connsiteY1" fmla="*/ 0 h 2786018"/>
              <a:gd name="connsiteX2" fmla="*/ 1308384 w 1403505"/>
              <a:gd name="connsiteY2" fmla="*/ 2436153 h 2786018"/>
              <a:gd name="connsiteX3" fmla="*/ 662419 w 1403505"/>
              <a:gd name="connsiteY3" fmla="*/ 1563246 h 2786018"/>
              <a:gd name="connsiteX4" fmla="*/ 0 w 1403505"/>
              <a:gd name="connsiteY4" fmla="*/ 2425485 h 2786018"/>
              <a:gd name="connsiteX0" fmla="*/ 0 w 1388484"/>
              <a:gd name="connsiteY0" fmla="*/ 2425485 h 2786018"/>
              <a:gd name="connsiteX1" fmla="*/ 684337 w 1388484"/>
              <a:gd name="connsiteY1" fmla="*/ 0 h 2786018"/>
              <a:gd name="connsiteX2" fmla="*/ 1308384 w 1388484"/>
              <a:gd name="connsiteY2" fmla="*/ 2436153 h 2786018"/>
              <a:gd name="connsiteX3" fmla="*/ 647399 w 1388484"/>
              <a:gd name="connsiteY3" fmla="*/ 1568154 h 2786018"/>
              <a:gd name="connsiteX4" fmla="*/ 0 w 1388484"/>
              <a:gd name="connsiteY4" fmla="*/ 2425485 h 2786018"/>
              <a:gd name="connsiteX0" fmla="*/ 0 w 1356821"/>
              <a:gd name="connsiteY0" fmla="*/ 2427046 h 2786018"/>
              <a:gd name="connsiteX1" fmla="*/ 652674 w 1356821"/>
              <a:gd name="connsiteY1" fmla="*/ 0 h 2786018"/>
              <a:gd name="connsiteX2" fmla="*/ 1276721 w 1356821"/>
              <a:gd name="connsiteY2" fmla="*/ 2436153 h 2786018"/>
              <a:gd name="connsiteX3" fmla="*/ 615736 w 1356821"/>
              <a:gd name="connsiteY3" fmla="*/ 1568154 h 2786018"/>
              <a:gd name="connsiteX4" fmla="*/ 0 w 1356821"/>
              <a:gd name="connsiteY4" fmla="*/ 2427046 h 278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21" h="2786018">
                <a:moveTo>
                  <a:pt x="0" y="2427046"/>
                </a:moveTo>
                <a:cubicBezTo>
                  <a:pt x="142431" y="1457504"/>
                  <a:pt x="431060" y="815545"/>
                  <a:pt x="652674" y="0"/>
                </a:cubicBezTo>
                <a:lnTo>
                  <a:pt x="1276721" y="2436153"/>
                </a:lnTo>
                <a:cubicBezTo>
                  <a:pt x="1264810" y="2786018"/>
                  <a:pt x="1356821" y="1595595"/>
                  <a:pt x="615736" y="1568154"/>
                </a:cubicBezTo>
                <a:cubicBezTo>
                  <a:pt x="1347" y="1706656"/>
                  <a:pt x="73889" y="2285956"/>
                  <a:pt x="0" y="2427046"/>
                </a:cubicBezTo>
                <a:close/>
              </a:path>
            </a:pathLst>
          </a:custGeom>
          <a:solidFill>
            <a:srgbClr val="FFFFFF">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sp>
        <p:nvSpPr>
          <p:cNvPr id="42" name="Oval 41"/>
          <p:cNvSpPr>
            <a:spLocks noChangeAspect="1"/>
          </p:cNvSpPr>
          <p:nvPr/>
        </p:nvSpPr>
        <p:spPr>
          <a:xfrm>
            <a:off x="353617" y="2907606"/>
            <a:ext cx="1545309" cy="1545309"/>
          </a:xfrm>
          <a:prstGeom prst="ellipse">
            <a:avLst/>
          </a:prstGeom>
          <a:solidFill>
            <a:schemeClr val="bg1"/>
          </a:solidFill>
          <a:ln>
            <a:noFill/>
          </a:ln>
          <a:effectLst/>
          <a:scene3d>
            <a:camera prst="perspectiveFront"/>
            <a:lightRig rig="twoPt" dir="t"/>
          </a:scene3d>
          <a:sp3d extrusionH="76200" prstMaterial="clear">
            <a:bevelT w="381000" h="190500" prst="softRound"/>
            <a:bevelB/>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cs typeface="Calibri" pitchFamily="34" charset="0"/>
            </a:endParaRPr>
          </a:p>
        </p:txBody>
      </p:sp>
      <p:sp>
        <p:nvSpPr>
          <p:cNvPr id="43" name="Freeform 42"/>
          <p:cNvSpPr/>
          <p:nvPr/>
        </p:nvSpPr>
        <p:spPr bwMode="auto">
          <a:xfrm rot="19477382">
            <a:off x="4970637" y="1725975"/>
            <a:ext cx="1730790" cy="2469876"/>
          </a:xfrm>
          <a:custGeom>
            <a:avLst/>
            <a:gdLst>
              <a:gd name="connsiteX0" fmla="*/ 0 w 1329681"/>
              <a:gd name="connsiteY0" fmla="*/ 2446636 h 2446636"/>
              <a:gd name="connsiteX1" fmla="*/ 664841 w 1329681"/>
              <a:gd name="connsiteY1" fmla="*/ 0 h 2446636"/>
              <a:gd name="connsiteX2" fmla="*/ 1329681 w 1329681"/>
              <a:gd name="connsiteY2" fmla="*/ 2446636 h 2446636"/>
              <a:gd name="connsiteX3" fmla="*/ 0 w 1329681"/>
              <a:gd name="connsiteY3"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67265 w 1329681"/>
              <a:gd name="connsiteY3" fmla="*/ 2440458 h 2446636"/>
              <a:gd name="connsiteX4" fmla="*/ 0 w 1329681"/>
              <a:gd name="connsiteY4"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17835 w 1329681"/>
              <a:gd name="connsiteY3" fmla="*/ 1791732 h 2446636"/>
              <a:gd name="connsiteX4" fmla="*/ 0 w 1329681"/>
              <a:gd name="connsiteY4" fmla="*/ 2446636 h 2446636"/>
              <a:gd name="connsiteX0" fmla="*/ 0 w 1349384"/>
              <a:gd name="connsiteY0" fmla="*/ 2446636 h 2446636"/>
              <a:gd name="connsiteX1" fmla="*/ 664841 w 1349384"/>
              <a:gd name="connsiteY1" fmla="*/ 0 h 2446636"/>
              <a:gd name="connsiteX2" fmla="*/ 1329681 w 1349384"/>
              <a:gd name="connsiteY2" fmla="*/ 2446636 h 2446636"/>
              <a:gd name="connsiteX3" fmla="*/ 617835 w 1349384"/>
              <a:gd name="connsiteY3" fmla="*/ 1791732 h 2446636"/>
              <a:gd name="connsiteX4" fmla="*/ 0 w 1349384"/>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107093 w 1456477"/>
              <a:gd name="connsiteY0" fmla="*/ 2446636 h 2446636"/>
              <a:gd name="connsiteX1" fmla="*/ 771934 w 1456477"/>
              <a:gd name="connsiteY1" fmla="*/ 0 h 2446636"/>
              <a:gd name="connsiteX2" fmla="*/ 1436774 w 1456477"/>
              <a:gd name="connsiteY2" fmla="*/ 2446636 h 2446636"/>
              <a:gd name="connsiteX3" fmla="*/ 724928 w 1456477"/>
              <a:gd name="connsiteY3" fmla="*/ 1791732 h 2446636"/>
              <a:gd name="connsiteX4" fmla="*/ 107093 w 1456477"/>
              <a:gd name="connsiteY4" fmla="*/ 2446636 h 2446636"/>
              <a:gd name="connsiteX0" fmla="*/ 125631 w 1456477"/>
              <a:gd name="connsiteY0" fmla="*/ 2446636 h 2446636"/>
              <a:gd name="connsiteX1" fmla="*/ 790472 w 1456477"/>
              <a:gd name="connsiteY1" fmla="*/ 0 h 2446636"/>
              <a:gd name="connsiteX2" fmla="*/ 1455312 w 1456477"/>
              <a:gd name="connsiteY2" fmla="*/ 2446636 h 2446636"/>
              <a:gd name="connsiteX3" fmla="*/ 724928 w 1456477"/>
              <a:gd name="connsiteY3" fmla="*/ 1816449 h 2446636"/>
              <a:gd name="connsiteX4" fmla="*/ 125631 w 1456477"/>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78824"/>
              <a:gd name="connsiteY0" fmla="*/ 2446636 h 2446636"/>
              <a:gd name="connsiteX1" fmla="*/ 664841 w 1378824"/>
              <a:gd name="connsiteY1" fmla="*/ 0 h 2446636"/>
              <a:gd name="connsiteX2" fmla="*/ 1329681 w 1378824"/>
              <a:gd name="connsiteY2" fmla="*/ 2446636 h 2446636"/>
              <a:gd name="connsiteX3" fmla="*/ 647275 w 1378824"/>
              <a:gd name="connsiteY3" fmla="*/ 1718122 h 2446636"/>
              <a:gd name="connsiteX4" fmla="*/ 0 w 1378824"/>
              <a:gd name="connsiteY4" fmla="*/ 2446636 h 2446636"/>
              <a:gd name="connsiteX0" fmla="*/ 0 w 1378824"/>
              <a:gd name="connsiteY0" fmla="*/ 2446636 h 2849380"/>
              <a:gd name="connsiteX1" fmla="*/ 664841 w 1378824"/>
              <a:gd name="connsiteY1" fmla="*/ 0 h 2849380"/>
              <a:gd name="connsiteX2" fmla="*/ 1329681 w 1378824"/>
              <a:gd name="connsiteY2" fmla="*/ 2446636 h 2849380"/>
              <a:gd name="connsiteX3" fmla="*/ 647275 w 1378824"/>
              <a:gd name="connsiteY3" fmla="*/ 1718122 h 2849380"/>
              <a:gd name="connsiteX4" fmla="*/ 0 w 1378824"/>
              <a:gd name="connsiteY4" fmla="*/ 2446636 h 2849380"/>
              <a:gd name="connsiteX0" fmla="*/ 0 w 1378824"/>
              <a:gd name="connsiteY0" fmla="*/ 2446636 h 2849379"/>
              <a:gd name="connsiteX1" fmla="*/ 664841 w 1378824"/>
              <a:gd name="connsiteY1" fmla="*/ 0 h 2849379"/>
              <a:gd name="connsiteX2" fmla="*/ 1329681 w 1378824"/>
              <a:gd name="connsiteY2" fmla="*/ 2446636 h 2849379"/>
              <a:gd name="connsiteX3" fmla="*/ 647275 w 1378824"/>
              <a:gd name="connsiteY3" fmla="*/ 1718122 h 2849379"/>
              <a:gd name="connsiteX4" fmla="*/ 0 w 1378824"/>
              <a:gd name="connsiteY4" fmla="*/ 2446636 h 2849379"/>
              <a:gd name="connsiteX0" fmla="*/ 0 w 1375942"/>
              <a:gd name="connsiteY0" fmla="*/ 2446636 h 2849379"/>
              <a:gd name="connsiteX1" fmla="*/ 664841 w 1375942"/>
              <a:gd name="connsiteY1" fmla="*/ 0 h 2849379"/>
              <a:gd name="connsiteX2" fmla="*/ 1329681 w 1375942"/>
              <a:gd name="connsiteY2" fmla="*/ 2446636 h 2849379"/>
              <a:gd name="connsiteX3" fmla="*/ 644393 w 1375942"/>
              <a:gd name="connsiteY3" fmla="*/ 1736701 h 2849379"/>
              <a:gd name="connsiteX4" fmla="*/ 0 w 1375942"/>
              <a:gd name="connsiteY4" fmla="*/ 2446636 h 2849379"/>
              <a:gd name="connsiteX0" fmla="*/ 0 w 1375942"/>
              <a:gd name="connsiteY0" fmla="*/ 2446636 h 2849379"/>
              <a:gd name="connsiteX1" fmla="*/ 664841 w 1375942"/>
              <a:gd name="connsiteY1" fmla="*/ 0 h 2849379"/>
              <a:gd name="connsiteX2" fmla="*/ 1329681 w 1375942"/>
              <a:gd name="connsiteY2" fmla="*/ 2446636 h 2849379"/>
              <a:gd name="connsiteX3" fmla="*/ 644393 w 1375942"/>
              <a:gd name="connsiteY3" fmla="*/ 1736701 h 2849379"/>
              <a:gd name="connsiteX4" fmla="*/ 0 w 1375942"/>
              <a:gd name="connsiteY4" fmla="*/ 2446636 h 2849379"/>
              <a:gd name="connsiteX0" fmla="*/ 0 w 1385478"/>
              <a:gd name="connsiteY0" fmla="*/ 2446636 h 2849379"/>
              <a:gd name="connsiteX1" fmla="*/ 664841 w 1385478"/>
              <a:gd name="connsiteY1" fmla="*/ 0 h 2849379"/>
              <a:gd name="connsiteX2" fmla="*/ 1329681 w 1385478"/>
              <a:gd name="connsiteY2" fmla="*/ 2446636 h 2849379"/>
              <a:gd name="connsiteX3" fmla="*/ 644393 w 1385478"/>
              <a:gd name="connsiteY3" fmla="*/ 1736701 h 2849379"/>
              <a:gd name="connsiteX4" fmla="*/ 0 w 1385478"/>
              <a:gd name="connsiteY4" fmla="*/ 2446636 h 2849379"/>
              <a:gd name="connsiteX0" fmla="*/ 0 w 1404974"/>
              <a:gd name="connsiteY0" fmla="*/ 2425485 h 2849379"/>
              <a:gd name="connsiteX1" fmla="*/ 684337 w 1404974"/>
              <a:gd name="connsiteY1" fmla="*/ 0 h 2849379"/>
              <a:gd name="connsiteX2" fmla="*/ 1349177 w 1404974"/>
              <a:gd name="connsiteY2" fmla="*/ 2446636 h 2849379"/>
              <a:gd name="connsiteX3" fmla="*/ 663889 w 1404974"/>
              <a:gd name="connsiteY3" fmla="*/ 1736701 h 2849379"/>
              <a:gd name="connsiteX4" fmla="*/ 0 w 1404974"/>
              <a:gd name="connsiteY4" fmla="*/ 2425485 h 2849379"/>
              <a:gd name="connsiteX0" fmla="*/ 0 w 1404974"/>
              <a:gd name="connsiteY0" fmla="*/ 2425485 h 2796501"/>
              <a:gd name="connsiteX1" fmla="*/ 684337 w 1404974"/>
              <a:gd name="connsiteY1" fmla="*/ 0 h 2796501"/>
              <a:gd name="connsiteX2" fmla="*/ 1349177 w 1404974"/>
              <a:gd name="connsiteY2" fmla="*/ 2446636 h 2796501"/>
              <a:gd name="connsiteX3" fmla="*/ 663889 w 1404974"/>
              <a:gd name="connsiteY3" fmla="*/ 1736701 h 2796501"/>
              <a:gd name="connsiteX4" fmla="*/ 0 w 1404974"/>
              <a:gd name="connsiteY4" fmla="*/ 2425485 h 2796501"/>
              <a:gd name="connsiteX0" fmla="*/ 0 w 1403081"/>
              <a:gd name="connsiteY0" fmla="*/ 2425485 h 2796501"/>
              <a:gd name="connsiteX1" fmla="*/ 684337 w 1403081"/>
              <a:gd name="connsiteY1" fmla="*/ 0 h 2796501"/>
              <a:gd name="connsiteX2" fmla="*/ 1349177 w 1403081"/>
              <a:gd name="connsiteY2" fmla="*/ 2446636 h 2796501"/>
              <a:gd name="connsiteX3" fmla="*/ 661996 w 1403081"/>
              <a:gd name="connsiteY3" fmla="*/ 1615455 h 2796501"/>
              <a:gd name="connsiteX4" fmla="*/ 0 w 1403081"/>
              <a:gd name="connsiteY4" fmla="*/ 2425485 h 2796501"/>
              <a:gd name="connsiteX0" fmla="*/ 0 w 1403081"/>
              <a:gd name="connsiteY0" fmla="*/ 2425485 h 2796501"/>
              <a:gd name="connsiteX1" fmla="*/ 684337 w 1403081"/>
              <a:gd name="connsiteY1" fmla="*/ 0 h 2796501"/>
              <a:gd name="connsiteX2" fmla="*/ 1349177 w 1403081"/>
              <a:gd name="connsiteY2" fmla="*/ 2446636 h 2796501"/>
              <a:gd name="connsiteX3" fmla="*/ 661996 w 1403081"/>
              <a:gd name="connsiteY3" fmla="*/ 1615455 h 2796501"/>
              <a:gd name="connsiteX4" fmla="*/ 0 w 1403081"/>
              <a:gd name="connsiteY4" fmla="*/ 2425485 h 2796501"/>
              <a:gd name="connsiteX0" fmla="*/ 0 w 1359230"/>
              <a:gd name="connsiteY0" fmla="*/ 2270597 h 2796501"/>
              <a:gd name="connsiteX1" fmla="*/ 640486 w 1359230"/>
              <a:gd name="connsiteY1" fmla="*/ 0 h 2796501"/>
              <a:gd name="connsiteX2" fmla="*/ 1305326 w 1359230"/>
              <a:gd name="connsiteY2" fmla="*/ 2446636 h 2796501"/>
              <a:gd name="connsiteX3" fmla="*/ 618145 w 1359230"/>
              <a:gd name="connsiteY3" fmla="*/ 1615455 h 2796501"/>
              <a:gd name="connsiteX4" fmla="*/ 0 w 1359230"/>
              <a:gd name="connsiteY4" fmla="*/ 2270597 h 2796501"/>
              <a:gd name="connsiteX0" fmla="*/ 0 w 1359230"/>
              <a:gd name="connsiteY0" fmla="*/ 2270597 h 2796501"/>
              <a:gd name="connsiteX1" fmla="*/ 640486 w 1359230"/>
              <a:gd name="connsiteY1" fmla="*/ 0 h 2796501"/>
              <a:gd name="connsiteX2" fmla="*/ 1305326 w 1359230"/>
              <a:gd name="connsiteY2" fmla="*/ 2446636 h 2796501"/>
              <a:gd name="connsiteX3" fmla="*/ 618145 w 1359230"/>
              <a:gd name="connsiteY3" fmla="*/ 1615455 h 2796501"/>
              <a:gd name="connsiteX4" fmla="*/ 0 w 1359230"/>
              <a:gd name="connsiteY4" fmla="*/ 2270597 h 2796501"/>
              <a:gd name="connsiteX0" fmla="*/ 0 w 1359230"/>
              <a:gd name="connsiteY0" fmla="*/ 2270597 h 2796501"/>
              <a:gd name="connsiteX1" fmla="*/ 640486 w 1359230"/>
              <a:gd name="connsiteY1" fmla="*/ 0 h 2796501"/>
              <a:gd name="connsiteX2" fmla="*/ 1305326 w 1359230"/>
              <a:gd name="connsiteY2" fmla="*/ 2446636 h 2796501"/>
              <a:gd name="connsiteX3" fmla="*/ 618145 w 1359230"/>
              <a:gd name="connsiteY3" fmla="*/ 1615455 h 2796501"/>
              <a:gd name="connsiteX4" fmla="*/ 0 w 1359230"/>
              <a:gd name="connsiteY4" fmla="*/ 2270597 h 2796501"/>
              <a:gd name="connsiteX0" fmla="*/ 0 w 1371857"/>
              <a:gd name="connsiteY0" fmla="*/ 2270597 h 2796501"/>
              <a:gd name="connsiteX1" fmla="*/ 640486 w 1371857"/>
              <a:gd name="connsiteY1" fmla="*/ 0 h 2796501"/>
              <a:gd name="connsiteX2" fmla="*/ 1305326 w 1371857"/>
              <a:gd name="connsiteY2" fmla="*/ 2446636 h 2796501"/>
              <a:gd name="connsiteX3" fmla="*/ 618145 w 1371857"/>
              <a:gd name="connsiteY3" fmla="*/ 1615455 h 2796501"/>
              <a:gd name="connsiteX4" fmla="*/ 0 w 1371857"/>
              <a:gd name="connsiteY4" fmla="*/ 2270597 h 2796501"/>
              <a:gd name="connsiteX0" fmla="*/ 0 w 1374248"/>
              <a:gd name="connsiteY0" fmla="*/ 2270597 h 2796501"/>
              <a:gd name="connsiteX1" fmla="*/ 640486 w 1374248"/>
              <a:gd name="connsiteY1" fmla="*/ 0 h 2796501"/>
              <a:gd name="connsiteX2" fmla="*/ 1305326 w 1374248"/>
              <a:gd name="connsiteY2" fmla="*/ 2446636 h 2796501"/>
              <a:gd name="connsiteX3" fmla="*/ 633163 w 1374248"/>
              <a:gd name="connsiteY3" fmla="*/ 1317614 h 2796501"/>
              <a:gd name="connsiteX4" fmla="*/ 0 w 1374248"/>
              <a:gd name="connsiteY4" fmla="*/ 2270597 h 2796501"/>
              <a:gd name="connsiteX0" fmla="*/ 0 w 1398072"/>
              <a:gd name="connsiteY0" fmla="*/ 2270597 h 2796501"/>
              <a:gd name="connsiteX1" fmla="*/ 640486 w 1398072"/>
              <a:gd name="connsiteY1" fmla="*/ 0 h 2796501"/>
              <a:gd name="connsiteX2" fmla="*/ 1305326 w 1398072"/>
              <a:gd name="connsiteY2" fmla="*/ 2446636 h 2796501"/>
              <a:gd name="connsiteX3" fmla="*/ 656987 w 1398072"/>
              <a:gd name="connsiteY3" fmla="*/ 1298455 h 2796501"/>
              <a:gd name="connsiteX4" fmla="*/ 0 w 1398072"/>
              <a:gd name="connsiteY4" fmla="*/ 2270597 h 2796501"/>
              <a:gd name="connsiteX0" fmla="*/ 84323 w 1355474"/>
              <a:gd name="connsiteY0" fmla="*/ 2239252 h 2796501"/>
              <a:gd name="connsiteX1" fmla="*/ 597888 w 1355474"/>
              <a:gd name="connsiteY1" fmla="*/ 0 h 2796501"/>
              <a:gd name="connsiteX2" fmla="*/ 1262728 w 1355474"/>
              <a:gd name="connsiteY2" fmla="*/ 2446636 h 2796501"/>
              <a:gd name="connsiteX3" fmla="*/ 614389 w 1355474"/>
              <a:gd name="connsiteY3" fmla="*/ 1298455 h 2796501"/>
              <a:gd name="connsiteX4" fmla="*/ 84323 w 1355474"/>
              <a:gd name="connsiteY4" fmla="*/ 2239252 h 2796501"/>
              <a:gd name="connsiteX0" fmla="*/ 84323 w 1355474"/>
              <a:gd name="connsiteY0" fmla="*/ 2239252 h 2613504"/>
              <a:gd name="connsiteX1" fmla="*/ 597888 w 1355474"/>
              <a:gd name="connsiteY1" fmla="*/ 0 h 2613504"/>
              <a:gd name="connsiteX2" fmla="*/ 1121464 w 1355474"/>
              <a:gd name="connsiteY2" fmla="*/ 2263639 h 2613504"/>
              <a:gd name="connsiteX3" fmla="*/ 614389 w 1355474"/>
              <a:gd name="connsiteY3" fmla="*/ 1298455 h 2613504"/>
              <a:gd name="connsiteX4" fmla="*/ 84323 w 1355474"/>
              <a:gd name="connsiteY4" fmla="*/ 2239252 h 2613504"/>
              <a:gd name="connsiteX0" fmla="*/ 84323 w 1355474"/>
              <a:gd name="connsiteY0" fmla="*/ 2239252 h 2613504"/>
              <a:gd name="connsiteX1" fmla="*/ 597888 w 1355474"/>
              <a:gd name="connsiteY1" fmla="*/ 0 h 2613504"/>
              <a:gd name="connsiteX2" fmla="*/ 1121464 w 1355474"/>
              <a:gd name="connsiteY2" fmla="*/ 2263639 h 2613504"/>
              <a:gd name="connsiteX3" fmla="*/ 614389 w 1355474"/>
              <a:gd name="connsiteY3" fmla="*/ 1298455 h 2613504"/>
              <a:gd name="connsiteX4" fmla="*/ 84323 w 1355474"/>
              <a:gd name="connsiteY4" fmla="*/ 2239252 h 2613504"/>
              <a:gd name="connsiteX0" fmla="*/ 84323 w 1355474"/>
              <a:gd name="connsiteY0" fmla="*/ 2239252 h 2613504"/>
              <a:gd name="connsiteX1" fmla="*/ 597888 w 1355474"/>
              <a:gd name="connsiteY1" fmla="*/ 0 h 2613504"/>
              <a:gd name="connsiteX2" fmla="*/ 1121464 w 1355474"/>
              <a:gd name="connsiteY2" fmla="*/ 2263639 h 2613504"/>
              <a:gd name="connsiteX3" fmla="*/ 614389 w 1355474"/>
              <a:gd name="connsiteY3" fmla="*/ 1298455 h 2613504"/>
              <a:gd name="connsiteX4" fmla="*/ 84323 w 1355474"/>
              <a:gd name="connsiteY4" fmla="*/ 2239252 h 2613504"/>
              <a:gd name="connsiteX0" fmla="*/ 84323 w 1355474"/>
              <a:gd name="connsiteY0" fmla="*/ 2239252 h 2613504"/>
              <a:gd name="connsiteX1" fmla="*/ 597888 w 1355474"/>
              <a:gd name="connsiteY1" fmla="*/ 0 h 2613504"/>
              <a:gd name="connsiteX2" fmla="*/ 1121464 w 1355474"/>
              <a:gd name="connsiteY2" fmla="*/ 2263639 h 2613504"/>
              <a:gd name="connsiteX3" fmla="*/ 614389 w 1355474"/>
              <a:gd name="connsiteY3" fmla="*/ 1298455 h 2613504"/>
              <a:gd name="connsiteX4" fmla="*/ 84323 w 1355474"/>
              <a:gd name="connsiteY4" fmla="*/ 2239252 h 2613504"/>
              <a:gd name="connsiteX0" fmla="*/ 84323 w 1355474"/>
              <a:gd name="connsiteY0" fmla="*/ 2239252 h 2613504"/>
              <a:gd name="connsiteX1" fmla="*/ 597888 w 1355474"/>
              <a:gd name="connsiteY1" fmla="*/ 0 h 2613504"/>
              <a:gd name="connsiteX2" fmla="*/ 1121464 w 1355474"/>
              <a:gd name="connsiteY2" fmla="*/ 2263639 h 2613504"/>
              <a:gd name="connsiteX3" fmla="*/ 614389 w 1355474"/>
              <a:gd name="connsiteY3" fmla="*/ 1298455 h 2613504"/>
              <a:gd name="connsiteX4" fmla="*/ 84323 w 1355474"/>
              <a:gd name="connsiteY4" fmla="*/ 2239252 h 2613504"/>
              <a:gd name="connsiteX0" fmla="*/ 32542 w 1303693"/>
              <a:gd name="connsiteY0" fmla="*/ 2239252 h 2613504"/>
              <a:gd name="connsiteX1" fmla="*/ 546107 w 1303693"/>
              <a:gd name="connsiteY1" fmla="*/ 0 h 2613504"/>
              <a:gd name="connsiteX2" fmla="*/ 1069683 w 1303693"/>
              <a:gd name="connsiteY2" fmla="*/ 2263639 h 2613504"/>
              <a:gd name="connsiteX3" fmla="*/ 562608 w 1303693"/>
              <a:gd name="connsiteY3" fmla="*/ 1298455 h 2613504"/>
              <a:gd name="connsiteX4" fmla="*/ 32542 w 1303693"/>
              <a:gd name="connsiteY4" fmla="*/ 2239252 h 2613504"/>
              <a:gd name="connsiteX0" fmla="*/ 32542 w 1299012"/>
              <a:gd name="connsiteY0" fmla="*/ 2239252 h 2613504"/>
              <a:gd name="connsiteX1" fmla="*/ 546107 w 1299012"/>
              <a:gd name="connsiteY1" fmla="*/ 0 h 2613504"/>
              <a:gd name="connsiteX2" fmla="*/ 1069683 w 1299012"/>
              <a:gd name="connsiteY2" fmla="*/ 2263639 h 2613504"/>
              <a:gd name="connsiteX3" fmla="*/ 557927 w 1299012"/>
              <a:gd name="connsiteY3" fmla="*/ 1292776 h 2613504"/>
              <a:gd name="connsiteX4" fmla="*/ 32542 w 1299012"/>
              <a:gd name="connsiteY4" fmla="*/ 2239252 h 2613504"/>
              <a:gd name="connsiteX0" fmla="*/ 32542 w 1299012"/>
              <a:gd name="connsiteY0" fmla="*/ 2239252 h 2613504"/>
              <a:gd name="connsiteX1" fmla="*/ 546107 w 1299012"/>
              <a:gd name="connsiteY1" fmla="*/ 0 h 2613504"/>
              <a:gd name="connsiteX2" fmla="*/ 1069683 w 1299012"/>
              <a:gd name="connsiteY2" fmla="*/ 2263639 h 2613504"/>
              <a:gd name="connsiteX3" fmla="*/ 557927 w 1299012"/>
              <a:gd name="connsiteY3" fmla="*/ 1292776 h 2613504"/>
              <a:gd name="connsiteX4" fmla="*/ 32542 w 1299012"/>
              <a:gd name="connsiteY4" fmla="*/ 2239252 h 2613504"/>
              <a:gd name="connsiteX0" fmla="*/ 32542 w 1299012"/>
              <a:gd name="connsiteY0" fmla="*/ 2239252 h 2613504"/>
              <a:gd name="connsiteX1" fmla="*/ 546107 w 1299012"/>
              <a:gd name="connsiteY1" fmla="*/ 0 h 2613504"/>
              <a:gd name="connsiteX2" fmla="*/ 1069683 w 1299012"/>
              <a:gd name="connsiteY2" fmla="*/ 2263639 h 2613504"/>
              <a:gd name="connsiteX3" fmla="*/ 557927 w 1299012"/>
              <a:gd name="connsiteY3" fmla="*/ 1292776 h 2613504"/>
              <a:gd name="connsiteX4" fmla="*/ 32542 w 1299012"/>
              <a:gd name="connsiteY4" fmla="*/ 2239252 h 2613504"/>
              <a:gd name="connsiteX0" fmla="*/ 32542 w 1299012"/>
              <a:gd name="connsiteY0" fmla="*/ 2239252 h 2613504"/>
              <a:gd name="connsiteX1" fmla="*/ 546107 w 1299012"/>
              <a:gd name="connsiteY1" fmla="*/ 0 h 2613504"/>
              <a:gd name="connsiteX2" fmla="*/ 1069683 w 1299012"/>
              <a:gd name="connsiteY2" fmla="*/ 2263639 h 2613504"/>
              <a:gd name="connsiteX3" fmla="*/ 557927 w 1299012"/>
              <a:gd name="connsiteY3" fmla="*/ 1292776 h 2613504"/>
              <a:gd name="connsiteX4" fmla="*/ 32542 w 1299012"/>
              <a:gd name="connsiteY4" fmla="*/ 2239252 h 2613504"/>
              <a:gd name="connsiteX0" fmla="*/ 32542 w 1237240"/>
              <a:gd name="connsiteY0" fmla="*/ 2239252 h 2613504"/>
              <a:gd name="connsiteX1" fmla="*/ 546107 w 1237240"/>
              <a:gd name="connsiteY1" fmla="*/ 0 h 2613504"/>
              <a:gd name="connsiteX2" fmla="*/ 1069683 w 1237240"/>
              <a:gd name="connsiteY2" fmla="*/ 2263639 h 2613504"/>
              <a:gd name="connsiteX3" fmla="*/ 557927 w 1237240"/>
              <a:gd name="connsiteY3" fmla="*/ 1292776 h 2613504"/>
              <a:gd name="connsiteX4" fmla="*/ 32542 w 1237240"/>
              <a:gd name="connsiteY4" fmla="*/ 2239252 h 261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240" h="2613504">
                <a:moveTo>
                  <a:pt x="32542" y="2239252"/>
                </a:moveTo>
                <a:cubicBezTo>
                  <a:pt x="0" y="1651540"/>
                  <a:pt x="324493" y="815545"/>
                  <a:pt x="546107" y="0"/>
                </a:cubicBezTo>
                <a:cubicBezTo>
                  <a:pt x="767720" y="815545"/>
                  <a:pt x="1231133" y="1955284"/>
                  <a:pt x="1069683" y="2263639"/>
                </a:cubicBezTo>
                <a:cubicBezTo>
                  <a:pt x="1057772" y="2613504"/>
                  <a:pt x="1237240" y="1361106"/>
                  <a:pt x="557927" y="1292776"/>
                </a:cubicBezTo>
                <a:cubicBezTo>
                  <a:pt x="16821" y="1369602"/>
                  <a:pt x="70742" y="2006640"/>
                  <a:pt x="32542" y="2239252"/>
                </a:cubicBezTo>
                <a:close/>
              </a:path>
            </a:pathLst>
          </a:custGeom>
          <a:solidFill>
            <a:srgbClr val="FFFFFF">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grpSp>
        <p:nvGrpSpPr>
          <p:cNvPr id="3" name="Group 35"/>
          <p:cNvGrpSpPr/>
          <p:nvPr/>
        </p:nvGrpSpPr>
        <p:grpSpPr>
          <a:xfrm>
            <a:off x="3526971" y="1860791"/>
            <a:ext cx="2080614" cy="661012"/>
            <a:chOff x="3526971" y="1915099"/>
            <a:chExt cx="2080614" cy="661012"/>
          </a:xfrm>
        </p:grpSpPr>
        <p:sp>
          <p:nvSpPr>
            <p:cNvPr id="45" name="Rounded Rectangular Callout 44"/>
            <p:cNvSpPr/>
            <p:nvPr/>
          </p:nvSpPr>
          <p:spPr bwMode="auto">
            <a:xfrm>
              <a:off x="3526971" y="1915099"/>
              <a:ext cx="2080613" cy="661012"/>
            </a:xfrm>
            <a:prstGeom prst="wedgeRoundRectCallout">
              <a:avLst>
                <a:gd name="adj1" fmla="val 28682"/>
                <a:gd name="adj2" fmla="val 73905"/>
                <a:gd name="adj3" fmla="val 16667"/>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sp>
          <p:nvSpPr>
            <p:cNvPr id="46" name="TextBox 45"/>
            <p:cNvSpPr txBox="1"/>
            <p:nvPr/>
          </p:nvSpPr>
          <p:spPr>
            <a:xfrm>
              <a:off x="3536414" y="1970182"/>
              <a:ext cx="2071171" cy="523220"/>
            </a:xfrm>
            <a:prstGeom prst="rect">
              <a:avLst/>
            </a:prstGeom>
            <a:noFill/>
          </p:spPr>
          <p:txBody>
            <a:bodyPr wrap="square" lIns="0" rIns="0" rtlCol="0">
              <a:spAutoFit/>
            </a:bodyPr>
            <a:lstStyle/>
            <a:p>
              <a:pPr algn="ctr"/>
              <a:r>
                <a:rPr lang="en-US" sz="1400" b="1" dirty="0" smtClean="0">
                  <a:solidFill>
                    <a:prstClr val="black"/>
                  </a:solidFill>
                  <a:latin typeface="Calibri" pitchFamily="34" charset="0"/>
                  <a:cs typeface="Calibri" pitchFamily="34" charset="0"/>
                </a:rPr>
                <a:t>Improved Visibility of Contracting Milestones</a:t>
              </a:r>
              <a:endParaRPr lang="en-US" sz="1400" b="1" dirty="0">
                <a:solidFill>
                  <a:prstClr val="black"/>
                </a:solidFill>
                <a:latin typeface="Calibri" pitchFamily="34" charset="0"/>
                <a:cs typeface="Calibri" pitchFamily="34" charset="0"/>
              </a:endParaRPr>
            </a:p>
          </p:txBody>
        </p:sp>
      </p:grpSp>
      <p:grpSp>
        <p:nvGrpSpPr>
          <p:cNvPr id="4" name="Group 504"/>
          <p:cNvGrpSpPr/>
          <p:nvPr/>
        </p:nvGrpSpPr>
        <p:grpSpPr>
          <a:xfrm>
            <a:off x="1710057" y="5728094"/>
            <a:ext cx="1569156" cy="661012"/>
            <a:chOff x="1546577" y="5747677"/>
            <a:chExt cx="1569156" cy="661012"/>
          </a:xfrm>
        </p:grpSpPr>
        <p:sp>
          <p:nvSpPr>
            <p:cNvPr id="48" name="Rounded Rectangular Callout 47"/>
            <p:cNvSpPr/>
            <p:nvPr/>
          </p:nvSpPr>
          <p:spPr bwMode="auto">
            <a:xfrm>
              <a:off x="1546577" y="5747677"/>
              <a:ext cx="1569156" cy="661012"/>
            </a:xfrm>
            <a:prstGeom prst="wedgeRoundRectCallout">
              <a:avLst>
                <a:gd name="adj1" fmla="val -43662"/>
                <a:gd name="adj2" fmla="val -72541"/>
                <a:gd name="adj3" fmla="val 16667"/>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sp>
          <p:nvSpPr>
            <p:cNvPr id="49" name="TextBox 48"/>
            <p:cNvSpPr txBox="1"/>
            <p:nvPr/>
          </p:nvSpPr>
          <p:spPr>
            <a:xfrm>
              <a:off x="1619871" y="5819693"/>
              <a:ext cx="1411198" cy="523220"/>
            </a:xfrm>
            <a:prstGeom prst="rect">
              <a:avLst/>
            </a:prstGeom>
            <a:noFill/>
          </p:spPr>
          <p:txBody>
            <a:bodyPr wrap="square" lIns="0" rIns="0" rtlCol="0">
              <a:spAutoFit/>
            </a:bodyPr>
            <a:lstStyle/>
            <a:p>
              <a:pPr algn="ctr"/>
              <a:r>
                <a:rPr lang="en-US" sz="1400" b="1" dirty="0" smtClean="0">
                  <a:solidFill>
                    <a:prstClr val="black"/>
                  </a:solidFill>
                  <a:latin typeface="Calibri" pitchFamily="34" charset="0"/>
                  <a:cs typeface="Calibri" pitchFamily="34" charset="0"/>
                </a:rPr>
                <a:t>Enterprise Training (DSR-T)</a:t>
              </a:r>
              <a:endParaRPr lang="en-US" sz="1400" b="1" dirty="0">
                <a:solidFill>
                  <a:prstClr val="black"/>
                </a:solidFill>
                <a:latin typeface="Calibri" pitchFamily="34" charset="0"/>
                <a:cs typeface="Calibri" pitchFamily="34" charset="0"/>
              </a:endParaRPr>
            </a:p>
          </p:txBody>
        </p:sp>
      </p:grpSp>
      <p:sp>
        <p:nvSpPr>
          <p:cNvPr id="50" name="Oval 49"/>
          <p:cNvSpPr>
            <a:spLocks noChangeAspect="1"/>
          </p:cNvSpPr>
          <p:nvPr/>
        </p:nvSpPr>
        <p:spPr>
          <a:xfrm>
            <a:off x="7051949" y="3320408"/>
            <a:ext cx="1470214" cy="1470214"/>
          </a:xfrm>
          <a:prstGeom prst="ellipse">
            <a:avLst/>
          </a:prstGeom>
          <a:solidFill>
            <a:schemeClr val="bg1"/>
          </a:solidFill>
          <a:ln>
            <a:noFill/>
          </a:ln>
          <a:effectLst/>
          <a:scene3d>
            <a:camera prst="perspectiveFront"/>
            <a:lightRig rig="twoPt" dir="t"/>
          </a:scene3d>
          <a:sp3d extrusionH="76200" prstMaterial="clear">
            <a:bevelT w="381000" h="190500" prst="softRound"/>
            <a:bevelB/>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cs typeface="Calibri" pitchFamily="34" charset="0"/>
            </a:endParaRPr>
          </a:p>
        </p:txBody>
      </p:sp>
      <p:grpSp>
        <p:nvGrpSpPr>
          <p:cNvPr id="5" name="Group 499"/>
          <p:cNvGrpSpPr/>
          <p:nvPr/>
        </p:nvGrpSpPr>
        <p:grpSpPr>
          <a:xfrm>
            <a:off x="6722326" y="1877724"/>
            <a:ext cx="1927952" cy="661012"/>
            <a:chOff x="5824860" y="1915099"/>
            <a:chExt cx="1927952" cy="661012"/>
          </a:xfrm>
        </p:grpSpPr>
        <p:sp>
          <p:nvSpPr>
            <p:cNvPr id="52" name="Rounded Rectangular Callout 51"/>
            <p:cNvSpPr/>
            <p:nvPr/>
          </p:nvSpPr>
          <p:spPr bwMode="auto">
            <a:xfrm>
              <a:off x="5824860" y="1915099"/>
              <a:ext cx="1927952" cy="661012"/>
            </a:xfrm>
            <a:prstGeom prst="wedgeRoundRectCallout">
              <a:avLst>
                <a:gd name="adj1" fmla="val 22595"/>
                <a:gd name="adj2" fmla="val 70833"/>
                <a:gd name="adj3" fmla="val 16667"/>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sp>
          <p:nvSpPr>
            <p:cNvPr id="53" name="TextBox 52"/>
            <p:cNvSpPr txBox="1"/>
            <p:nvPr/>
          </p:nvSpPr>
          <p:spPr>
            <a:xfrm>
              <a:off x="5827105" y="1970182"/>
              <a:ext cx="1916935" cy="523220"/>
            </a:xfrm>
            <a:prstGeom prst="rect">
              <a:avLst/>
            </a:prstGeom>
            <a:noFill/>
          </p:spPr>
          <p:txBody>
            <a:bodyPr wrap="square" lIns="0" rIns="0" rtlCol="0">
              <a:spAutoFit/>
            </a:bodyPr>
            <a:lstStyle/>
            <a:p>
              <a:pPr algn="ctr"/>
              <a:r>
                <a:rPr lang="en-US" sz="1400" b="1" dirty="0" smtClean="0">
                  <a:solidFill>
                    <a:prstClr val="black"/>
                  </a:solidFill>
                  <a:latin typeface="Calibri" pitchFamily="34" charset="0"/>
                  <a:cs typeface="Calibri" pitchFamily="34" charset="0"/>
                </a:rPr>
                <a:t>Increased Visibility of Transportation Data</a:t>
              </a:r>
              <a:endParaRPr lang="en-US" sz="1400" b="1" dirty="0">
                <a:solidFill>
                  <a:prstClr val="black"/>
                </a:solidFill>
                <a:latin typeface="Calibri" pitchFamily="34" charset="0"/>
                <a:cs typeface="Calibri" pitchFamily="34" charset="0"/>
              </a:endParaRPr>
            </a:p>
          </p:txBody>
        </p:sp>
      </p:grpSp>
      <p:grpSp>
        <p:nvGrpSpPr>
          <p:cNvPr id="6" name="Group 33"/>
          <p:cNvGrpSpPr/>
          <p:nvPr/>
        </p:nvGrpSpPr>
        <p:grpSpPr>
          <a:xfrm>
            <a:off x="210315" y="1875079"/>
            <a:ext cx="2928553" cy="862652"/>
            <a:chOff x="180313" y="1915099"/>
            <a:chExt cx="2390089" cy="661012"/>
          </a:xfrm>
        </p:grpSpPr>
        <p:sp>
          <p:nvSpPr>
            <p:cNvPr id="55" name="Rounded Rectangular Callout 54"/>
            <p:cNvSpPr/>
            <p:nvPr/>
          </p:nvSpPr>
          <p:spPr bwMode="auto">
            <a:xfrm>
              <a:off x="253163" y="1915099"/>
              <a:ext cx="2271173" cy="661012"/>
            </a:xfrm>
            <a:prstGeom prst="wedgeRoundRectCallout">
              <a:avLst>
                <a:gd name="adj1" fmla="val -24096"/>
                <a:gd name="adj2" fmla="val 71239"/>
                <a:gd name="adj3" fmla="val 16667"/>
              </a:avLst>
            </a:prstGeom>
            <a:solidFill>
              <a:schemeClr val="bg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sp>
          <p:nvSpPr>
            <p:cNvPr id="56" name="TextBox 55"/>
            <p:cNvSpPr txBox="1"/>
            <p:nvPr/>
          </p:nvSpPr>
          <p:spPr>
            <a:xfrm>
              <a:off x="180313" y="1964883"/>
              <a:ext cx="2390089" cy="566006"/>
            </a:xfrm>
            <a:prstGeom prst="rect">
              <a:avLst/>
            </a:prstGeom>
            <a:noFill/>
          </p:spPr>
          <p:txBody>
            <a:bodyPr wrap="square" lIns="0" rIns="0" rtlCol="0">
              <a:spAutoFit/>
            </a:bodyPr>
            <a:lstStyle/>
            <a:p>
              <a:pPr algn="ctr"/>
              <a:r>
                <a:rPr lang="en-US" sz="1400" b="1" dirty="0" smtClean="0">
                  <a:solidFill>
                    <a:prstClr val="black"/>
                  </a:solidFill>
                  <a:latin typeface="Calibri" pitchFamily="34" charset="0"/>
                  <a:cs typeface="Calibri" pitchFamily="34" charset="0"/>
                </a:rPr>
                <a:t>Common Operational Picture (COP) </a:t>
              </a:r>
            </a:p>
            <a:p>
              <a:pPr algn="ctr"/>
              <a:r>
                <a:rPr lang="en-US" sz="1400" b="1" dirty="0" smtClean="0">
                  <a:solidFill>
                    <a:prstClr val="black"/>
                  </a:solidFill>
                  <a:latin typeface="Calibri" pitchFamily="34" charset="0"/>
                  <a:cs typeface="Calibri" pitchFamily="34" charset="0"/>
                </a:rPr>
                <a:t>and Senior Leader Enterprise Dashboard (SLED)</a:t>
              </a:r>
              <a:endParaRPr lang="en-US" sz="1400" b="1" dirty="0">
                <a:solidFill>
                  <a:prstClr val="black"/>
                </a:solidFill>
                <a:latin typeface="Calibri" pitchFamily="34" charset="0"/>
                <a:cs typeface="Calibri" pitchFamily="34" charset="0"/>
              </a:endParaRPr>
            </a:p>
          </p:txBody>
        </p:sp>
      </p:grpSp>
      <p:sp>
        <p:nvSpPr>
          <p:cNvPr id="57" name="Freeform 56"/>
          <p:cNvSpPr/>
          <p:nvPr/>
        </p:nvSpPr>
        <p:spPr bwMode="auto">
          <a:xfrm rot="14970909">
            <a:off x="2658297" y="3032197"/>
            <a:ext cx="1157590" cy="3669405"/>
          </a:xfrm>
          <a:custGeom>
            <a:avLst/>
            <a:gdLst>
              <a:gd name="connsiteX0" fmla="*/ 0 w 1329681"/>
              <a:gd name="connsiteY0" fmla="*/ 2446636 h 2446636"/>
              <a:gd name="connsiteX1" fmla="*/ 664841 w 1329681"/>
              <a:gd name="connsiteY1" fmla="*/ 0 h 2446636"/>
              <a:gd name="connsiteX2" fmla="*/ 1329681 w 1329681"/>
              <a:gd name="connsiteY2" fmla="*/ 2446636 h 2446636"/>
              <a:gd name="connsiteX3" fmla="*/ 0 w 1329681"/>
              <a:gd name="connsiteY3"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67265 w 1329681"/>
              <a:gd name="connsiteY3" fmla="*/ 2440458 h 2446636"/>
              <a:gd name="connsiteX4" fmla="*/ 0 w 1329681"/>
              <a:gd name="connsiteY4" fmla="*/ 2446636 h 2446636"/>
              <a:gd name="connsiteX0" fmla="*/ 0 w 1329681"/>
              <a:gd name="connsiteY0" fmla="*/ 2446636 h 2446636"/>
              <a:gd name="connsiteX1" fmla="*/ 664841 w 1329681"/>
              <a:gd name="connsiteY1" fmla="*/ 0 h 2446636"/>
              <a:gd name="connsiteX2" fmla="*/ 1329681 w 1329681"/>
              <a:gd name="connsiteY2" fmla="*/ 2446636 h 2446636"/>
              <a:gd name="connsiteX3" fmla="*/ 617835 w 1329681"/>
              <a:gd name="connsiteY3" fmla="*/ 1791732 h 2446636"/>
              <a:gd name="connsiteX4" fmla="*/ 0 w 1329681"/>
              <a:gd name="connsiteY4" fmla="*/ 2446636 h 2446636"/>
              <a:gd name="connsiteX0" fmla="*/ 0 w 1349384"/>
              <a:gd name="connsiteY0" fmla="*/ 2446636 h 2446636"/>
              <a:gd name="connsiteX1" fmla="*/ 664841 w 1349384"/>
              <a:gd name="connsiteY1" fmla="*/ 0 h 2446636"/>
              <a:gd name="connsiteX2" fmla="*/ 1329681 w 1349384"/>
              <a:gd name="connsiteY2" fmla="*/ 2446636 h 2446636"/>
              <a:gd name="connsiteX3" fmla="*/ 617835 w 1349384"/>
              <a:gd name="connsiteY3" fmla="*/ 1791732 h 2446636"/>
              <a:gd name="connsiteX4" fmla="*/ 0 w 1349384"/>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218304 w 1567688"/>
              <a:gd name="connsiteY0" fmla="*/ 2446636 h 2446636"/>
              <a:gd name="connsiteX1" fmla="*/ 883145 w 1567688"/>
              <a:gd name="connsiteY1" fmla="*/ 0 h 2446636"/>
              <a:gd name="connsiteX2" fmla="*/ 1547985 w 1567688"/>
              <a:gd name="connsiteY2" fmla="*/ 2446636 h 2446636"/>
              <a:gd name="connsiteX3" fmla="*/ 836139 w 1567688"/>
              <a:gd name="connsiteY3" fmla="*/ 1791732 h 2446636"/>
              <a:gd name="connsiteX4" fmla="*/ 218304 w 1567688"/>
              <a:gd name="connsiteY4" fmla="*/ 2446636 h 2446636"/>
              <a:gd name="connsiteX0" fmla="*/ 107093 w 1456477"/>
              <a:gd name="connsiteY0" fmla="*/ 2446636 h 2446636"/>
              <a:gd name="connsiteX1" fmla="*/ 771934 w 1456477"/>
              <a:gd name="connsiteY1" fmla="*/ 0 h 2446636"/>
              <a:gd name="connsiteX2" fmla="*/ 1436774 w 1456477"/>
              <a:gd name="connsiteY2" fmla="*/ 2446636 h 2446636"/>
              <a:gd name="connsiteX3" fmla="*/ 724928 w 1456477"/>
              <a:gd name="connsiteY3" fmla="*/ 1791732 h 2446636"/>
              <a:gd name="connsiteX4" fmla="*/ 107093 w 1456477"/>
              <a:gd name="connsiteY4" fmla="*/ 2446636 h 2446636"/>
              <a:gd name="connsiteX0" fmla="*/ 125631 w 1456477"/>
              <a:gd name="connsiteY0" fmla="*/ 2446636 h 2446636"/>
              <a:gd name="connsiteX1" fmla="*/ 790472 w 1456477"/>
              <a:gd name="connsiteY1" fmla="*/ 0 h 2446636"/>
              <a:gd name="connsiteX2" fmla="*/ 1455312 w 1456477"/>
              <a:gd name="connsiteY2" fmla="*/ 2446636 h 2446636"/>
              <a:gd name="connsiteX3" fmla="*/ 724928 w 1456477"/>
              <a:gd name="connsiteY3" fmla="*/ 1816449 h 2446636"/>
              <a:gd name="connsiteX4" fmla="*/ 125631 w 1456477"/>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329681 w 1330846"/>
              <a:gd name="connsiteY2" fmla="*/ 2446636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30846"/>
              <a:gd name="connsiteY0" fmla="*/ 2446636 h 2446636"/>
              <a:gd name="connsiteX1" fmla="*/ 664841 w 1330846"/>
              <a:gd name="connsiteY1" fmla="*/ 0 h 2446636"/>
              <a:gd name="connsiteX2" fmla="*/ 1256996 w 1330846"/>
              <a:gd name="connsiteY2" fmla="*/ 2423834 h 2446636"/>
              <a:gd name="connsiteX3" fmla="*/ 599297 w 1330846"/>
              <a:gd name="connsiteY3" fmla="*/ 1816449 h 2446636"/>
              <a:gd name="connsiteX4" fmla="*/ 0 w 1330846"/>
              <a:gd name="connsiteY4" fmla="*/ 2446636 h 2446636"/>
              <a:gd name="connsiteX0" fmla="*/ 0 w 1305472"/>
              <a:gd name="connsiteY0" fmla="*/ 2446636 h 2446636"/>
              <a:gd name="connsiteX1" fmla="*/ 664841 w 1305472"/>
              <a:gd name="connsiteY1" fmla="*/ 0 h 2446636"/>
              <a:gd name="connsiteX2" fmla="*/ 1256996 w 1305472"/>
              <a:gd name="connsiteY2" fmla="*/ 2423834 h 2446636"/>
              <a:gd name="connsiteX3" fmla="*/ 573923 w 1305472"/>
              <a:gd name="connsiteY3" fmla="*/ 1695395 h 2446636"/>
              <a:gd name="connsiteX4" fmla="*/ 0 w 1305472"/>
              <a:gd name="connsiteY4" fmla="*/ 2446636 h 2446636"/>
              <a:gd name="connsiteX0" fmla="*/ 0 w 1305472"/>
              <a:gd name="connsiteY0" fmla="*/ 2446636 h 2446636"/>
              <a:gd name="connsiteX1" fmla="*/ 664841 w 1305472"/>
              <a:gd name="connsiteY1" fmla="*/ 0 h 2446636"/>
              <a:gd name="connsiteX2" fmla="*/ 1256996 w 1305472"/>
              <a:gd name="connsiteY2" fmla="*/ 2423834 h 2446636"/>
              <a:gd name="connsiteX3" fmla="*/ 573923 w 1305472"/>
              <a:gd name="connsiteY3" fmla="*/ 1695395 h 2446636"/>
              <a:gd name="connsiteX4" fmla="*/ 0 w 1305472"/>
              <a:gd name="connsiteY4" fmla="*/ 2446636 h 2446636"/>
              <a:gd name="connsiteX0" fmla="*/ 0 w 1285966"/>
              <a:gd name="connsiteY0" fmla="*/ 2446636 h 2446636"/>
              <a:gd name="connsiteX1" fmla="*/ 664841 w 1285966"/>
              <a:gd name="connsiteY1" fmla="*/ 0 h 2446636"/>
              <a:gd name="connsiteX2" fmla="*/ 1256996 w 1285966"/>
              <a:gd name="connsiteY2" fmla="*/ 2423834 h 2446636"/>
              <a:gd name="connsiteX3" fmla="*/ 573923 w 1285966"/>
              <a:gd name="connsiteY3" fmla="*/ 1695395 h 2446636"/>
              <a:gd name="connsiteX4" fmla="*/ 0 w 1285966"/>
              <a:gd name="connsiteY4" fmla="*/ 2446636 h 2446636"/>
              <a:gd name="connsiteX0" fmla="*/ 0 w 1285966"/>
              <a:gd name="connsiteY0" fmla="*/ 2446636 h 2446636"/>
              <a:gd name="connsiteX1" fmla="*/ 664841 w 1285966"/>
              <a:gd name="connsiteY1" fmla="*/ 0 h 2446636"/>
              <a:gd name="connsiteX2" fmla="*/ 1256996 w 1285966"/>
              <a:gd name="connsiteY2" fmla="*/ 2423834 h 2446636"/>
              <a:gd name="connsiteX3" fmla="*/ 573923 w 1285966"/>
              <a:gd name="connsiteY3" fmla="*/ 1695395 h 2446636"/>
              <a:gd name="connsiteX4" fmla="*/ 0 w 1285966"/>
              <a:gd name="connsiteY4" fmla="*/ 2446636 h 2446636"/>
              <a:gd name="connsiteX0" fmla="*/ 0 w 1252851"/>
              <a:gd name="connsiteY0" fmla="*/ 2475109 h 2475109"/>
              <a:gd name="connsiteX1" fmla="*/ 631726 w 1252851"/>
              <a:gd name="connsiteY1" fmla="*/ 0 h 2475109"/>
              <a:gd name="connsiteX2" fmla="*/ 1223881 w 1252851"/>
              <a:gd name="connsiteY2" fmla="*/ 2423834 h 2475109"/>
              <a:gd name="connsiteX3" fmla="*/ 540808 w 1252851"/>
              <a:gd name="connsiteY3" fmla="*/ 1695395 h 2475109"/>
              <a:gd name="connsiteX4" fmla="*/ 0 w 1252851"/>
              <a:gd name="connsiteY4" fmla="*/ 2475109 h 2475109"/>
              <a:gd name="connsiteX0" fmla="*/ 0 w 1252851"/>
              <a:gd name="connsiteY0" fmla="*/ 2475109 h 2475109"/>
              <a:gd name="connsiteX1" fmla="*/ 631726 w 1252851"/>
              <a:gd name="connsiteY1" fmla="*/ 0 h 2475109"/>
              <a:gd name="connsiteX2" fmla="*/ 1223881 w 1252851"/>
              <a:gd name="connsiteY2" fmla="*/ 2423834 h 2475109"/>
              <a:gd name="connsiteX3" fmla="*/ 540808 w 1252851"/>
              <a:gd name="connsiteY3" fmla="*/ 1695395 h 2475109"/>
              <a:gd name="connsiteX4" fmla="*/ 0 w 1252851"/>
              <a:gd name="connsiteY4" fmla="*/ 2475109 h 2475109"/>
              <a:gd name="connsiteX0" fmla="*/ 0 w 1252851"/>
              <a:gd name="connsiteY0" fmla="*/ 2475109 h 2475109"/>
              <a:gd name="connsiteX1" fmla="*/ 631726 w 1252851"/>
              <a:gd name="connsiteY1" fmla="*/ 0 h 2475109"/>
              <a:gd name="connsiteX2" fmla="*/ 1223881 w 1252851"/>
              <a:gd name="connsiteY2" fmla="*/ 2423834 h 2475109"/>
              <a:gd name="connsiteX3" fmla="*/ 540808 w 1252851"/>
              <a:gd name="connsiteY3" fmla="*/ 1695395 h 2475109"/>
              <a:gd name="connsiteX4" fmla="*/ 0 w 1252851"/>
              <a:gd name="connsiteY4" fmla="*/ 2475109 h 2475109"/>
              <a:gd name="connsiteX0" fmla="*/ 0 w 1252851"/>
              <a:gd name="connsiteY0" fmla="*/ 2475109 h 2475109"/>
              <a:gd name="connsiteX1" fmla="*/ 631726 w 1252851"/>
              <a:gd name="connsiteY1" fmla="*/ 0 h 2475109"/>
              <a:gd name="connsiteX2" fmla="*/ 1223881 w 1252851"/>
              <a:gd name="connsiteY2" fmla="*/ 2423834 h 2475109"/>
              <a:gd name="connsiteX3" fmla="*/ 545609 w 1252851"/>
              <a:gd name="connsiteY3" fmla="*/ 1666950 h 2475109"/>
              <a:gd name="connsiteX4" fmla="*/ 0 w 1252851"/>
              <a:gd name="connsiteY4" fmla="*/ 2475109 h 2475109"/>
              <a:gd name="connsiteX0" fmla="*/ 0 w 1254041"/>
              <a:gd name="connsiteY0" fmla="*/ 2475109 h 2475109"/>
              <a:gd name="connsiteX1" fmla="*/ 631726 w 1254041"/>
              <a:gd name="connsiteY1" fmla="*/ 0 h 2475109"/>
              <a:gd name="connsiteX2" fmla="*/ 1223881 w 1254041"/>
              <a:gd name="connsiteY2" fmla="*/ 2423834 h 2475109"/>
              <a:gd name="connsiteX3" fmla="*/ 545609 w 1254041"/>
              <a:gd name="connsiteY3" fmla="*/ 1666950 h 2475109"/>
              <a:gd name="connsiteX4" fmla="*/ 0 w 1254041"/>
              <a:gd name="connsiteY4" fmla="*/ 2475109 h 2475109"/>
              <a:gd name="connsiteX0" fmla="*/ 0 w 1301344"/>
              <a:gd name="connsiteY0" fmla="*/ 2475109 h 2475109"/>
              <a:gd name="connsiteX1" fmla="*/ 631726 w 1301344"/>
              <a:gd name="connsiteY1" fmla="*/ 0 h 2475109"/>
              <a:gd name="connsiteX2" fmla="*/ 1223881 w 1301344"/>
              <a:gd name="connsiteY2" fmla="*/ 2423834 h 2475109"/>
              <a:gd name="connsiteX3" fmla="*/ 545609 w 1301344"/>
              <a:gd name="connsiteY3" fmla="*/ 1666950 h 2475109"/>
              <a:gd name="connsiteX4" fmla="*/ 0 w 1301344"/>
              <a:gd name="connsiteY4" fmla="*/ 2475109 h 2475109"/>
              <a:gd name="connsiteX0" fmla="*/ 0 w 1360274"/>
              <a:gd name="connsiteY0" fmla="*/ 2475109 h 2475109"/>
              <a:gd name="connsiteX1" fmla="*/ 631726 w 1360274"/>
              <a:gd name="connsiteY1" fmla="*/ 0 h 2475109"/>
              <a:gd name="connsiteX2" fmla="*/ 1223881 w 1360274"/>
              <a:gd name="connsiteY2" fmla="*/ 2423834 h 2475109"/>
              <a:gd name="connsiteX3" fmla="*/ 545609 w 1360274"/>
              <a:gd name="connsiteY3" fmla="*/ 1666950 h 2475109"/>
              <a:gd name="connsiteX4" fmla="*/ 0 w 1360274"/>
              <a:gd name="connsiteY4" fmla="*/ 2475109 h 2475109"/>
              <a:gd name="connsiteX0" fmla="*/ 0 w 1360275"/>
              <a:gd name="connsiteY0" fmla="*/ 2475109 h 2475109"/>
              <a:gd name="connsiteX1" fmla="*/ 631726 w 1360275"/>
              <a:gd name="connsiteY1" fmla="*/ 0 h 2475109"/>
              <a:gd name="connsiteX2" fmla="*/ 1223881 w 1360275"/>
              <a:gd name="connsiteY2" fmla="*/ 2423834 h 2475109"/>
              <a:gd name="connsiteX3" fmla="*/ 545609 w 1360275"/>
              <a:gd name="connsiteY3" fmla="*/ 1666950 h 2475109"/>
              <a:gd name="connsiteX4" fmla="*/ 0 w 1360275"/>
              <a:gd name="connsiteY4" fmla="*/ 2475109 h 2475109"/>
              <a:gd name="connsiteX0" fmla="*/ 5854 w 1366129"/>
              <a:gd name="connsiteY0" fmla="*/ 2475109 h 2475109"/>
              <a:gd name="connsiteX1" fmla="*/ 637580 w 1366129"/>
              <a:gd name="connsiteY1" fmla="*/ 0 h 2475109"/>
              <a:gd name="connsiteX2" fmla="*/ 1229735 w 1366129"/>
              <a:gd name="connsiteY2" fmla="*/ 2423834 h 2475109"/>
              <a:gd name="connsiteX3" fmla="*/ 551463 w 1366129"/>
              <a:gd name="connsiteY3" fmla="*/ 1666950 h 2475109"/>
              <a:gd name="connsiteX4" fmla="*/ 5854 w 1366129"/>
              <a:gd name="connsiteY4" fmla="*/ 2475109 h 2475109"/>
              <a:gd name="connsiteX0" fmla="*/ 26222 w 1386497"/>
              <a:gd name="connsiteY0" fmla="*/ 2475109 h 2475109"/>
              <a:gd name="connsiteX1" fmla="*/ 657948 w 1386497"/>
              <a:gd name="connsiteY1" fmla="*/ 0 h 2475109"/>
              <a:gd name="connsiteX2" fmla="*/ 1250103 w 1386497"/>
              <a:gd name="connsiteY2" fmla="*/ 2423834 h 2475109"/>
              <a:gd name="connsiteX3" fmla="*/ 571831 w 1386497"/>
              <a:gd name="connsiteY3" fmla="*/ 1666950 h 2475109"/>
              <a:gd name="connsiteX4" fmla="*/ 26222 w 1386497"/>
              <a:gd name="connsiteY4" fmla="*/ 2475109 h 2475109"/>
              <a:gd name="connsiteX0" fmla="*/ 113604 w 1473879"/>
              <a:gd name="connsiteY0" fmla="*/ 2475109 h 2475109"/>
              <a:gd name="connsiteX1" fmla="*/ 745330 w 1473879"/>
              <a:gd name="connsiteY1" fmla="*/ 0 h 2475109"/>
              <a:gd name="connsiteX2" fmla="*/ 1337485 w 1473879"/>
              <a:gd name="connsiteY2" fmla="*/ 2423834 h 2475109"/>
              <a:gd name="connsiteX3" fmla="*/ 659213 w 1473879"/>
              <a:gd name="connsiteY3" fmla="*/ 1666950 h 2475109"/>
              <a:gd name="connsiteX4" fmla="*/ 113604 w 1473879"/>
              <a:gd name="connsiteY4" fmla="*/ 2475109 h 2475109"/>
              <a:gd name="connsiteX0" fmla="*/ 113604 w 1452601"/>
              <a:gd name="connsiteY0" fmla="*/ 2475109 h 2475109"/>
              <a:gd name="connsiteX1" fmla="*/ 745330 w 1452601"/>
              <a:gd name="connsiteY1" fmla="*/ 0 h 2475109"/>
              <a:gd name="connsiteX2" fmla="*/ 1316208 w 1452601"/>
              <a:gd name="connsiteY2" fmla="*/ 2152344 h 2475109"/>
              <a:gd name="connsiteX3" fmla="*/ 659213 w 1452601"/>
              <a:gd name="connsiteY3" fmla="*/ 1666950 h 2475109"/>
              <a:gd name="connsiteX4" fmla="*/ 113604 w 1452601"/>
              <a:gd name="connsiteY4" fmla="*/ 2475109 h 2475109"/>
              <a:gd name="connsiteX0" fmla="*/ 113604 w 1380028"/>
              <a:gd name="connsiteY0" fmla="*/ 2194973 h 2194973"/>
              <a:gd name="connsiteX1" fmla="*/ 672756 w 1380028"/>
              <a:gd name="connsiteY1" fmla="*/ 0 h 2194973"/>
              <a:gd name="connsiteX2" fmla="*/ 1243634 w 1380028"/>
              <a:gd name="connsiteY2" fmla="*/ 2152344 h 2194973"/>
              <a:gd name="connsiteX3" fmla="*/ 586639 w 1380028"/>
              <a:gd name="connsiteY3" fmla="*/ 1666950 h 2194973"/>
              <a:gd name="connsiteX4" fmla="*/ 113604 w 1380028"/>
              <a:gd name="connsiteY4" fmla="*/ 2194973 h 2194973"/>
              <a:gd name="connsiteX0" fmla="*/ 113604 w 1380028"/>
              <a:gd name="connsiteY0" fmla="*/ 2194973 h 2194973"/>
              <a:gd name="connsiteX1" fmla="*/ 672756 w 1380028"/>
              <a:gd name="connsiteY1" fmla="*/ 0 h 2194973"/>
              <a:gd name="connsiteX2" fmla="*/ 1243634 w 1380028"/>
              <a:gd name="connsiteY2" fmla="*/ 2152344 h 2194973"/>
              <a:gd name="connsiteX3" fmla="*/ 574161 w 1380028"/>
              <a:gd name="connsiteY3" fmla="*/ 1791665 h 2194973"/>
              <a:gd name="connsiteX4" fmla="*/ 113604 w 1380028"/>
              <a:gd name="connsiteY4" fmla="*/ 2194973 h 2194973"/>
              <a:gd name="connsiteX0" fmla="*/ 122617 w 1389041"/>
              <a:gd name="connsiteY0" fmla="*/ 2194973 h 2194973"/>
              <a:gd name="connsiteX1" fmla="*/ 681769 w 1389041"/>
              <a:gd name="connsiteY1" fmla="*/ 0 h 2194973"/>
              <a:gd name="connsiteX2" fmla="*/ 1252647 w 1389041"/>
              <a:gd name="connsiteY2" fmla="*/ 2152344 h 2194973"/>
              <a:gd name="connsiteX3" fmla="*/ 583174 w 1389041"/>
              <a:gd name="connsiteY3" fmla="*/ 1791665 h 2194973"/>
              <a:gd name="connsiteX4" fmla="*/ 122617 w 1389041"/>
              <a:gd name="connsiteY4" fmla="*/ 2194973 h 2194973"/>
              <a:gd name="connsiteX0" fmla="*/ 196394 w 1462818"/>
              <a:gd name="connsiteY0" fmla="*/ 2194973 h 2194973"/>
              <a:gd name="connsiteX1" fmla="*/ 755546 w 1462818"/>
              <a:gd name="connsiteY1" fmla="*/ 0 h 2194973"/>
              <a:gd name="connsiteX2" fmla="*/ 1326424 w 1462818"/>
              <a:gd name="connsiteY2" fmla="*/ 2152344 h 2194973"/>
              <a:gd name="connsiteX3" fmla="*/ 656951 w 1462818"/>
              <a:gd name="connsiteY3" fmla="*/ 1791665 h 2194973"/>
              <a:gd name="connsiteX4" fmla="*/ 196394 w 1462818"/>
              <a:gd name="connsiteY4" fmla="*/ 2194973 h 2194973"/>
              <a:gd name="connsiteX0" fmla="*/ 196394 w 1462818"/>
              <a:gd name="connsiteY0" fmla="*/ 2194973 h 2194973"/>
              <a:gd name="connsiteX1" fmla="*/ 755546 w 1462818"/>
              <a:gd name="connsiteY1" fmla="*/ 0 h 2194973"/>
              <a:gd name="connsiteX2" fmla="*/ 1326424 w 1462818"/>
              <a:gd name="connsiteY2" fmla="*/ 2152344 h 2194973"/>
              <a:gd name="connsiteX3" fmla="*/ 656951 w 1462818"/>
              <a:gd name="connsiteY3" fmla="*/ 1791665 h 2194973"/>
              <a:gd name="connsiteX4" fmla="*/ 196394 w 1462818"/>
              <a:gd name="connsiteY4" fmla="*/ 2194973 h 2194973"/>
              <a:gd name="connsiteX0" fmla="*/ 196394 w 1462818"/>
              <a:gd name="connsiteY0" fmla="*/ 2194973 h 2194973"/>
              <a:gd name="connsiteX1" fmla="*/ 755546 w 1462818"/>
              <a:gd name="connsiteY1" fmla="*/ 0 h 2194973"/>
              <a:gd name="connsiteX2" fmla="*/ 1326424 w 1462818"/>
              <a:gd name="connsiteY2" fmla="*/ 2152344 h 2194973"/>
              <a:gd name="connsiteX3" fmla="*/ 656951 w 1462818"/>
              <a:gd name="connsiteY3" fmla="*/ 1791665 h 2194973"/>
              <a:gd name="connsiteX4" fmla="*/ 196394 w 1462818"/>
              <a:gd name="connsiteY4" fmla="*/ 2194973 h 2194973"/>
              <a:gd name="connsiteX0" fmla="*/ 196394 w 1462818"/>
              <a:gd name="connsiteY0" fmla="*/ 2194973 h 2194973"/>
              <a:gd name="connsiteX1" fmla="*/ 755546 w 1462818"/>
              <a:gd name="connsiteY1" fmla="*/ 0 h 2194973"/>
              <a:gd name="connsiteX2" fmla="*/ 1326424 w 1462818"/>
              <a:gd name="connsiteY2" fmla="*/ 2152344 h 2194973"/>
              <a:gd name="connsiteX3" fmla="*/ 656951 w 1462818"/>
              <a:gd name="connsiteY3" fmla="*/ 1791665 h 2194973"/>
              <a:gd name="connsiteX4" fmla="*/ 196394 w 1462818"/>
              <a:gd name="connsiteY4" fmla="*/ 2194973 h 2194973"/>
              <a:gd name="connsiteX0" fmla="*/ 196394 w 1462818"/>
              <a:gd name="connsiteY0" fmla="*/ 2194973 h 2194973"/>
              <a:gd name="connsiteX1" fmla="*/ 755546 w 1462818"/>
              <a:gd name="connsiteY1" fmla="*/ 0 h 2194973"/>
              <a:gd name="connsiteX2" fmla="*/ 1326424 w 1462818"/>
              <a:gd name="connsiteY2" fmla="*/ 2152344 h 2194973"/>
              <a:gd name="connsiteX3" fmla="*/ 641720 w 1462818"/>
              <a:gd name="connsiteY3" fmla="*/ 1706987 h 2194973"/>
              <a:gd name="connsiteX4" fmla="*/ 196394 w 1462818"/>
              <a:gd name="connsiteY4" fmla="*/ 2194973 h 2194973"/>
              <a:gd name="connsiteX0" fmla="*/ 196394 w 1499942"/>
              <a:gd name="connsiteY0" fmla="*/ 2194973 h 2194973"/>
              <a:gd name="connsiteX1" fmla="*/ 755546 w 1499942"/>
              <a:gd name="connsiteY1" fmla="*/ 0 h 2194973"/>
              <a:gd name="connsiteX2" fmla="*/ 1363548 w 1499942"/>
              <a:gd name="connsiteY2" fmla="*/ 2012953 h 2194973"/>
              <a:gd name="connsiteX3" fmla="*/ 641720 w 1499942"/>
              <a:gd name="connsiteY3" fmla="*/ 1706987 h 2194973"/>
              <a:gd name="connsiteX4" fmla="*/ 196394 w 1499942"/>
              <a:gd name="connsiteY4" fmla="*/ 2194973 h 2194973"/>
              <a:gd name="connsiteX0" fmla="*/ 196393 w 1565156"/>
              <a:gd name="connsiteY0" fmla="*/ 2127356 h 2127356"/>
              <a:gd name="connsiteX1" fmla="*/ 820760 w 1565156"/>
              <a:gd name="connsiteY1" fmla="*/ 0 h 2127356"/>
              <a:gd name="connsiteX2" fmla="*/ 1428762 w 1565156"/>
              <a:gd name="connsiteY2" fmla="*/ 2012953 h 2127356"/>
              <a:gd name="connsiteX3" fmla="*/ 706934 w 1565156"/>
              <a:gd name="connsiteY3" fmla="*/ 1706987 h 2127356"/>
              <a:gd name="connsiteX4" fmla="*/ 196393 w 1565156"/>
              <a:gd name="connsiteY4" fmla="*/ 2127356 h 2127356"/>
              <a:gd name="connsiteX0" fmla="*/ 196394 w 1565157"/>
              <a:gd name="connsiteY0" fmla="*/ 2127356 h 2127356"/>
              <a:gd name="connsiteX1" fmla="*/ 820761 w 1565157"/>
              <a:gd name="connsiteY1" fmla="*/ 0 h 2127356"/>
              <a:gd name="connsiteX2" fmla="*/ 1428763 w 1565157"/>
              <a:gd name="connsiteY2" fmla="*/ 2012953 h 2127356"/>
              <a:gd name="connsiteX3" fmla="*/ 706935 w 1565157"/>
              <a:gd name="connsiteY3" fmla="*/ 1706987 h 2127356"/>
              <a:gd name="connsiteX4" fmla="*/ 196394 w 1565157"/>
              <a:gd name="connsiteY4" fmla="*/ 2127356 h 2127356"/>
              <a:gd name="connsiteX0" fmla="*/ 196394 w 1428764"/>
              <a:gd name="connsiteY0" fmla="*/ 2127356 h 2127356"/>
              <a:gd name="connsiteX1" fmla="*/ 820761 w 1428764"/>
              <a:gd name="connsiteY1" fmla="*/ 0 h 2127356"/>
              <a:gd name="connsiteX2" fmla="*/ 1428763 w 1428764"/>
              <a:gd name="connsiteY2" fmla="*/ 2012953 h 2127356"/>
              <a:gd name="connsiteX3" fmla="*/ 706935 w 1428764"/>
              <a:gd name="connsiteY3" fmla="*/ 1706987 h 2127356"/>
              <a:gd name="connsiteX4" fmla="*/ 196394 w 1428764"/>
              <a:gd name="connsiteY4" fmla="*/ 2127356 h 2127356"/>
              <a:gd name="connsiteX0" fmla="*/ 196394 w 1417763"/>
              <a:gd name="connsiteY0" fmla="*/ 2124984 h 2124984"/>
              <a:gd name="connsiteX1" fmla="*/ 809761 w 1417763"/>
              <a:gd name="connsiteY1" fmla="*/ 0 h 2124984"/>
              <a:gd name="connsiteX2" fmla="*/ 1417763 w 1417763"/>
              <a:gd name="connsiteY2" fmla="*/ 2012953 h 2124984"/>
              <a:gd name="connsiteX3" fmla="*/ 695935 w 1417763"/>
              <a:gd name="connsiteY3" fmla="*/ 1706987 h 2124984"/>
              <a:gd name="connsiteX4" fmla="*/ 196394 w 1417763"/>
              <a:gd name="connsiteY4" fmla="*/ 2124984 h 21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763" h="2124984">
                <a:moveTo>
                  <a:pt x="196394" y="2124984"/>
                </a:moveTo>
                <a:cubicBezTo>
                  <a:pt x="0" y="1506020"/>
                  <a:pt x="588147" y="815545"/>
                  <a:pt x="809761" y="0"/>
                </a:cubicBezTo>
                <a:cubicBezTo>
                  <a:pt x="1007146" y="807945"/>
                  <a:pt x="1353987" y="1804158"/>
                  <a:pt x="1417763" y="2012953"/>
                </a:cubicBezTo>
                <a:cubicBezTo>
                  <a:pt x="1380181" y="1841746"/>
                  <a:pt x="1222277" y="1725635"/>
                  <a:pt x="695935" y="1706987"/>
                </a:cubicBezTo>
                <a:cubicBezTo>
                  <a:pt x="221893" y="1804791"/>
                  <a:pt x="73777" y="1951242"/>
                  <a:pt x="196394" y="2124984"/>
                </a:cubicBezTo>
                <a:close/>
              </a:path>
            </a:pathLst>
          </a:custGeom>
          <a:solidFill>
            <a:srgbClr val="FFFFFF">
              <a:alpha val="3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i="1" dirty="0" smtClean="0">
              <a:solidFill>
                <a:prstClr val="black"/>
              </a:solidFill>
              <a:latin typeface="Calibri" pitchFamily="34" charset="0"/>
              <a:cs typeface="Calibri" pitchFamily="34" charset="0"/>
            </a:endParaRPr>
          </a:p>
        </p:txBody>
      </p:sp>
      <p:grpSp>
        <p:nvGrpSpPr>
          <p:cNvPr id="7" name="Group 462"/>
          <p:cNvGrpSpPr/>
          <p:nvPr/>
        </p:nvGrpSpPr>
        <p:grpSpPr>
          <a:xfrm>
            <a:off x="1679802" y="4743040"/>
            <a:ext cx="5784396" cy="711626"/>
            <a:chOff x="559492" y="4760267"/>
            <a:chExt cx="7753472" cy="828988"/>
          </a:xfrm>
        </p:grpSpPr>
        <p:pic>
          <p:nvPicPr>
            <p:cNvPr id="59" name="Picture 58" descr="blue arrow.png"/>
            <p:cNvPicPr>
              <a:picLocks noChangeAspect="1"/>
            </p:cNvPicPr>
            <p:nvPr/>
          </p:nvPicPr>
          <p:blipFill>
            <a:blip r:embed="rId5" cstate="print"/>
            <a:stretch>
              <a:fillRect/>
            </a:stretch>
          </p:blipFill>
          <p:spPr>
            <a:xfrm>
              <a:off x="559492" y="4760267"/>
              <a:ext cx="7753472" cy="828988"/>
            </a:xfrm>
            <a:prstGeom prst="rect">
              <a:avLst/>
            </a:prstGeom>
          </p:spPr>
        </p:pic>
        <p:sp>
          <p:nvSpPr>
            <p:cNvPr id="60" name="TextBox 59"/>
            <p:cNvSpPr txBox="1"/>
            <p:nvPr/>
          </p:nvSpPr>
          <p:spPr>
            <a:xfrm>
              <a:off x="743064" y="5003380"/>
              <a:ext cx="7365440" cy="376462"/>
            </a:xfrm>
            <a:prstGeom prst="rect">
              <a:avLst/>
            </a:prstGeom>
            <a:noFill/>
          </p:spPr>
          <p:txBody>
            <a:bodyPr wrap="square" rtlCol="0">
              <a:spAutoFit/>
            </a:bodyPr>
            <a:lstStyle/>
            <a:p>
              <a:pPr algn="ctr"/>
              <a:r>
                <a:rPr lang="en-US" sz="1500" b="1" dirty="0" smtClean="0">
                  <a:solidFill>
                    <a:prstClr val="black"/>
                  </a:solidFill>
                  <a:latin typeface="Calibri" pitchFamily="34" charset="0"/>
                  <a:cs typeface="Calibri" pitchFamily="34" charset="0"/>
                </a:rPr>
                <a:t>MORE PROACTIVE FMS CASE MANAGEMENT</a:t>
              </a:r>
              <a:endParaRPr lang="en-US" sz="1500" b="1" dirty="0">
                <a:solidFill>
                  <a:prstClr val="black"/>
                </a:solidFill>
                <a:latin typeface="Calibri" pitchFamily="34" charset="0"/>
                <a:cs typeface="Calibri" pitchFamily="34" charset="0"/>
              </a:endParaRPr>
            </a:p>
          </p:txBody>
        </p:sp>
      </p:grpSp>
      <p:sp>
        <p:nvSpPr>
          <p:cNvPr id="61" name="Oval 60"/>
          <p:cNvSpPr>
            <a:spLocks noChangeAspect="1"/>
          </p:cNvSpPr>
          <p:nvPr/>
        </p:nvSpPr>
        <p:spPr>
          <a:xfrm>
            <a:off x="5409621" y="2826541"/>
            <a:ext cx="1543027" cy="1543027"/>
          </a:xfrm>
          <a:prstGeom prst="ellipse">
            <a:avLst/>
          </a:prstGeom>
          <a:solidFill>
            <a:schemeClr val="bg1"/>
          </a:solidFill>
          <a:ln>
            <a:noFill/>
          </a:ln>
          <a:effectLst/>
          <a:scene3d>
            <a:camera prst="perspectiveFront"/>
            <a:lightRig rig="twoPt" dir="t"/>
          </a:scene3d>
          <a:sp3d extrusionH="76200" prstMaterial="clear">
            <a:bevelT w="381000" h="190500" prst="softRound"/>
            <a:bevelB/>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cs typeface="Calibri" pitchFamily="34" charset="0"/>
            </a:endParaRPr>
          </a:p>
        </p:txBody>
      </p:sp>
      <p:sp>
        <p:nvSpPr>
          <p:cNvPr id="62" name="Oval 61"/>
          <p:cNvSpPr>
            <a:spLocks noChangeAspect="1"/>
          </p:cNvSpPr>
          <p:nvPr/>
        </p:nvSpPr>
        <p:spPr>
          <a:xfrm>
            <a:off x="2435233" y="3085411"/>
            <a:ext cx="1129770" cy="1137967"/>
          </a:xfrm>
          <a:prstGeom prst="ellipse">
            <a:avLst/>
          </a:prstGeom>
          <a:solidFill>
            <a:schemeClr val="bg1"/>
          </a:solidFill>
          <a:ln>
            <a:noFill/>
          </a:ln>
          <a:effectLst/>
          <a:scene3d>
            <a:camera prst="perspectiveFront"/>
            <a:lightRig rig="twoPt" dir="t"/>
          </a:scene3d>
          <a:sp3d extrusionH="76200" prstMaterial="clear">
            <a:bevelT w="381000" h="190500" prst="softRound"/>
            <a:bevelB/>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cs typeface="Calibri" pitchFamily="34" charset="0"/>
            </a:endParaRPr>
          </a:p>
        </p:txBody>
      </p:sp>
      <p:pic>
        <p:nvPicPr>
          <p:cNvPr id="63" name="Picture 62" descr="SAGE_w_Helmet_point_Left.png"/>
          <p:cNvPicPr>
            <a:picLocks noChangeAspect="1"/>
          </p:cNvPicPr>
          <p:nvPr/>
        </p:nvPicPr>
        <p:blipFill>
          <a:blip r:embed="rId6" cstate="print"/>
          <a:stretch>
            <a:fillRect/>
          </a:stretch>
        </p:blipFill>
        <p:spPr>
          <a:xfrm>
            <a:off x="-317051" y="4244428"/>
            <a:ext cx="2471288" cy="2668992"/>
          </a:xfrm>
          <a:prstGeom prst="rect">
            <a:avLst/>
          </a:prstGeom>
        </p:spPr>
      </p:pic>
      <p:sp>
        <p:nvSpPr>
          <p:cNvPr id="64" name="Oval 63"/>
          <p:cNvSpPr>
            <a:spLocks noChangeAspect="1"/>
          </p:cNvSpPr>
          <p:nvPr/>
        </p:nvSpPr>
        <p:spPr>
          <a:xfrm rot="1838426">
            <a:off x="4198886" y="3695584"/>
            <a:ext cx="1068804" cy="1076559"/>
          </a:xfrm>
          <a:prstGeom prst="ellipse">
            <a:avLst/>
          </a:prstGeom>
          <a:solidFill>
            <a:schemeClr val="bg1"/>
          </a:solidFill>
          <a:ln>
            <a:noFill/>
          </a:ln>
          <a:effectLst/>
          <a:scene3d>
            <a:camera prst="perspectiveFront"/>
            <a:lightRig rig="twoPt" dir="t"/>
          </a:scene3d>
          <a:sp3d extrusionH="76200" prstMaterial="clear">
            <a:bevelT w="381000" h="190500" prst="softRound"/>
            <a:bevelB/>
            <a:extrusionClr>
              <a:schemeClr val="accent1">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3" descr="stairs.png"/>
          <p:cNvPicPr>
            <a:picLocks noChangeAspect="1"/>
          </p:cNvPicPr>
          <p:nvPr/>
        </p:nvPicPr>
        <p:blipFill>
          <a:blip r:embed="rId3" cstate="print"/>
          <a:srcRect/>
          <a:stretch>
            <a:fillRect/>
          </a:stretch>
        </p:blipFill>
        <p:spPr bwMode="auto">
          <a:xfrm>
            <a:off x="2695575" y="1000125"/>
            <a:ext cx="3844925" cy="3271838"/>
          </a:xfrm>
          <a:prstGeom prst="rect">
            <a:avLst/>
          </a:prstGeom>
          <a:noFill/>
          <a:ln w="9525">
            <a:noFill/>
            <a:miter lim="800000"/>
            <a:headEnd/>
            <a:tailEnd/>
          </a:ln>
        </p:spPr>
      </p:pic>
      <p:sp>
        <p:nvSpPr>
          <p:cNvPr id="50" name="Cloud 49"/>
          <p:cNvSpPr/>
          <p:nvPr/>
        </p:nvSpPr>
        <p:spPr bwMode="auto">
          <a:xfrm rot="275759">
            <a:off x="3922033" y="1079438"/>
            <a:ext cx="1479550" cy="785875"/>
          </a:xfrm>
          <a:prstGeom prst="cloud">
            <a:avLst/>
          </a:prstGeom>
          <a:solidFill>
            <a:schemeClr val="tx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sz="2800" i="1" dirty="0">
              <a:cs typeface="Arial" pitchFamily="34" charset="0"/>
            </a:endParaRPr>
          </a:p>
        </p:txBody>
      </p:sp>
      <p:sp>
        <p:nvSpPr>
          <p:cNvPr id="44" name="TextBox 43"/>
          <p:cNvSpPr txBox="1"/>
          <p:nvPr/>
        </p:nvSpPr>
        <p:spPr>
          <a:xfrm>
            <a:off x="740553" y="241610"/>
            <a:ext cx="8066314" cy="563231"/>
          </a:xfrm>
          <a:prstGeom prst="rect">
            <a:avLst/>
          </a:prstGeom>
          <a:noFill/>
        </p:spPr>
        <p:txBody>
          <a:bodyPr>
            <a:spAutoFit/>
          </a:bodyPr>
          <a:lstStyle/>
          <a:p>
            <a:pPr algn="ctr">
              <a:lnSpc>
                <a:spcPct val="90000"/>
              </a:lnSpc>
              <a:defRPr/>
            </a:pPr>
            <a:r>
              <a:rPr lang="en-US" sz="3300" dirty="0">
                <a:solidFill>
                  <a:schemeClr val="bg1"/>
                </a:solidFill>
                <a:latin typeface="Berlin Sans FB Demi" pitchFamily="34" charset="0"/>
                <a:cs typeface="Arial" pitchFamily="34" charset="0"/>
              </a:rPr>
              <a:t>Security Assistance Strategic Roadmap</a:t>
            </a:r>
          </a:p>
        </p:txBody>
      </p:sp>
      <p:pic>
        <p:nvPicPr>
          <p:cNvPr id="235" name="Picture 234" descr="9251337-small.jpg"/>
          <p:cNvPicPr>
            <a:picLocks noChangeAspect="1"/>
          </p:cNvPicPr>
          <p:nvPr/>
        </p:nvPicPr>
        <p:blipFill>
          <a:blip r:embed="rId4" cstate="print"/>
          <a:stretch>
            <a:fillRect/>
          </a:stretch>
        </p:blipFill>
        <p:spPr>
          <a:xfrm>
            <a:off x="869950" y="2962275"/>
            <a:ext cx="968375" cy="1252538"/>
          </a:xfrm>
          <a:prstGeom prst="rect">
            <a:avLst/>
          </a:prstGeom>
          <a:ln>
            <a:noFill/>
          </a:ln>
          <a:effectLst>
            <a:outerShdw blurRad="139700" dist="114300" dir="2700000" algn="tl" rotWithShape="0">
              <a:prstClr val="black">
                <a:alpha val="40000"/>
              </a:prstClr>
            </a:outerShdw>
          </a:effectLst>
        </p:spPr>
      </p:pic>
      <p:pic>
        <p:nvPicPr>
          <p:cNvPr id="242" name="Picture 241" descr="Picture9.png"/>
          <p:cNvPicPr>
            <a:picLocks noChangeAspect="1"/>
          </p:cNvPicPr>
          <p:nvPr/>
        </p:nvPicPr>
        <p:blipFill>
          <a:blip r:embed="rId5" cstate="print"/>
          <a:stretch>
            <a:fillRect/>
          </a:stretch>
        </p:blipFill>
        <p:spPr>
          <a:xfrm>
            <a:off x="7191375" y="2930525"/>
            <a:ext cx="1778000" cy="1416050"/>
          </a:xfrm>
          <a:prstGeom prst="rect">
            <a:avLst/>
          </a:prstGeom>
          <a:ln>
            <a:noFill/>
          </a:ln>
          <a:effectLst>
            <a:outerShdw blurRad="50800" dist="88900" dir="2700000" algn="tl" rotWithShape="0">
              <a:prstClr val="black">
                <a:alpha val="42000"/>
              </a:prstClr>
            </a:outerShdw>
          </a:effectLst>
        </p:spPr>
      </p:pic>
      <p:sp>
        <p:nvSpPr>
          <p:cNvPr id="244" name="Oval 243"/>
          <p:cNvSpPr/>
          <p:nvPr/>
        </p:nvSpPr>
        <p:spPr bwMode="auto">
          <a:xfrm>
            <a:off x="8399463" y="3800475"/>
            <a:ext cx="587375" cy="458788"/>
          </a:xfrm>
          <a:prstGeom prst="ellipse">
            <a:avLst/>
          </a:prstGeom>
          <a:noFill/>
          <a:ln w="38100" cap="flat" cmpd="sng" algn="ctr">
            <a:solidFill>
              <a:srgbClr val="FFFF00"/>
            </a:solidFill>
            <a:prstDash val="solid"/>
            <a:round/>
            <a:headEnd type="none" w="med" len="med"/>
            <a:tailEnd type="none" w="med" len="med"/>
          </a:ln>
          <a:effectLst/>
        </p:spPr>
        <p:txBody>
          <a:bodyPr/>
          <a:lstStyle/>
          <a:p>
            <a:pPr>
              <a:defRPr/>
            </a:pPr>
            <a:endParaRPr lang="en-US" sz="2800" i="1" dirty="0">
              <a:ln>
                <a:solidFill>
                  <a:srgbClr val="FFFF00"/>
                </a:solidFill>
              </a:ln>
              <a:noFill/>
              <a:latin typeface="Arial" pitchFamily="34" charset="0"/>
              <a:cs typeface="Arial" pitchFamily="34" charset="0"/>
            </a:endParaRPr>
          </a:p>
        </p:txBody>
      </p:sp>
      <p:sp>
        <p:nvSpPr>
          <p:cNvPr id="5132" name="TextBox 68"/>
          <p:cNvSpPr txBox="1">
            <a:spLocks noChangeArrowheads="1"/>
          </p:cNvSpPr>
          <p:nvPr/>
        </p:nvSpPr>
        <p:spPr bwMode="auto">
          <a:xfrm>
            <a:off x="3076575" y="3978275"/>
            <a:ext cx="3068638" cy="307975"/>
          </a:xfrm>
          <a:prstGeom prst="rect">
            <a:avLst/>
          </a:prstGeom>
          <a:noFill/>
          <a:ln w="9525">
            <a:noFill/>
            <a:miter lim="800000"/>
            <a:headEnd/>
            <a:tailEnd/>
          </a:ln>
        </p:spPr>
        <p:txBody>
          <a:bodyPr>
            <a:spAutoFit/>
          </a:bodyPr>
          <a:lstStyle/>
          <a:p>
            <a:pPr algn="ctr"/>
            <a:r>
              <a:rPr lang="en-US" sz="1400" b="1" i="1" dirty="0">
                <a:latin typeface="Calibri" pitchFamily="34" charset="0"/>
              </a:rPr>
              <a:t>See the Enterprise</a:t>
            </a:r>
          </a:p>
        </p:txBody>
      </p:sp>
      <p:sp>
        <p:nvSpPr>
          <p:cNvPr id="5133" name="TextBox 65"/>
          <p:cNvSpPr txBox="1">
            <a:spLocks noChangeArrowheads="1"/>
          </p:cNvSpPr>
          <p:nvPr/>
        </p:nvSpPr>
        <p:spPr bwMode="auto">
          <a:xfrm>
            <a:off x="3228975" y="2722563"/>
            <a:ext cx="2762250" cy="307975"/>
          </a:xfrm>
          <a:prstGeom prst="rect">
            <a:avLst/>
          </a:prstGeom>
          <a:noFill/>
          <a:ln w="9525">
            <a:noFill/>
            <a:miter lim="800000"/>
            <a:headEnd/>
            <a:tailEnd/>
          </a:ln>
        </p:spPr>
        <p:txBody>
          <a:bodyPr>
            <a:spAutoFit/>
          </a:bodyPr>
          <a:lstStyle/>
          <a:p>
            <a:pPr algn="ctr"/>
            <a:r>
              <a:rPr lang="en-US" sz="1400" b="1" i="1" dirty="0">
                <a:latin typeface="Calibri" pitchFamily="34" charset="0"/>
              </a:rPr>
              <a:t>Train the Enterprise</a:t>
            </a:r>
          </a:p>
        </p:txBody>
      </p:sp>
      <p:sp>
        <p:nvSpPr>
          <p:cNvPr id="5134" name="TextBox 64"/>
          <p:cNvSpPr txBox="1">
            <a:spLocks noChangeArrowheads="1"/>
          </p:cNvSpPr>
          <p:nvPr/>
        </p:nvSpPr>
        <p:spPr bwMode="auto">
          <a:xfrm>
            <a:off x="3608388" y="1912938"/>
            <a:ext cx="2005012" cy="450850"/>
          </a:xfrm>
          <a:prstGeom prst="rect">
            <a:avLst/>
          </a:prstGeom>
          <a:noFill/>
          <a:ln w="9525">
            <a:noFill/>
            <a:miter lim="800000"/>
            <a:headEnd/>
            <a:tailEnd/>
          </a:ln>
        </p:spPr>
        <p:txBody>
          <a:bodyPr lIns="0" tIns="91440" rIns="0">
            <a:spAutoFit/>
          </a:bodyPr>
          <a:lstStyle/>
          <a:p>
            <a:pPr algn="ctr">
              <a:lnSpc>
                <a:spcPct val="70000"/>
              </a:lnSpc>
            </a:pPr>
            <a:r>
              <a:rPr lang="en-US" sz="1400" b="1" i="1" dirty="0">
                <a:latin typeface="Calibri" pitchFamily="34" charset="0"/>
              </a:rPr>
              <a:t>Resource the </a:t>
            </a:r>
          </a:p>
          <a:p>
            <a:pPr algn="ctr">
              <a:lnSpc>
                <a:spcPct val="70000"/>
              </a:lnSpc>
            </a:pPr>
            <a:r>
              <a:rPr lang="en-US" sz="1400" b="1" i="1" dirty="0">
                <a:latin typeface="Calibri" pitchFamily="34" charset="0"/>
              </a:rPr>
              <a:t>Enterprise</a:t>
            </a:r>
          </a:p>
        </p:txBody>
      </p:sp>
      <p:sp>
        <p:nvSpPr>
          <p:cNvPr id="5135" name="TextBox 65"/>
          <p:cNvSpPr txBox="1">
            <a:spLocks noChangeArrowheads="1"/>
          </p:cNvSpPr>
          <p:nvPr/>
        </p:nvSpPr>
        <p:spPr bwMode="auto">
          <a:xfrm>
            <a:off x="3305175" y="3344863"/>
            <a:ext cx="2611438" cy="307975"/>
          </a:xfrm>
          <a:prstGeom prst="rect">
            <a:avLst/>
          </a:prstGeom>
          <a:noFill/>
          <a:ln w="9525">
            <a:noFill/>
            <a:miter lim="800000"/>
            <a:headEnd/>
            <a:tailEnd/>
          </a:ln>
        </p:spPr>
        <p:txBody>
          <a:bodyPr>
            <a:spAutoFit/>
          </a:bodyPr>
          <a:lstStyle/>
          <a:p>
            <a:pPr algn="ctr"/>
            <a:r>
              <a:rPr lang="en-US" sz="1400" b="1" i="1" dirty="0">
                <a:latin typeface="Calibri" pitchFamily="34" charset="0"/>
              </a:rPr>
              <a:t>Lead the Enterprise</a:t>
            </a:r>
          </a:p>
        </p:txBody>
      </p:sp>
      <p:pic>
        <p:nvPicPr>
          <p:cNvPr id="5136" name="Picture 2" descr="C:\Users\thomas.e.fitzpatrick\Pictures\DEC Picture1.png"/>
          <p:cNvPicPr>
            <a:picLocks noChangeAspect="1" noChangeArrowheads="1"/>
          </p:cNvPicPr>
          <p:nvPr/>
        </p:nvPicPr>
        <p:blipFill>
          <a:blip r:embed="rId6" cstate="print"/>
          <a:srcRect/>
          <a:stretch>
            <a:fillRect/>
          </a:stretch>
        </p:blipFill>
        <p:spPr bwMode="auto">
          <a:xfrm>
            <a:off x="3910013" y="1446213"/>
            <a:ext cx="287337" cy="242887"/>
          </a:xfrm>
          <a:prstGeom prst="rect">
            <a:avLst/>
          </a:prstGeom>
          <a:noFill/>
          <a:ln w="9525">
            <a:noFill/>
            <a:miter lim="800000"/>
            <a:headEnd/>
            <a:tailEnd/>
          </a:ln>
        </p:spPr>
      </p:pic>
      <p:pic>
        <p:nvPicPr>
          <p:cNvPr id="5137" name="Picture 43" descr="AMC ~ USASAC Logo Overlay.png"/>
          <p:cNvPicPr>
            <a:picLocks noChangeAspect="1"/>
          </p:cNvPicPr>
          <p:nvPr/>
        </p:nvPicPr>
        <p:blipFill>
          <a:blip r:embed="rId7" cstate="print"/>
          <a:srcRect/>
          <a:stretch>
            <a:fillRect/>
          </a:stretch>
        </p:blipFill>
        <p:spPr bwMode="auto">
          <a:xfrm>
            <a:off x="5100638" y="1484313"/>
            <a:ext cx="284162" cy="234950"/>
          </a:xfrm>
          <a:prstGeom prst="rect">
            <a:avLst/>
          </a:prstGeom>
          <a:noFill/>
          <a:ln w="9525">
            <a:noFill/>
            <a:miter lim="800000"/>
            <a:headEnd/>
            <a:tailEnd/>
          </a:ln>
        </p:spPr>
      </p:pic>
      <p:sp>
        <p:nvSpPr>
          <p:cNvPr id="262" name="TextBox 261"/>
          <p:cNvSpPr txBox="1"/>
          <p:nvPr/>
        </p:nvSpPr>
        <p:spPr>
          <a:xfrm>
            <a:off x="49213" y="1282700"/>
            <a:ext cx="3514725" cy="1708150"/>
          </a:xfrm>
          <a:prstGeom prst="rect">
            <a:avLst/>
          </a:prstGeom>
          <a:noFill/>
        </p:spPr>
        <p:txBody>
          <a:bodyPr>
            <a:spAutoFit/>
          </a:bodyPr>
          <a:lstStyle/>
          <a:p>
            <a:pPr marL="119063" indent="-119063">
              <a:defRPr/>
            </a:pPr>
            <a:r>
              <a:rPr lang="en-US" sz="950" b="1" dirty="0">
                <a:latin typeface="Arial" pitchFamily="34" charset="0"/>
                <a:cs typeface="Arial" pitchFamily="34" charset="0"/>
              </a:rPr>
              <a:t>•  </a:t>
            </a:r>
            <a:r>
              <a:rPr lang="en-US" sz="950" b="1" dirty="0">
                <a:solidFill>
                  <a:srgbClr val="C00000"/>
                </a:solidFill>
                <a:latin typeface="Arial" pitchFamily="34" charset="0"/>
                <a:cs typeface="Arial" pitchFamily="34" charset="0"/>
              </a:rPr>
              <a:t>PREVENT</a:t>
            </a:r>
            <a:r>
              <a:rPr lang="en-US" sz="950" b="1" dirty="0">
                <a:latin typeface="Arial" pitchFamily="34" charset="0"/>
                <a:cs typeface="Arial" pitchFamily="34" charset="0"/>
              </a:rPr>
              <a:t>: The Army prevents conflict by maintaining credibility based on capacity, readiness and modernization. It averts miscalculations by potential adversaries.</a:t>
            </a:r>
          </a:p>
          <a:p>
            <a:pPr marL="119063" indent="-119063">
              <a:defRPr/>
            </a:pPr>
            <a:endParaRPr lang="en-US" sz="500" b="1" dirty="0">
              <a:latin typeface="Arial" pitchFamily="34" charset="0"/>
              <a:cs typeface="Arial" pitchFamily="34" charset="0"/>
            </a:endParaRPr>
          </a:p>
          <a:p>
            <a:pPr marL="119063" indent="-119063">
              <a:defRPr/>
            </a:pPr>
            <a:r>
              <a:rPr lang="en-US" sz="950" b="1" dirty="0">
                <a:latin typeface="Arial" pitchFamily="34" charset="0"/>
                <a:cs typeface="Arial" pitchFamily="34" charset="0"/>
              </a:rPr>
              <a:t>•  </a:t>
            </a:r>
            <a:r>
              <a:rPr lang="en-US" sz="950" b="1" dirty="0">
                <a:solidFill>
                  <a:srgbClr val="C00000"/>
                </a:solidFill>
                <a:latin typeface="Arial" pitchFamily="34" charset="0"/>
                <a:cs typeface="Arial" pitchFamily="34" charset="0"/>
              </a:rPr>
              <a:t>SHAPE</a:t>
            </a:r>
            <a:r>
              <a:rPr lang="en-US" sz="950" b="1" dirty="0">
                <a:latin typeface="Arial" pitchFamily="34" charset="0"/>
                <a:cs typeface="Arial" pitchFamily="34" charset="0"/>
              </a:rPr>
              <a:t>: The Army shapes the environment by sustaining strong relationships with other Armies, building their capacity, and facilitating strategic access.</a:t>
            </a:r>
          </a:p>
          <a:p>
            <a:pPr marL="119063" indent="-119063">
              <a:defRPr/>
            </a:pPr>
            <a:endParaRPr lang="en-US" sz="500" b="1" dirty="0">
              <a:latin typeface="Arial" pitchFamily="34" charset="0"/>
              <a:cs typeface="Arial" pitchFamily="34" charset="0"/>
            </a:endParaRPr>
          </a:p>
          <a:p>
            <a:pPr marL="119063" indent="-119063">
              <a:defRPr/>
            </a:pPr>
            <a:r>
              <a:rPr lang="en-US" sz="950" b="1" dirty="0">
                <a:latin typeface="Arial" pitchFamily="34" charset="0"/>
                <a:cs typeface="Arial" pitchFamily="34" charset="0"/>
              </a:rPr>
              <a:t>•   </a:t>
            </a:r>
            <a:r>
              <a:rPr lang="en-US" sz="950" b="1" dirty="0">
                <a:solidFill>
                  <a:srgbClr val="C00000"/>
                </a:solidFill>
                <a:latin typeface="Arial" pitchFamily="34" charset="0"/>
                <a:cs typeface="Arial" pitchFamily="34" charset="0"/>
              </a:rPr>
              <a:t>WIN</a:t>
            </a:r>
            <a:r>
              <a:rPr lang="en-US" sz="950" b="1" dirty="0">
                <a:latin typeface="Arial" pitchFamily="34" charset="0"/>
                <a:cs typeface="Arial" pitchFamily="34" charset="0"/>
              </a:rPr>
              <a:t>: If prevention fails, the Army rapidly applies its combined arms capabilities to dominate the environment and win decisively.</a:t>
            </a:r>
          </a:p>
        </p:txBody>
      </p:sp>
      <p:sp>
        <p:nvSpPr>
          <p:cNvPr id="5139" name="TextBox 262"/>
          <p:cNvSpPr txBox="1">
            <a:spLocks noChangeArrowheads="1"/>
          </p:cNvSpPr>
          <p:nvPr/>
        </p:nvSpPr>
        <p:spPr bwMode="auto">
          <a:xfrm>
            <a:off x="869950" y="1084263"/>
            <a:ext cx="2000250" cy="277812"/>
          </a:xfrm>
          <a:prstGeom prst="rect">
            <a:avLst/>
          </a:prstGeom>
          <a:noFill/>
          <a:ln w="9525">
            <a:noFill/>
            <a:miter lim="800000"/>
            <a:headEnd/>
            <a:tailEnd/>
          </a:ln>
        </p:spPr>
        <p:txBody>
          <a:bodyPr wrap="none">
            <a:spAutoFit/>
          </a:bodyPr>
          <a:lstStyle/>
          <a:p>
            <a:r>
              <a:rPr lang="en-US" sz="1200" b="1" dirty="0">
                <a:solidFill>
                  <a:srgbClr val="C00000"/>
                </a:solidFill>
              </a:rPr>
              <a:t>ARMY P-S-W STRATEGY</a:t>
            </a:r>
          </a:p>
        </p:txBody>
      </p:sp>
      <p:sp>
        <p:nvSpPr>
          <p:cNvPr id="5140" name="TextBox 263"/>
          <p:cNvSpPr txBox="1">
            <a:spLocks noChangeArrowheads="1"/>
          </p:cNvSpPr>
          <p:nvPr/>
        </p:nvSpPr>
        <p:spPr bwMode="auto">
          <a:xfrm>
            <a:off x="5878513" y="1446213"/>
            <a:ext cx="3551237" cy="1449387"/>
          </a:xfrm>
          <a:prstGeom prst="rect">
            <a:avLst/>
          </a:prstGeom>
          <a:noFill/>
          <a:ln w="9525">
            <a:noFill/>
            <a:miter lim="800000"/>
            <a:headEnd/>
            <a:tailEnd/>
          </a:ln>
        </p:spPr>
        <p:txBody>
          <a:bodyPr>
            <a:spAutoFit/>
          </a:bodyPr>
          <a:lstStyle/>
          <a:p>
            <a:pPr marL="115888" indent="-115888">
              <a:lnSpc>
                <a:spcPct val="150000"/>
              </a:lnSpc>
              <a:buFont typeface="Arial" charset="0"/>
              <a:buChar char="•"/>
            </a:pPr>
            <a:r>
              <a:rPr lang="en-US" sz="1000" b="1" dirty="0"/>
              <a:t>Support the Warfighter</a:t>
            </a:r>
          </a:p>
          <a:p>
            <a:pPr marL="115888" indent="-115888">
              <a:lnSpc>
                <a:spcPct val="150000"/>
              </a:lnSpc>
              <a:buFont typeface="Arial" charset="0"/>
              <a:buChar char="•"/>
            </a:pPr>
            <a:r>
              <a:rPr lang="en-US" sz="1000" b="1" dirty="0"/>
              <a:t>Instill a Culture of Efficiency &amp; Resourcefulness</a:t>
            </a:r>
          </a:p>
          <a:p>
            <a:pPr marL="115888" indent="-115888">
              <a:lnSpc>
                <a:spcPct val="150000"/>
              </a:lnSpc>
              <a:buFont typeface="Arial" charset="0"/>
              <a:buChar char="•"/>
            </a:pPr>
            <a:r>
              <a:rPr lang="en-US" sz="1000" b="1" dirty="0"/>
              <a:t>Consolidate &amp; Optimize our Capabilities</a:t>
            </a:r>
          </a:p>
          <a:p>
            <a:pPr marL="115888" indent="-115888">
              <a:lnSpc>
                <a:spcPct val="150000"/>
              </a:lnSpc>
              <a:buFont typeface="Arial" charset="0"/>
              <a:buChar char="•"/>
            </a:pPr>
            <a:r>
              <a:rPr lang="en-US" sz="1000" b="1" dirty="0"/>
              <a:t>Provide Global Expeditionary Logistics</a:t>
            </a:r>
          </a:p>
          <a:p>
            <a:pPr marL="115888" indent="-115888">
              <a:lnSpc>
                <a:spcPct val="150000"/>
              </a:lnSpc>
              <a:buFont typeface="Arial" charset="0"/>
              <a:buChar char="•"/>
            </a:pPr>
            <a:r>
              <a:rPr lang="en-US" sz="1000" b="1" dirty="0"/>
              <a:t>Network the Logistics Enterprise</a:t>
            </a:r>
          </a:p>
          <a:p>
            <a:pPr marL="115888" indent="-115888">
              <a:lnSpc>
                <a:spcPct val="150000"/>
              </a:lnSpc>
              <a:buFont typeface="Arial" charset="0"/>
              <a:buChar char="•"/>
            </a:pPr>
            <a:r>
              <a:rPr lang="en-US" sz="1000" b="1" dirty="0"/>
              <a:t>Build Partner Capability</a:t>
            </a:r>
          </a:p>
        </p:txBody>
      </p:sp>
      <p:sp>
        <p:nvSpPr>
          <p:cNvPr id="5141" name="TextBox 264"/>
          <p:cNvSpPr txBox="1">
            <a:spLocks noChangeArrowheads="1"/>
          </p:cNvSpPr>
          <p:nvPr/>
        </p:nvSpPr>
        <p:spPr bwMode="auto">
          <a:xfrm>
            <a:off x="6589713" y="1084263"/>
            <a:ext cx="1482725" cy="461962"/>
          </a:xfrm>
          <a:prstGeom prst="rect">
            <a:avLst/>
          </a:prstGeom>
          <a:noFill/>
          <a:ln w="9525">
            <a:noFill/>
            <a:miter lim="800000"/>
            <a:headEnd/>
            <a:tailEnd/>
          </a:ln>
        </p:spPr>
        <p:txBody>
          <a:bodyPr wrap="none">
            <a:spAutoFit/>
          </a:bodyPr>
          <a:lstStyle/>
          <a:p>
            <a:pPr algn="ctr"/>
            <a:r>
              <a:rPr lang="en-US" sz="1200" b="1" dirty="0">
                <a:solidFill>
                  <a:srgbClr val="C00000"/>
                </a:solidFill>
              </a:rPr>
              <a:t>AMC VISION 2020</a:t>
            </a:r>
          </a:p>
          <a:p>
            <a:pPr algn="ctr"/>
            <a:r>
              <a:rPr lang="en-US" sz="1200" b="1" dirty="0">
                <a:solidFill>
                  <a:srgbClr val="C00000"/>
                </a:solidFill>
              </a:rPr>
              <a:t>Must Dos</a:t>
            </a:r>
          </a:p>
        </p:txBody>
      </p:sp>
      <p:pic>
        <p:nvPicPr>
          <p:cNvPr id="5142" name="Picture 2" descr="C:\Users\thomas.e.fitzpatrick\Pictures\DEC Picture1.png"/>
          <p:cNvPicPr>
            <a:picLocks noChangeAspect="1" noChangeArrowheads="1"/>
          </p:cNvPicPr>
          <p:nvPr/>
        </p:nvPicPr>
        <p:blipFill>
          <a:blip r:embed="rId6" cstate="print"/>
          <a:srcRect/>
          <a:stretch>
            <a:fillRect/>
          </a:stretch>
        </p:blipFill>
        <p:spPr bwMode="auto">
          <a:xfrm>
            <a:off x="3622675" y="2127250"/>
            <a:ext cx="285750" cy="242888"/>
          </a:xfrm>
          <a:prstGeom prst="rect">
            <a:avLst/>
          </a:prstGeom>
          <a:noFill/>
          <a:ln w="9525">
            <a:noFill/>
            <a:miter lim="800000"/>
            <a:headEnd/>
            <a:tailEnd/>
          </a:ln>
        </p:spPr>
      </p:pic>
      <p:pic>
        <p:nvPicPr>
          <p:cNvPr id="5143" name="Picture 2" descr="C:\Users\thomas.e.fitzpatrick\Pictures\DEC Picture1.png"/>
          <p:cNvPicPr>
            <a:picLocks noChangeAspect="1" noChangeArrowheads="1"/>
          </p:cNvPicPr>
          <p:nvPr/>
        </p:nvPicPr>
        <p:blipFill>
          <a:blip r:embed="rId6" cstate="print"/>
          <a:srcRect/>
          <a:stretch>
            <a:fillRect/>
          </a:stretch>
        </p:blipFill>
        <p:spPr bwMode="auto">
          <a:xfrm>
            <a:off x="3313113" y="2776538"/>
            <a:ext cx="287337" cy="242887"/>
          </a:xfrm>
          <a:prstGeom prst="rect">
            <a:avLst/>
          </a:prstGeom>
          <a:noFill/>
          <a:ln w="9525">
            <a:noFill/>
            <a:miter lim="800000"/>
            <a:headEnd/>
            <a:tailEnd/>
          </a:ln>
        </p:spPr>
      </p:pic>
      <p:pic>
        <p:nvPicPr>
          <p:cNvPr id="5144" name="Picture 2" descr="C:\Users\thomas.e.fitzpatrick\Pictures\DEC Picture1.png"/>
          <p:cNvPicPr>
            <a:picLocks noChangeAspect="1" noChangeArrowheads="1"/>
          </p:cNvPicPr>
          <p:nvPr/>
        </p:nvPicPr>
        <p:blipFill>
          <a:blip r:embed="rId6" cstate="print"/>
          <a:srcRect/>
          <a:stretch>
            <a:fillRect/>
          </a:stretch>
        </p:blipFill>
        <p:spPr bwMode="auto">
          <a:xfrm>
            <a:off x="3005138" y="3416300"/>
            <a:ext cx="287337" cy="242888"/>
          </a:xfrm>
          <a:prstGeom prst="rect">
            <a:avLst/>
          </a:prstGeom>
          <a:noFill/>
          <a:ln w="9525">
            <a:noFill/>
            <a:miter lim="800000"/>
            <a:headEnd/>
            <a:tailEnd/>
          </a:ln>
        </p:spPr>
      </p:pic>
      <p:pic>
        <p:nvPicPr>
          <p:cNvPr id="5145" name="Picture 2" descr="C:\Users\thomas.e.fitzpatrick\Pictures\DEC Picture1.png"/>
          <p:cNvPicPr>
            <a:picLocks noChangeAspect="1" noChangeArrowheads="1"/>
          </p:cNvPicPr>
          <p:nvPr/>
        </p:nvPicPr>
        <p:blipFill>
          <a:blip r:embed="rId6" cstate="print"/>
          <a:srcRect/>
          <a:stretch>
            <a:fillRect/>
          </a:stretch>
        </p:blipFill>
        <p:spPr bwMode="auto">
          <a:xfrm>
            <a:off x="2708275" y="4032250"/>
            <a:ext cx="285750" cy="242888"/>
          </a:xfrm>
          <a:prstGeom prst="rect">
            <a:avLst/>
          </a:prstGeom>
          <a:noFill/>
          <a:ln w="9525">
            <a:noFill/>
            <a:miter lim="800000"/>
            <a:headEnd/>
            <a:tailEnd/>
          </a:ln>
        </p:spPr>
      </p:pic>
      <p:pic>
        <p:nvPicPr>
          <p:cNvPr id="5146" name="Picture 43" descr="AMC ~ USASAC Logo Overlay.png"/>
          <p:cNvPicPr>
            <a:picLocks noChangeAspect="1"/>
          </p:cNvPicPr>
          <p:nvPr/>
        </p:nvPicPr>
        <p:blipFill>
          <a:blip r:embed="rId7" cstate="print"/>
          <a:srcRect/>
          <a:stretch>
            <a:fillRect/>
          </a:stretch>
        </p:blipFill>
        <p:spPr bwMode="auto">
          <a:xfrm>
            <a:off x="5364163" y="2132013"/>
            <a:ext cx="284162" cy="234950"/>
          </a:xfrm>
          <a:prstGeom prst="rect">
            <a:avLst/>
          </a:prstGeom>
          <a:noFill/>
          <a:ln w="9525">
            <a:noFill/>
            <a:miter lim="800000"/>
            <a:headEnd/>
            <a:tailEnd/>
          </a:ln>
        </p:spPr>
      </p:pic>
      <p:pic>
        <p:nvPicPr>
          <p:cNvPr id="5147" name="Picture 43" descr="AMC ~ USASAC Logo Overlay.png"/>
          <p:cNvPicPr>
            <a:picLocks noChangeAspect="1"/>
          </p:cNvPicPr>
          <p:nvPr/>
        </p:nvPicPr>
        <p:blipFill>
          <a:blip r:embed="rId7" cstate="print"/>
          <a:srcRect/>
          <a:stretch>
            <a:fillRect/>
          </a:stretch>
        </p:blipFill>
        <p:spPr bwMode="auto">
          <a:xfrm>
            <a:off x="5661025" y="2770188"/>
            <a:ext cx="284163" cy="234950"/>
          </a:xfrm>
          <a:prstGeom prst="rect">
            <a:avLst/>
          </a:prstGeom>
          <a:noFill/>
          <a:ln w="9525">
            <a:noFill/>
            <a:miter lim="800000"/>
            <a:headEnd/>
            <a:tailEnd/>
          </a:ln>
        </p:spPr>
      </p:pic>
      <p:pic>
        <p:nvPicPr>
          <p:cNvPr id="5148" name="Picture 43" descr="AMC ~ USASAC Logo Overlay.png"/>
          <p:cNvPicPr>
            <a:picLocks noChangeAspect="1"/>
          </p:cNvPicPr>
          <p:nvPr/>
        </p:nvPicPr>
        <p:blipFill>
          <a:blip r:embed="rId7" cstate="print"/>
          <a:srcRect/>
          <a:stretch>
            <a:fillRect/>
          </a:stretch>
        </p:blipFill>
        <p:spPr bwMode="auto">
          <a:xfrm>
            <a:off x="5946775" y="3409950"/>
            <a:ext cx="284163" cy="234950"/>
          </a:xfrm>
          <a:prstGeom prst="rect">
            <a:avLst/>
          </a:prstGeom>
          <a:noFill/>
          <a:ln w="9525">
            <a:noFill/>
            <a:miter lim="800000"/>
            <a:headEnd/>
            <a:tailEnd/>
          </a:ln>
        </p:spPr>
      </p:pic>
      <p:pic>
        <p:nvPicPr>
          <p:cNvPr id="5149" name="Picture 43" descr="AMC ~ USASAC Logo Overlay.png"/>
          <p:cNvPicPr>
            <a:picLocks noChangeAspect="1"/>
          </p:cNvPicPr>
          <p:nvPr/>
        </p:nvPicPr>
        <p:blipFill>
          <a:blip r:embed="rId8" cstate="print"/>
          <a:srcRect/>
          <a:stretch>
            <a:fillRect/>
          </a:stretch>
        </p:blipFill>
        <p:spPr bwMode="auto">
          <a:xfrm>
            <a:off x="6278563" y="4038600"/>
            <a:ext cx="284162" cy="233363"/>
          </a:xfrm>
          <a:prstGeom prst="rect">
            <a:avLst/>
          </a:prstGeom>
          <a:noFill/>
          <a:ln w="9525">
            <a:noFill/>
            <a:miter lim="800000"/>
            <a:headEnd/>
            <a:tailEnd/>
          </a:ln>
        </p:spPr>
      </p:pic>
      <p:sp>
        <p:nvSpPr>
          <p:cNvPr id="43" name="TextBox 65"/>
          <p:cNvSpPr txBox="1">
            <a:spLocks noChangeArrowheads="1"/>
          </p:cNvSpPr>
          <p:nvPr/>
        </p:nvSpPr>
        <p:spPr bwMode="auto">
          <a:xfrm>
            <a:off x="4068763" y="1113282"/>
            <a:ext cx="1157287" cy="736484"/>
          </a:xfrm>
          <a:prstGeom prst="rect">
            <a:avLst/>
          </a:prstGeom>
          <a:noFill/>
          <a:ln w="9525">
            <a:noFill/>
            <a:miter lim="800000"/>
            <a:headEnd/>
            <a:tailEnd/>
          </a:ln>
        </p:spPr>
        <p:txBody>
          <a:bodyPr>
            <a:spAutoFit/>
          </a:bodyPr>
          <a:lstStyle/>
          <a:p>
            <a:pPr algn="ctr">
              <a:lnSpc>
                <a:spcPct val="80000"/>
              </a:lnSpc>
              <a:defRPr/>
            </a:pPr>
            <a:r>
              <a:rPr lang="en-US" sz="1300" b="1" i="1" spc="-20" dirty="0">
                <a:latin typeface="Calibri" pitchFamily="34" charset="0"/>
                <a:cs typeface="Arial" pitchFamily="34" charset="0"/>
              </a:rPr>
              <a:t>Effective SA </a:t>
            </a:r>
          </a:p>
          <a:p>
            <a:pPr algn="ctr">
              <a:lnSpc>
                <a:spcPct val="80000"/>
              </a:lnSpc>
              <a:defRPr/>
            </a:pPr>
            <a:r>
              <a:rPr lang="en-US" sz="1300" b="1" i="1" spc="-20" dirty="0" smtClean="0">
                <a:latin typeface="Calibri" pitchFamily="34" charset="0"/>
                <a:cs typeface="Arial" pitchFamily="34" charset="0"/>
              </a:rPr>
              <a:t>Programs</a:t>
            </a:r>
          </a:p>
          <a:p>
            <a:pPr algn="ctr">
              <a:lnSpc>
                <a:spcPct val="80000"/>
              </a:lnSpc>
              <a:defRPr/>
            </a:pPr>
            <a:r>
              <a:rPr lang="en-US" sz="1300" b="1" i="1" spc="-20" dirty="0" smtClean="0">
                <a:latin typeface="Calibri" pitchFamily="34" charset="0"/>
                <a:cs typeface="Arial" pitchFamily="34" charset="0"/>
              </a:rPr>
              <a:t>Supporting</a:t>
            </a:r>
          </a:p>
          <a:p>
            <a:pPr algn="ctr">
              <a:lnSpc>
                <a:spcPct val="80000"/>
              </a:lnSpc>
              <a:defRPr/>
            </a:pPr>
            <a:r>
              <a:rPr lang="en-US" sz="1300" b="1" i="1" spc="-20" dirty="0" smtClean="0">
                <a:latin typeface="Calibri" pitchFamily="34" charset="0"/>
                <a:cs typeface="Arial" pitchFamily="34" charset="0"/>
              </a:rPr>
              <a:t>NSS</a:t>
            </a:r>
          </a:p>
        </p:txBody>
      </p:sp>
      <p:grpSp>
        <p:nvGrpSpPr>
          <p:cNvPr id="2" name="Group 54"/>
          <p:cNvGrpSpPr>
            <a:grpSpLocks/>
          </p:cNvGrpSpPr>
          <p:nvPr/>
        </p:nvGrpSpPr>
        <p:grpSpPr bwMode="auto">
          <a:xfrm>
            <a:off x="0" y="4283075"/>
            <a:ext cx="9144000" cy="2538413"/>
            <a:chOff x="0" y="4283765"/>
            <a:chExt cx="9152965" cy="2538375"/>
          </a:xfrm>
        </p:grpSpPr>
        <p:sp>
          <p:nvSpPr>
            <p:cNvPr id="196" name="Rectangle 195"/>
            <p:cNvSpPr/>
            <p:nvPr/>
          </p:nvSpPr>
          <p:spPr bwMode="auto">
            <a:xfrm>
              <a:off x="0" y="4283765"/>
              <a:ext cx="9144000" cy="2136913"/>
            </a:xfrm>
            <a:prstGeom prst="rect">
              <a:avLst/>
            </a:prstGeom>
            <a:solidFill>
              <a:schemeClr val="bg1">
                <a:lumMod val="6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sz="2800" i="1" dirty="0">
                <a:cs typeface="Arial" pitchFamily="34" charset="0"/>
              </a:endParaRPr>
            </a:p>
          </p:txBody>
        </p:sp>
        <p:sp>
          <p:nvSpPr>
            <p:cNvPr id="5155" name="TextBox 51"/>
            <p:cNvSpPr txBox="1">
              <a:spLocks noChangeArrowheads="1"/>
            </p:cNvSpPr>
            <p:nvPr/>
          </p:nvSpPr>
          <p:spPr bwMode="auto">
            <a:xfrm>
              <a:off x="1047607" y="6391253"/>
              <a:ext cx="7223125" cy="430887"/>
            </a:xfrm>
            <a:prstGeom prst="rect">
              <a:avLst/>
            </a:prstGeom>
            <a:noFill/>
            <a:ln w="9525">
              <a:noFill/>
              <a:miter lim="800000"/>
              <a:headEnd/>
              <a:tailEnd/>
            </a:ln>
          </p:spPr>
          <p:txBody>
            <a:bodyPr>
              <a:spAutoFit/>
            </a:bodyPr>
            <a:lstStyle/>
            <a:p>
              <a:pPr algn="ctr"/>
              <a:r>
                <a:rPr lang="en-US" sz="2200" b="1" dirty="0">
                  <a:solidFill>
                    <a:srgbClr val="FFFFFF"/>
                  </a:solidFill>
                  <a:latin typeface="Berlin Sans FB Demi" pitchFamily="34" charset="0"/>
                </a:rPr>
                <a:t>Essential Component of Prevent - Shape - Win</a:t>
              </a:r>
            </a:p>
          </p:txBody>
        </p:sp>
        <p:sp>
          <p:nvSpPr>
            <p:cNvPr id="5156" name="TextBox 250"/>
            <p:cNvSpPr txBox="1">
              <a:spLocks noChangeArrowheads="1"/>
            </p:cNvSpPr>
            <p:nvPr/>
          </p:nvSpPr>
          <p:spPr bwMode="auto">
            <a:xfrm>
              <a:off x="3283578" y="4318042"/>
              <a:ext cx="2985113" cy="338554"/>
            </a:xfrm>
            <a:prstGeom prst="rect">
              <a:avLst/>
            </a:prstGeom>
            <a:noFill/>
            <a:ln w="9525">
              <a:noFill/>
              <a:miter lim="800000"/>
              <a:headEnd/>
              <a:tailEnd/>
            </a:ln>
          </p:spPr>
          <p:txBody>
            <a:bodyPr wrap="none">
              <a:spAutoFit/>
            </a:bodyPr>
            <a:lstStyle/>
            <a:p>
              <a:r>
                <a:rPr lang="en-US" sz="1600" b="1" dirty="0">
                  <a:solidFill>
                    <a:srgbClr val="C00000"/>
                  </a:solidFill>
                </a:rPr>
                <a:t>FOCUSING ON THE FUTURE</a:t>
              </a:r>
            </a:p>
          </p:txBody>
        </p:sp>
        <p:pic>
          <p:nvPicPr>
            <p:cNvPr id="5157" name="Picture 188" descr="1.png"/>
            <p:cNvPicPr>
              <a:picLocks noChangeAspect="1"/>
            </p:cNvPicPr>
            <p:nvPr/>
          </p:nvPicPr>
          <p:blipFill>
            <a:blip r:embed="rId9" cstate="print"/>
            <a:srcRect/>
            <a:stretch>
              <a:fillRect/>
            </a:stretch>
          </p:blipFill>
          <p:spPr bwMode="auto">
            <a:xfrm>
              <a:off x="8965" y="4638419"/>
              <a:ext cx="9144000" cy="1798606"/>
            </a:xfrm>
            <a:prstGeom prst="rect">
              <a:avLst/>
            </a:prstGeom>
            <a:noFill/>
            <a:ln w="9525">
              <a:noFill/>
              <a:miter lim="800000"/>
              <a:headEnd/>
              <a:tailEnd/>
            </a:ln>
          </p:spPr>
        </p:pic>
        <p:sp>
          <p:nvSpPr>
            <p:cNvPr id="5158" name="TextBox 171"/>
            <p:cNvSpPr txBox="1">
              <a:spLocks noChangeArrowheads="1"/>
            </p:cNvSpPr>
            <p:nvPr/>
          </p:nvSpPr>
          <p:spPr bwMode="auto">
            <a:xfrm>
              <a:off x="667650" y="4693060"/>
              <a:ext cx="1390124" cy="246221"/>
            </a:xfrm>
            <a:prstGeom prst="rect">
              <a:avLst/>
            </a:prstGeom>
            <a:noFill/>
            <a:ln w="9525">
              <a:noFill/>
              <a:miter lim="800000"/>
              <a:headEnd/>
              <a:tailEnd/>
            </a:ln>
          </p:spPr>
          <p:txBody>
            <a:bodyPr wrap="none">
              <a:spAutoFit/>
            </a:bodyPr>
            <a:lstStyle/>
            <a:p>
              <a:r>
                <a:rPr lang="en-US" sz="1000" b="1" noProof="1">
                  <a:solidFill>
                    <a:srgbClr val="000000"/>
                  </a:solidFill>
                </a:rPr>
                <a:t>Support to Warfight</a:t>
              </a:r>
            </a:p>
          </p:txBody>
        </p:sp>
        <p:sp>
          <p:nvSpPr>
            <p:cNvPr id="5159" name="TextBox 172"/>
            <p:cNvSpPr txBox="1">
              <a:spLocks noChangeArrowheads="1"/>
            </p:cNvSpPr>
            <p:nvPr/>
          </p:nvSpPr>
          <p:spPr bwMode="auto">
            <a:xfrm>
              <a:off x="667650" y="5052288"/>
              <a:ext cx="2079415" cy="246221"/>
            </a:xfrm>
            <a:prstGeom prst="rect">
              <a:avLst/>
            </a:prstGeom>
            <a:noFill/>
            <a:ln w="9525">
              <a:noFill/>
              <a:miter lim="800000"/>
              <a:headEnd/>
              <a:tailEnd/>
            </a:ln>
          </p:spPr>
          <p:txBody>
            <a:bodyPr wrap="none">
              <a:spAutoFit/>
            </a:bodyPr>
            <a:lstStyle/>
            <a:p>
              <a:r>
                <a:rPr lang="en-US" sz="1000" b="1" noProof="1">
                  <a:solidFill>
                    <a:srgbClr val="000000"/>
                  </a:solidFill>
                </a:rPr>
                <a:t>EDRB Management of Warfight</a:t>
              </a:r>
            </a:p>
          </p:txBody>
        </p:sp>
        <p:sp>
          <p:nvSpPr>
            <p:cNvPr id="5160" name="TextBox 173"/>
            <p:cNvSpPr txBox="1">
              <a:spLocks noChangeArrowheads="1"/>
            </p:cNvSpPr>
            <p:nvPr/>
          </p:nvSpPr>
          <p:spPr bwMode="auto">
            <a:xfrm>
              <a:off x="667650" y="5393586"/>
              <a:ext cx="2392001" cy="246221"/>
            </a:xfrm>
            <a:prstGeom prst="rect">
              <a:avLst/>
            </a:prstGeom>
            <a:noFill/>
            <a:ln w="9525">
              <a:noFill/>
              <a:miter lim="800000"/>
              <a:headEnd/>
              <a:tailEnd/>
            </a:ln>
          </p:spPr>
          <p:txBody>
            <a:bodyPr wrap="none">
              <a:spAutoFit/>
            </a:bodyPr>
            <a:lstStyle/>
            <a:p>
              <a:r>
                <a:rPr lang="en-US" sz="1000" b="1" noProof="1"/>
                <a:t>Acquisition and Delivery of Systems</a:t>
              </a:r>
            </a:p>
          </p:txBody>
        </p:sp>
        <p:sp>
          <p:nvSpPr>
            <p:cNvPr id="5161" name="TextBox 174"/>
            <p:cNvSpPr txBox="1">
              <a:spLocks noChangeArrowheads="1"/>
            </p:cNvSpPr>
            <p:nvPr/>
          </p:nvSpPr>
          <p:spPr bwMode="auto">
            <a:xfrm>
              <a:off x="667650" y="5761779"/>
              <a:ext cx="1332416" cy="246221"/>
            </a:xfrm>
            <a:prstGeom prst="rect">
              <a:avLst/>
            </a:prstGeom>
            <a:noFill/>
            <a:ln w="9525">
              <a:noFill/>
              <a:miter lim="800000"/>
              <a:headEnd/>
              <a:tailEnd/>
            </a:ln>
          </p:spPr>
          <p:txBody>
            <a:bodyPr wrap="none">
              <a:spAutoFit/>
            </a:bodyPr>
            <a:lstStyle/>
            <a:p>
              <a:r>
                <a:rPr lang="en-US" sz="1000" b="1" noProof="1"/>
                <a:t>Separated Process</a:t>
              </a:r>
            </a:p>
          </p:txBody>
        </p:sp>
        <p:sp>
          <p:nvSpPr>
            <p:cNvPr id="5162" name="TextBox 189"/>
            <p:cNvSpPr txBox="1">
              <a:spLocks noChangeArrowheads="1"/>
            </p:cNvSpPr>
            <p:nvPr/>
          </p:nvSpPr>
          <p:spPr bwMode="auto">
            <a:xfrm>
              <a:off x="667650" y="6121009"/>
              <a:ext cx="1197764" cy="246221"/>
            </a:xfrm>
            <a:prstGeom prst="rect">
              <a:avLst/>
            </a:prstGeom>
            <a:noFill/>
            <a:ln w="9525">
              <a:noFill/>
              <a:miter lim="800000"/>
              <a:headEnd/>
              <a:tailEnd/>
            </a:ln>
          </p:spPr>
          <p:txBody>
            <a:bodyPr wrap="none">
              <a:spAutoFit/>
            </a:bodyPr>
            <a:lstStyle/>
            <a:p>
              <a:r>
                <a:rPr lang="en-US" sz="1000" b="1" noProof="1">
                  <a:solidFill>
                    <a:srgbClr val="000000"/>
                  </a:solidFill>
                </a:rPr>
                <a:t>BRAC Aftermath</a:t>
              </a:r>
            </a:p>
          </p:txBody>
        </p:sp>
        <p:sp>
          <p:nvSpPr>
            <p:cNvPr id="5163" name="TextBox 190"/>
            <p:cNvSpPr txBox="1">
              <a:spLocks noChangeArrowheads="1"/>
            </p:cNvSpPr>
            <p:nvPr/>
          </p:nvSpPr>
          <p:spPr bwMode="auto">
            <a:xfrm>
              <a:off x="6049543" y="4703733"/>
              <a:ext cx="2824812" cy="246221"/>
            </a:xfrm>
            <a:prstGeom prst="rect">
              <a:avLst/>
            </a:prstGeom>
            <a:noFill/>
            <a:ln w="9525">
              <a:noFill/>
              <a:miter lim="800000"/>
              <a:headEnd/>
              <a:tailEnd/>
            </a:ln>
          </p:spPr>
          <p:txBody>
            <a:bodyPr wrap="none">
              <a:spAutoFit/>
            </a:bodyPr>
            <a:lstStyle/>
            <a:p>
              <a:pPr algn="r"/>
              <a:r>
                <a:rPr lang="en-US" sz="1000" b="1" noProof="1">
                  <a:solidFill>
                    <a:srgbClr val="000000"/>
                  </a:solidFill>
                </a:rPr>
                <a:t>Maintain … Support to New NSS and P-S-W</a:t>
              </a:r>
            </a:p>
          </p:txBody>
        </p:sp>
        <p:sp>
          <p:nvSpPr>
            <p:cNvPr id="5164" name="TextBox 191"/>
            <p:cNvSpPr txBox="1">
              <a:spLocks noChangeArrowheads="1"/>
            </p:cNvSpPr>
            <p:nvPr/>
          </p:nvSpPr>
          <p:spPr bwMode="auto">
            <a:xfrm>
              <a:off x="5882830" y="5055945"/>
              <a:ext cx="2991525" cy="246221"/>
            </a:xfrm>
            <a:prstGeom prst="rect">
              <a:avLst/>
            </a:prstGeom>
            <a:noFill/>
            <a:ln w="9525">
              <a:noFill/>
              <a:miter lim="800000"/>
              <a:headEnd/>
              <a:tailEnd/>
            </a:ln>
          </p:spPr>
          <p:txBody>
            <a:bodyPr wrap="none">
              <a:spAutoFit/>
            </a:bodyPr>
            <a:lstStyle/>
            <a:p>
              <a:pPr algn="r"/>
              <a:r>
                <a:rPr lang="en-US" sz="1000" b="1" noProof="1">
                  <a:solidFill>
                    <a:srgbClr val="000000"/>
                  </a:solidFill>
                </a:rPr>
                <a:t>Dynamic Management of Global FMS Program</a:t>
              </a:r>
            </a:p>
          </p:txBody>
        </p:sp>
        <p:sp>
          <p:nvSpPr>
            <p:cNvPr id="5165" name="TextBox 192"/>
            <p:cNvSpPr txBox="1">
              <a:spLocks noChangeArrowheads="1"/>
            </p:cNvSpPr>
            <p:nvPr/>
          </p:nvSpPr>
          <p:spPr bwMode="auto">
            <a:xfrm>
              <a:off x="6833412" y="5413225"/>
              <a:ext cx="2040943" cy="246221"/>
            </a:xfrm>
            <a:prstGeom prst="rect">
              <a:avLst/>
            </a:prstGeom>
            <a:noFill/>
            <a:ln w="9525">
              <a:noFill/>
              <a:miter lim="800000"/>
              <a:headEnd/>
              <a:tailEnd/>
            </a:ln>
          </p:spPr>
          <p:txBody>
            <a:bodyPr wrap="none">
              <a:spAutoFit/>
            </a:bodyPr>
            <a:lstStyle/>
            <a:p>
              <a:pPr algn="r"/>
              <a:r>
                <a:rPr lang="en-US" sz="1000" b="1" noProof="1"/>
                <a:t>… + Sustainment … + Training</a:t>
              </a:r>
            </a:p>
          </p:txBody>
        </p:sp>
        <p:sp>
          <p:nvSpPr>
            <p:cNvPr id="5166" name="TextBox 193"/>
            <p:cNvSpPr txBox="1">
              <a:spLocks noChangeArrowheads="1"/>
            </p:cNvSpPr>
            <p:nvPr/>
          </p:nvSpPr>
          <p:spPr bwMode="auto">
            <a:xfrm>
              <a:off x="6363731" y="5753549"/>
              <a:ext cx="2510624" cy="246221"/>
            </a:xfrm>
            <a:prstGeom prst="rect">
              <a:avLst/>
            </a:prstGeom>
            <a:noFill/>
            <a:ln w="9525">
              <a:noFill/>
              <a:miter lim="800000"/>
              <a:headEnd/>
              <a:tailEnd/>
            </a:ln>
          </p:spPr>
          <p:txBody>
            <a:bodyPr wrap="none">
              <a:spAutoFit/>
            </a:bodyPr>
            <a:lstStyle/>
            <a:p>
              <a:pPr algn="r"/>
              <a:r>
                <a:rPr lang="en-US" sz="1000" b="1" noProof="1"/>
                <a:t>Improved Integration with AMC as LMI</a:t>
              </a:r>
            </a:p>
          </p:txBody>
        </p:sp>
        <p:sp>
          <p:nvSpPr>
            <p:cNvPr id="5167" name="TextBox 194"/>
            <p:cNvSpPr txBox="1">
              <a:spLocks noChangeArrowheads="1"/>
            </p:cNvSpPr>
            <p:nvPr/>
          </p:nvSpPr>
          <p:spPr bwMode="auto">
            <a:xfrm>
              <a:off x="7178058" y="6135417"/>
              <a:ext cx="1696297" cy="246221"/>
            </a:xfrm>
            <a:prstGeom prst="rect">
              <a:avLst/>
            </a:prstGeom>
            <a:noFill/>
            <a:ln w="9525">
              <a:noFill/>
              <a:miter lim="800000"/>
              <a:headEnd/>
              <a:tailEnd/>
            </a:ln>
          </p:spPr>
          <p:txBody>
            <a:bodyPr wrap="none">
              <a:spAutoFit/>
            </a:bodyPr>
            <a:lstStyle/>
            <a:p>
              <a:pPr algn="r"/>
              <a:r>
                <a:rPr lang="en-US" sz="1000" b="1" noProof="1">
                  <a:solidFill>
                    <a:srgbClr val="000000"/>
                  </a:solidFill>
                </a:rPr>
                <a:t>HQs / Enterprise “Reset”</a:t>
              </a:r>
            </a:p>
          </p:txBody>
        </p:sp>
        <p:cxnSp>
          <p:nvCxnSpPr>
            <p:cNvPr id="49" name="Straight Arrow Connector 48"/>
            <p:cNvCxnSpPr/>
            <p:nvPr/>
          </p:nvCxnSpPr>
          <p:spPr bwMode="auto">
            <a:xfrm>
              <a:off x="3917025" y="4813982"/>
              <a:ext cx="155568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bwMode="auto">
            <a:xfrm>
              <a:off x="3917025" y="5172752"/>
              <a:ext cx="155568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bwMode="auto">
            <a:xfrm>
              <a:off x="3917025" y="5531521"/>
              <a:ext cx="155568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bwMode="auto">
            <a:xfrm>
              <a:off x="3917025" y="5880766"/>
              <a:ext cx="155568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bwMode="auto">
            <a:xfrm>
              <a:off x="3917025" y="6239536"/>
              <a:ext cx="155568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pic>
        <p:nvPicPr>
          <p:cNvPr id="48" name="Picture 47" descr="Picture1.png"/>
          <p:cNvPicPr>
            <a:picLocks noChangeAspect="1"/>
          </p:cNvPicPr>
          <p:nvPr/>
        </p:nvPicPr>
        <p:blipFill>
          <a:blip r:embed="rId10" cstate="print"/>
          <a:stretch>
            <a:fillRect/>
          </a:stretch>
        </p:blipFill>
        <p:spPr>
          <a:xfrm>
            <a:off x="7249319" y="2658403"/>
            <a:ext cx="1572638" cy="1523874"/>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017142"/>
            <a:ext cx="9144000" cy="5840858"/>
          </a:xfrm>
          <a:prstGeom prst="rect">
            <a:avLst/>
          </a:prstGeom>
          <a:gradFill>
            <a:gsLst>
              <a:gs pos="0">
                <a:srgbClr val="002060"/>
              </a:gs>
              <a:gs pos="80000">
                <a:schemeClr val="accent1">
                  <a:shade val="93000"/>
                  <a:satMod val="130000"/>
                </a:schemeClr>
              </a:gs>
              <a:gs pos="100000">
                <a:srgbClr val="002060"/>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en-US" dirty="0">
              <a:solidFill>
                <a:prstClr val="black"/>
              </a:solidFill>
            </a:endParaRPr>
          </a:p>
        </p:txBody>
      </p:sp>
      <p:pic>
        <p:nvPicPr>
          <p:cNvPr id="17413" name="Picture 25" descr="Command Brief Picture Collage.png"/>
          <p:cNvPicPr>
            <a:picLocks noChangeAspect="1"/>
          </p:cNvPicPr>
          <p:nvPr/>
        </p:nvPicPr>
        <p:blipFill>
          <a:blip r:embed="rId3" cstate="print"/>
          <a:srcRect/>
          <a:stretch>
            <a:fillRect/>
          </a:stretch>
        </p:blipFill>
        <p:spPr bwMode="auto">
          <a:xfrm>
            <a:off x="549275" y="1919288"/>
            <a:ext cx="8026400" cy="3949700"/>
          </a:xfrm>
          <a:prstGeom prst="rect">
            <a:avLst/>
          </a:prstGeom>
          <a:noFill/>
          <a:ln w="9525">
            <a:noFill/>
            <a:miter lim="800000"/>
            <a:headEnd/>
            <a:tailEnd/>
          </a:ln>
        </p:spPr>
      </p:pic>
      <p:sp>
        <p:nvSpPr>
          <p:cNvPr id="5" name="TextBox 4"/>
          <p:cNvSpPr txBox="1"/>
          <p:nvPr/>
        </p:nvSpPr>
        <p:spPr>
          <a:xfrm>
            <a:off x="103905" y="220607"/>
            <a:ext cx="8915400" cy="590931"/>
          </a:xfrm>
          <a:prstGeom prst="rect">
            <a:avLst/>
          </a:prstGeom>
          <a:noFill/>
        </p:spPr>
        <p:txBody>
          <a:bodyPr>
            <a:spAutoFit/>
          </a:bodyPr>
          <a:lstStyle/>
          <a:p>
            <a:pPr algn="ctr">
              <a:lnSpc>
                <a:spcPct val="90000"/>
              </a:lnSpc>
              <a:defRPr/>
            </a:pPr>
            <a:r>
              <a:rPr lang="en-US" sz="3600" dirty="0" smtClean="0">
                <a:solidFill>
                  <a:schemeClr val="bg1"/>
                </a:solidFill>
                <a:latin typeface="Berlin Sans FB Demi" pitchFamily="34" charset="0"/>
              </a:rPr>
              <a:t>Strength in Cooperation</a:t>
            </a:r>
            <a:endParaRPr lang="en-US" sz="40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0" y="1185863"/>
            <a:ext cx="9144000" cy="1079500"/>
          </a:xfrm>
          <a:prstGeom prst="rect">
            <a:avLst/>
          </a:prstGeo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0" indent="0" algn="ctr" fontAlgn="auto">
              <a:spcAft>
                <a:spcPts val="0"/>
              </a:spcAft>
              <a:buFontTx/>
              <a:buNone/>
              <a:defRPr/>
            </a:pPr>
            <a:r>
              <a:rPr lang="en-US" sz="3600" b="1" dirty="0" smtClean="0">
                <a:ln w="50800"/>
                <a:solidFill>
                  <a:srgbClr val="002060"/>
                </a:solidFill>
                <a:latin typeface="Berlin Sans FB Demi" pitchFamily="34" charset="0"/>
              </a:rPr>
              <a:t>Mission</a:t>
            </a:r>
            <a:endParaRPr lang="en-US" sz="2000" b="1" dirty="0" smtClean="0">
              <a:ln w="50800"/>
              <a:solidFill>
                <a:srgbClr val="002060"/>
              </a:solidFill>
              <a:latin typeface="Berlin Sans FB Demi" pitchFamily="34" charset="0"/>
            </a:endParaRPr>
          </a:p>
        </p:txBody>
      </p:sp>
      <p:sp>
        <p:nvSpPr>
          <p:cNvPr id="5123" name="Rectangle 3"/>
          <p:cNvSpPr txBox="1">
            <a:spLocks noChangeArrowheads="1"/>
          </p:cNvSpPr>
          <p:nvPr/>
        </p:nvSpPr>
        <p:spPr bwMode="auto">
          <a:xfrm>
            <a:off x="515938" y="4518025"/>
            <a:ext cx="8164766" cy="1765300"/>
          </a:xfrm>
          <a:prstGeom prst="rect">
            <a:avLst/>
          </a:prstGeom>
          <a:noFill/>
          <a:ln w="9525">
            <a:noFill/>
            <a:miter lim="800000"/>
            <a:headEnd/>
            <a:tailEnd/>
          </a:ln>
        </p:spPr>
        <p:txBody>
          <a:bodyPr/>
          <a:lstStyle/>
          <a:p>
            <a:pPr algn="just"/>
            <a:r>
              <a:rPr lang="en-US" sz="2000" b="1" spc="-30" dirty="0">
                <a:solidFill>
                  <a:srgbClr val="000000"/>
                </a:solidFill>
              </a:rPr>
              <a:t>The Premier Security Assistance Enterprise in the Department of Defense.  A highly professional, skilled, and values based workforce that generates trust  in advancing U.S. Strategic Partnerships through exceptional security assistance and FMS programs.</a:t>
            </a:r>
          </a:p>
        </p:txBody>
      </p:sp>
      <p:cxnSp>
        <p:nvCxnSpPr>
          <p:cNvPr id="8" name="Straight Connector 7"/>
          <p:cNvCxnSpPr/>
          <p:nvPr/>
        </p:nvCxnSpPr>
        <p:spPr bwMode="auto">
          <a:xfrm>
            <a:off x="558800" y="3657600"/>
            <a:ext cx="8077200" cy="0"/>
          </a:xfrm>
          <a:prstGeom prst="line">
            <a:avLst/>
          </a:prstGeom>
          <a:solidFill>
            <a:schemeClr val="accent1"/>
          </a:solidFill>
          <a:ln w="571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7" name="Rectangle 3"/>
          <p:cNvSpPr txBox="1">
            <a:spLocks noChangeArrowheads="1"/>
          </p:cNvSpPr>
          <p:nvPr/>
        </p:nvSpPr>
        <p:spPr>
          <a:xfrm>
            <a:off x="515938" y="1800225"/>
            <a:ext cx="8229600" cy="1079500"/>
          </a:xfrm>
          <a:prstGeom prst="rect">
            <a:avLst/>
          </a:prstGeom>
        </p:spPr>
        <p:txBody>
          <a:bodyPr/>
          <a:lstStyle/>
          <a:p>
            <a:pPr algn="just" fontAlgn="auto">
              <a:spcBef>
                <a:spcPct val="20000"/>
              </a:spcBef>
              <a:spcAft>
                <a:spcPts val="0"/>
              </a:spcAft>
              <a:defRPr/>
            </a:pPr>
            <a:r>
              <a:rPr lang="en-US" sz="2000" b="1" kern="0" dirty="0">
                <a:solidFill>
                  <a:prstClr val="black"/>
                </a:solidFill>
                <a:latin typeface="Arial"/>
              </a:rPr>
              <a:t>USASAC leads the AMC Security Assistance Enterprise. Develops and manages security assistance programs and Foreign Military Sales cases to build partner capacity, support COCOM engagement strategies and strengthen US Global partnerships.</a:t>
            </a:r>
          </a:p>
          <a:p>
            <a:pPr algn="ctr" fontAlgn="auto">
              <a:spcBef>
                <a:spcPct val="20000"/>
              </a:spcBef>
              <a:spcAft>
                <a:spcPts val="0"/>
              </a:spcAft>
              <a:defRPr/>
            </a:pPr>
            <a:endParaRPr lang="en-US" sz="2200" b="1" kern="0" dirty="0">
              <a:solidFill>
                <a:srgbClr val="4C0000"/>
              </a:solidFill>
              <a:latin typeface="Arial"/>
            </a:endParaRPr>
          </a:p>
        </p:txBody>
      </p:sp>
      <p:sp>
        <p:nvSpPr>
          <p:cNvPr id="9" name="Rectangle 3"/>
          <p:cNvSpPr txBox="1">
            <a:spLocks noChangeArrowheads="1"/>
          </p:cNvSpPr>
          <p:nvPr/>
        </p:nvSpPr>
        <p:spPr bwMode="auto">
          <a:xfrm>
            <a:off x="419100" y="3853538"/>
            <a:ext cx="8305800" cy="609600"/>
          </a:xfrm>
          <a:prstGeom prst="rect">
            <a:avLst/>
          </a:prstGeom>
          <a:noFill/>
          <a:ln w="9525">
            <a:noFill/>
            <a:miter lim="800000"/>
            <a:headEnd/>
            <a:tailEnd/>
          </a:ln>
          <a:effectLst/>
        </p:spPr>
        <p:txBody>
          <a:bodyP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ct val="20000"/>
              </a:spcBef>
              <a:spcAft>
                <a:spcPts val="0"/>
              </a:spcAft>
              <a:defRPr/>
            </a:pPr>
            <a:r>
              <a:rPr lang="en-US" sz="3600" b="1" kern="0" dirty="0">
                <a:ln w="50800"/>
                <a:solidFill>
                  <a:srgbClr val="002060"/>
                </a:solidFill>
                <a:latin typeface="Berlin Sans FB Demi" pitchFamily="34" charset="0"/>
              </a:rPr>
              <a:t>Vision</a:t>
            </a:r>
            <a:endParaRPr lang="en-US" sz="2400" b="1" kern="0" dirty="0">
              <a:ln w="50800"/>
              <a:solidFill>
                <a:srgbClr val="002060"/>
              </a:solidFill>
              <a:latin typeface="Berlin Sans FB Demi" pitchFamily="34" charset="0"/>
            </a:endParaRPr>
          </a:p>
        </p:txBody>
      </p:sp>
      <p:sp>
        <p:nvSpPr>
          <p:cNvPr id="10" name="TextBox 9"/>
          <p:cNvSpPr txBox="1"/>
          <p:nvPr/>
        </p:nvSpPr>
        <p:spPr>
          <a:xfrm>
            <a:off x="157845" y="231492"/>
            <a:ext cx="8828310" cy="590931"/>
          </a:xfrm>
          <a:prstGeom prst="rect">
            <a:avLst/>
          </a:prstGeom>
          <a:noFill/>
        </p:spPr>
        <p:txBody>
          <a:bodyPr>
            <a:spAutoFit/>
          </a:bodyPr>
          <a:lstStyle/>
          <a:p>
            <a:pPr algn="ctr" fontAlgn="auto">
              <a:lnSpc>
                <a:spcPct val="90000"/>
              </a:lnSpc>
              <a:spcBef>
                <a:spcPts val="0"/>
              </a:spcBef>
              <a:spcAft>
                <a:spcPts val="0"/>
              </a:spcAft>
              <a:defRPr/>
            </a:pPr>
            <a:r>
              <a:rPr lang="en-US" sz="3600" dirty="0">
                <a:solidFill>
                  <a:schemeClr val="bg1"/>
                </a:solidFill>
                <a:latin typeface="Berlin Sans FB Demi" pitchFamily="34" charset="0"/>
              </a:rPr>
              <a:t>Our Mission - Vision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406741" y="242314"/>
            <a:ext cx="8806534" cy="535531"/>
          </a:xfrm>
          <a:prstGeom prst="rect">
            <a:avLst/>
          </a:prstGeom>
          <a:noFill/>
        </p:spPr>
        <p:txBody>
          <a:bodyPr wrap="square">
            <a:spAutoFit/>
          </a:bodyPr>
          <a:lstStyle/>
          <a:p>
            <a:pPr algn="ctr">
              <a:lnSpc>
                <a:spcPct val="90000"/>
              </a:lnSpc>
              <a:defRPr/>
            </a:pPr>
            <a:r>
              <a:rPr lang="en-US" sz="3200" dirty="0">
                <a:solidFill>
                  <a:schemeClr val="bg1"/>
                </a:solidFill>
                <a:latin typeface="Berlin Sans FB Demi" pitchFamily="34" charset="0"/>
              </a:rPr>
              <a:t>DoD Security Assistance Organizations</a:t>
            </a:r>
          </a:p>
        </p:txBody>
      </p:sp>
      <p:cxnSp>
        <p:nvCxnSpPr>
          <p:cNvPr id="82" name="Straight Connector 81"/>
          <p:cNvCxnSpPr>
            <a:stCxn id="195" idx="1"/>
          </p:cNvCxnSpPr>
          <p:nvPr/>
        </p:nvCxnSpPr>
        <p:spPr bwMode="auto">
          <a:xfrm flipH="1">
            <a:off x="4505325" y="5900738"/>
            <a:ext cx="781050" cy="4762"/>
          </a:xfrm>
          <a:prstGeom prst="line">
            <a:avLst/>
          </a:prstGeom>
          <a:ln>
            <a:solidFill>
              <a:schemeClr val="accent1"/>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3" name="Straight Connector 82"/>
          <p:cNvCxnSpPr/>
          <p:nvPr/>
        </p:nvCxnSpPr>
        <p:spPr bwMode="auto">
          <a:xfrm flipH="1">
            <a:off x="5124450" y="1885950"/>
            <a:ext cx="9526" cy="400050"/>
          </a:xfrm>
          <a:prstGeom prst="line">
            <a:avLst/>
          </a:prstGeom>
          <a:ln>
            <a:solidFill>
              <a:schemeClr val="accent1"/>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4" name="Straight Connector 83"/>
          <p:cNvCxnSpPr>
            <a:stCxn id="225" idx="3"/>
            <a:endCxn id="143" idx="1"/>
          </p:cNvCxnSpPr>
          <p:nvPr/>
        </p:nvCxnSpPr>
        <p:spPr bwMode="auto">
          <a:xfrm flipV="1">
            <a:off x="5704263" y="4789657"/>
            <a:ext cx="1647158" cy="34756"/>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5" name="Straight Connector 84"/>
          <p:cNvCxnSpPr/>
          <p:nvPr/>
        </p:nvCxnSpPr>
        <p:spPr bwMode="auto">
          <a:xfrm flipH="1">
            <a:off x="1003882" y="2134302"/>
            <a:ext cx="0" cy="179773"/>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7" name="Straight Connector 86"/>
          <p:cNvCxnSpPr/>
          <p:nvPr/>
        </p:nvCxnSpPr>
        <p:spPr bwMode="auto">
          <a:xfrm flipH="1">
            <a:off x="2601174" y="2133138"/>
            <a:ext cx="0" cy="179773"/>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8" name="Straight Connector 87"/>
          <p:cNvCxnSpPr>
            <a:stCxn id="226" idx="3"/>
          </p:cNvCxnSpPr>
          <p:nvPr/>
        </p:nvCxnSpPr>
        <p:spPr bwMode="auto">
          <a:xfrm flipV="1">
            <a:off x="5666390" y="3829050"/>
            <a:ext cx="1667860" cy="993265"/>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9" name="Straight Connector 88"/>
          <p:cNvCxnSpPr/>
          <p:nvPr/>
        </p:nvCxnSpPr>
        <p:spPr bwMode="auto">
          <a:xfrm>
            <a:off x="5544226" y="2586849"/>
            <a:ext cx="399334" cy="2788"/>
          </a:xfrm>
          <a:prstGeom prst="line">
            <a:avLst/>
          </a:prstGeom>
          <a:ln>
            <a:solidFill>
              <a:srgbClr val="C00000"/>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0" name="Straight Connector 89"/>
          <p:cNvCxnSpPr/>
          <p:nvPr/>
        </p:nvCxnSpPr>
        <p:spPr bwMode="auto">
          <a:xfrm rot="5400000">
            <a:off x="7579327" y="3013076"/>
            <a:ext cx="1031875" cy="0"/>
          </a:xfrm>
          <a:prstGeom prst="line">
            <a:avLst/>
          </a:prstGeom>
          <a:ln>
            <a:solidFill>
              <a:srgbClr val="C000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2" name="Straight Connector 91"/>
          <p:cNvCxnSpPr/>
          <p:nvPr/>
        </p:nvCxnSpPr>
        <p:spPr bwMode="auto">
          <a:xfrm>
            <a:off x="6571265" y="1568450"/>
            <a:ext cx="808038" cy="608013"/>
          </a:xfrm>
          <a:prstGeom prst="line">
            <a:avLst/>
          </a:prstGeom>
          <a:ln>
            <a:solidFill>
              <a:srgbClr val="C00000"/>
            </a:solidFill>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3" name="Rounded Rectangle 92"/>
          <p:cNvSpPr/>
          <p:nvPr/>
        </p:nvSpPr>
        <p:spPr bwMode="auto">
          <a:xfrm>
            <a:off x="7369163" y="2013821"/>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cxnSp>
        <p:nvCxnSpPr>
          <p:cNvPr id="94" name="Straight Connector 93"/>
          <p:cNvCxnSpPr/>
          <p:nvPr/>
        </p:nvCxnSpPr>
        <p:spPr bwMode="auto">
          <a:xfrm rot="16200000" flipH="1">
            <a:off x="3716940" y="4295775"/>
            <a:ext cx="533400" cy="0"/>
          </a:xfrm>
          <a:prstGeom prst="line">
            <a:avLst/>
          </a:prstGeom>
          <a:ln>
            <a:solidFill>
              <a:srgbClr val="C0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5" name="Straight Connector 94"/>
          <p:cNvCxnSpPr/>
          <p:nvPr/>
        </p:nvCxnSpPr>
        <p:spPr bwMode="auto">
          <a:xfrm rot="16200000" flipH="1">
            <a:off x="7732522" y="4221956"/>
            <a:ext cx="703262" cy="3175"/>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6" name="Straight Connector 95"/>
          <p:cNvCxnSpPr/>
          <p:nvPr/>
        </p:nvCxnSpPr>
        <p:spPr bwMode="auto">
          <a:xfrm flipV="1">
            <a:off x="1764755" y="3795876"/>
            <a:ext cx="563563" cy="0"/>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1" name="Straight Connector 100"/>
          <p:cNvCxnSpPr/>
          <p:nvPr/>
        </p:nvCxnSpPr>
        <p:spPr bwMode="auto">
          <a:xfrm rot="16200000" flipH="1">
            <a:off x="2215165" y="4860926"/>
            <a:ext cx="1539875" cy="0"/>
          </a:xfrm>
          <a:prstGeom prst="line">
            <a:avLst/>
          </a:prstGeom>
          <a:ln>
            <a:solidFill>
              <a:srgbClr val="C0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3" name="Straight Connector 102"/>
          <p:cNvCxnSpPr/>
          <p:nvPr/>
        </p:nvCxnSpPr>
        <p:spPr bwMode="auto">
          <a:xfrm rot="16200000" flipH="1">
            <a:off x="2611247" y="3872706"/>
            <a:ext cx="3871912" cy="9525"/>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Freeform 12"/>
          <p:cNvSpPr>
            <a:spLocks/>
          </p:cNvSpPr>
          <p:nvPr/>
        </p:nvSpPr>
        <p:spPr bwMode="auto">
          <a:xfrm>
            <a:off x="3478815" y="5329238"/>
            <a:ext cx="4275138" cy="1069975"/>
          </a:xfrm>
          <a:custGeom>
            <a:avLst/>
            <a:gdLst>
              <a:gd name="T0" fmla="*/ 0 w 2693"/>
              <a:gd name="T1" fmla="*/ 0 h 809"/>
              <a:gd name="T2" fmla="*/ 2147483647 w 2693"/>
              <a:gd name="T3" fmla="*/ 0 h 809"/>
              <a:gd name="T4" fmla="*/ 2147483647 w 2693"/>
              <a:gd name="T5" fmla="*/ 2147483647 h 809"/>
              <a:gd name="T6" fmla="*/ 2147483647 w 2693"/>
              <a:gd name="T7" fmla="*/ 2147483647 h 809"/>
              <a:gd name="T8" fmla="*/ 2147483647 w 2693"/>
              <a:gd name="T9" fmla="*/ 0 h 809"/>
              <a:gd name="T10" fmla="*/ 2147483647 w 2693"/>
              <a:gd name="T11" fmla="*/ 0 h 809"/>
              <a:gd name="T12" fmla="*/ 0 60000 65536"/>
              <a:gd name="T13" fmla="*/ 0 60000 65536"/>
              <a:gd name="T14" fmla="*/ 0 60000 65536"/>
              <a:gd name="T15" fmla="*/ 0 60000 65536"/>
              <a:gd name="T16" fmla="*/ 0 60000 65536"/>
              <a:gd name="T17" fmla="*/ 0 60000 65536"/>
              <a:gd name="T18" fmla="*/ 0 w 2693"/>
              <a:gd name="T19" fmla="*/ 0 h 809"/>
              <a:gd name="T20" fmla="*/ 2693 w 2693"/>
              <a:gd name="T21" fmla="*/ 809 h 809"/>
            </a:gdLst>
            <a:ahLst/>
            <a:cxnLst>
              <a:cxn ang="T12">
                <a:pos x="T0" y="T1"/>
              </a:cxn>
              <a:cxn ang="T13">
                <a:pos x="T2" y="T3"/>
              </a:cxn>
              <a:cxn ang="T14">
                <a:pos x="T4" y="T5"/>
              </a:cxn>
              <a:cxn ang="T15">
                <a:pos x="T6" y="T7"/>
              </a:cxn>
              <a:cxn ang="T16">
                <a:pos x="T8" y="T9"/>
              </a:cxn>
              <a:cxn ang="T17">
                <a:pos x="T10" y="T11"/>
              </a:cxn>
            </a:cxnLst>
            <a:rect l="T18" t="T19" r="T20" b="T21"/>
            <a:pathLst>
              <a:path w="2693" h="809">
                <a:moveTo>
                  <a:pt x="0" y="0"/>
                </a:moveTo>
                <a:lnTo>
                  <a:pt x="171" y="0"/>
                </a:lnTo>
                <a:lnTo>
                  <a:pt x="171" y="808"/>
                </a:lnTo>
                <a:lnTo>
                  <a:pt x="2447" y="808"/>
                </a:lnTo>
                <a:lnTo>
                  <a:pt x="2447" y="0"/>
                </a:lnTo>
                <a:lnTo>
                  <a:pt x="2692" y="0"/>
                </a:lnTo>
              </a:path>
            </a:pathLst>
          </a:custGeom>
          <a:noFill/>
          <a:ln w="12700" cap="rnd" cmpd="sng">
            <a:noFill/>
            <a:prstDash val="sysDot"/>
            <a:round/>
            <a:headEnd type="none" w="med" len="med"/>
            <a:tailEnd type="none" w="med" len="med"/>
          </a:ln>
        </p:spPr>
        <p:txBody>
          <a:bodyPr/>
          <a:lstStyle/>
          <a:p>
            <a:endParaRPr lang="en-US" sz="1200" dirty="0">
              <a:solidFill>
                <a:prstClr val="black"/>
              </a:solidFill>
            </a:endParaRPr>
          </a:p>
        </p:txBody>
      </p:sp>
      <p:sp>
        <p:nvSpPr>
          <p:cNvPr id="107" name="Rectangle 17"/>
          <p:cNvSpPr>
            <a:spLocks noChangeArrowheads="1"/>
          </p:cNvSpPr>
          <p:nvPr/>
        </p:nvSpPr>
        <p:spPr bwMode="auto">
          <a:xfrm>
            <a:off x="6655403" y="1606550"/>
            <a:ext cx="1395412" cy="419100"/>
          </a:xfrm>
          <a:prstGeom prst="rect">
            <a:avLst/>
          </a:prstGeom>
          <a:noFill/>
          <a:ln w="12700">
            <a:noFill/>
            <a:miter lim="800000"/>
            <a:headEnd/>
            <a:tailEnd/>
          </a:ln>
        </p:spPr>
        <p:txBody>
          <a:bodyPr wrap="none" anchor="ctr"/>
          <a:lstStyle/>
          <a:p>
            <a:pPr algn="ctr"/>
            <a:endParaRPr lang="en-US" sz="1200" dirty="0">
              <a:solidFill>
                <a:srgbClr val="000000"/>
              </a:solidFill>
              <a:latin typeface="Calibri" pitchFamily="34" charset="0"/>
            </a:endParaRPr>
          </a:p>
        </p:txBody>
      </p:sp>
      <p:sp>
        <p:nvSpPr>
          <p:cNvPr id="109" name="Rectangle 20"/>
          <p:cNvSpPr>
            <a:spLocks noChangeArrowheads="1"/>
          </p:cNvSpPr>
          <p:nvPr/>
        </p:nvSpPr>
        <p:spPr bwMode="auto">
          <a:xfrm>
            <a:off x="6628415" y="1187450"/>
            <a:ext cx="1666875" cy="333375"/>
          </a:xfrm>
          <a:prstGeom prst="rect">
            <a:avLst/>
          </a:prstGeom>
          <a:noFill/>
          <a:ln w="12700">
            <a:noFill/>
            <a:miter lim="800000"/>
            <a:headEnd/>
            <a:tailEnd/>
          </a:ln>
        </p:spPr>
        <p:txBody>
          <a:bodyPr wrap="none" anchor="ctr"/>
          <a:lstStyle/>
          <a:p>
            <a:pPr algn="ctr"/>
            <a:endParaRPr lang="en-US" sz="1200" dirty="0">
              <a:solidFill>
                <a:srgbClr val="000000"/>
              </a:solidFill>
              <a:latin typeface="Calibri" pitchFamily="34" charset="0"/>
            </a:endParaRPr>
          </a:p>
        </p:txBody>
      </p:sp>
      <p:sp>
        <p:nvSpPr>
          <p:cNvPr id="111" name="Rounded Rectangle 110"/>
          <p:cNvSpPr/>
          <p:nvPr/>
        </p:nvSpPr>
        <p:spPr bwMode="auto">
          <a:xfrm>
            <a:off x="7343659" y="3363978"/>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16" name="Rectangle 35"/>
          <p:cNvSpPr>
            <a:spLocks noChangeArrowheads="1"/>
          </p:cNvSpPr>
          <p:nvPr/>
        </p:nvSpPr>
        <p:spPr bwMode="auto">
          <a:xfrm>
            <a:off x="7331678" y="3529013"/>
            <a:ext cx="1500187" cy="342900"/>
          </a:xfrm>
          <a:prstGeom prst="rect">
            <a:avLst/>
          </a:prstGeom>
          <a:noFill/>
          <a:ln w="12700">
            <a:noFill/>
            <a:miter lim="800000"/>
            <a:headEnd/>
            <a:tailEnd/>
          </a:ln>
        </p:spPr>
        <p:txBody>
          <a:bodyPr lIns="90488" tIns="44450" rIns="90488" bIns="44450" anchor="ctr"/>
          <a:lstStyle/>
          <a:p>
            <a:pPr algn="ctr">
              <a:lnSpc>
                <a:spcPct val="80000"/>
              </a:lnSpc>
            </a:pPr>
            <a:r>
              <a:rPr lang="en-US" sz="1200" b="1" dirty="0">
                <a:solidFill>
                  <a:srgbClr val="000000"/>
                </a:solidFill>
                <a:latin typeface="Calibri" pitchFamily="34" charset="0"/>
              </a:rPr>
              <a:t>Combatant </a:t>
            </a:r>
            <a:r>
              <a:rPr lang="en-US" sz="1200" b="1" dirty="0" smtClean="0">
                <a:solidFill>
                  <a:srgbClr val="000000"/>
                </a:solidFill>
                <a:latin typeface="Calibri" pitchFamily="34" charset="0"/>
              </a:rPr>
              <a:t>Commands </a:t>
            </a:r>
          </a:p>
          <a:p>
            <a:pPr algn="ctr">
              <a:lnSpc>
                <a:spcPct val="80000"/>
              </a:lnSpc>
            </a:pPr>
            <a:endParaRPr lang="en-US" sz="500" b="1" dirty="0" smtClean="0">
              <a:solidFill>
                <a:srgbClr val="000000"/>
              </a:solidFill>
              <a:latin typeface="Calibri" pitchFamily="34" charset="0"/>
            </a:endParaRPr>
          </a:p>
          <a:p>
            <a:pPr algn="ctr">
              <a:lnSpc>
                <a:spcPct val="80000"/>
              </a:lnSpc>
            </a:pPr>
            <a:r>
              <a:rPr lang="en-US" sz="1200" b="1" dirty="0" smtClean="0">
                <a:solidFill>
                  <a:srgbClr val="000000"/>
                </a:solidFill>
                <a:latin typeface="Calibri" pitchFamily="34" charset="0"/>
              </a:rPr>
              <a:t>Security Cooperation Offices</a:t>
            </a:r>
            <a:endParaRPr lang="en-US" sz="1200" b="1" dirty="0">
              <a:solidFill>
                <a:srgbClr val="000000"/>
              </a:solidFill>
              <a:latin typeface="Calibri" pitchFamily="34" charset="0"/>
            </a:endParaRPr>
          </a:p>
        </p:txBody>
      </p:sp>
      <p:sp>
        <p:nvSpPr>
          <p:cNvPr id="118" name="Rounded Rectangle 117"/>
          <p:cNvSpPr/>
          <p:nvPr/>
        </p:nvSpPr>
        <p:spPr bwMode="auto">
          <a:xfrm>
            <a:off x="2414083" y="5620449"/>
            <a:ext cx="2209800" cy="685800"/>
          </a:xfrm>
          <a:prstGeom prst="roundRect">
            <a:avLst/>
          </a:prstGeom>
          <a:gradFill>
            <a:gsLst>
              <a:gs pos="0">
                <a:srgbClr val="002060"/>
              </a:gs>
              <a:gs pos="50000">
                <a:schemeClr val="bg1"/>
              </a:gs>
              <a:gs pos="100000">
                <a:srgbClr val="00206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20" name="Rectangle 54"/>
          <p:cNvSpPr>
            <a:spLocks noChangeArrowheads="1"/>
          </p:cNvSpPr>
          <p:nvPr/>
        </p:nvSpPr>
        <p:spPr bwMode="auto">
          <a:xfrm>
            <a:off x="2317848" y="5822950"/>
            <a:ext cx="2414588" cy="304800"/>
          </a:xfrm>
          <a:prstGeom prst="rect">
            <a:avLst/>
          </a:prstGeom>
          <a:noFill/>
          <a:ln w="12700">
            <a:noFill/>
            <a:miter lim="800000"/>
            <a:headEnd/>
            <a:tailEnd/>
          </a:ln>
        </p:spPr>
        <p:txBody>
          <a:bodyPr lIns="90488" tIns="44450" rIns="90488" bIns="44450" anchor="ctr"/>
          <a:lstStyle/>
          <a:p>
            <a:pPr algn="ctr"/>
            <a:r>
              <a:rPr lang="en-US" sz="1200" b="1" spc="-20" dirty="0">
                <a:solidFill>
                  <a:srgbClr val="000000"/>
                </a:solidFill>
                <a:latin typeface="Calibri" pitchFamily="34" charset="0"/>
              </a:rPr>
              <a:t>Life Cycle Management Commands</a:t>
            </a:r>
          </a:p>
          <a:p>
            <a:pPr algn="ctr"/>
            <a:r>
              <a:rPr lang="en-US" sz="1200" b="1" spc="-20" dirty="0">
                <a:solidFill>
                  <a:srgbClr val="000000"/>
                </a:solidFill>
                <a:latin typeface="Calibri" pitchFamily="34" charset="0"/>
              </a:rPr>
              <a:t>Security Assistance Management Directorate</a:t>
            </a:r>
          </a:p>
        </p:txBody>
      </p:sp>
      <p:cxnSp>
        <p:nvCxnSpPr>
          <p:cNvPr id="123" name="Straight Connector 122"/>
          <p:cNvCxnSpPr/>
          <p:nvPr/>
        </p:nvCxnSpPr>
        <p:spPr bwMode="auto">
          <a:xfrm rot="16200000" flipH="1">
            <a:off x="3243866" y="3403600"/>
            <a:ext cx="406400" cy="3175"/>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24" name="Group 76"/>
          <p:cNvGrpSpPr/>
          <p:nvPr/>
        </p:nvGrpSpPr>
        <p:grpSpPr>
          <a:xfrm>
            <a:off x="3442303" y="2272195"/>
            <a:ext cx="2219258" cy="685908"/>
            <a:chOff x="3452813" y="2276475"/>
            <a:chExt cx="2219258" cy="685908"/>
          </a:xfrm>
        </p:grpSpPr>
        <p:sp>
          <p:nvSpPr>
            <p:cNvPr id="126" name="Rounded Rectangle 125"/>
            <p:cNvSpPr/>
            <p:nvPr/>
          </p:nvSpPr>
          <p:spPr bwMode="auto">
            <a:xfrm>
              <a:off x="3462271" y="2276583"/>
              <a:ext cx="2209800" cy="685800"/>
            </a:xfrm>
            <a:prstGeom prst="roundRect">
              <a:avLst/>
            </a:prstGeom>
            <a:gradFill>
              <a:gsLst>
                <a:gs pos="0">
                  <a:srgbClr val="002060"/>
                </a:gs>
                <a:gs pos="50000">
                  <a:schemeClr val="bg1"/>
                </a:gs>
                <a:gs pos="100000">
                  <a:srgbClr val="00206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27" name="Rectangle 47"/>
            <p:cNvSpPr>
              <a:spLocks noChangeArrowheads="1"/>
            </p:cNvSpPr>
            <p:nvPr/>
          </p:nvSpPr>
          <p:spPr bwMode="auto">
            <a:xfrm>
              <a:off x="3957638" y="2340738"/>
              <a:ext cx="1701800" cy="552450"/>
            </a:xfrm>
            <a:prstGeom prst="rect">
              <a:avLst/>
            </a:prstGeom>
            <a:noFill/>
            <a:ln w="12700">
              <a:noFill/>
              <a:miter lim="800000"/>
              <a:headEnd/>
              <a:tailEnd/>
            </a:ln>
          </p:spPr>
          <p:txBody>
            <a:bodyPr wrap="none" lIns="90488" tIns="44450" rIns="90488" bIns="44450" anchor="ctr"/>
            <a:lstStyle/>
            <a:p>
              <a:pPr algn="ctr">
                <a:lnSpc>
                  <a:spcPct val="80000"/>
                </a:lnSpc>
              </a:pPr>
              <a:r>
                <a:rPr lang="en-US" sz="1200" b="1" dirty="0">
                  <a:solidFill>
                    <a:srgbClr val="000000"/>
                  </a:solidFill>
                  <a:latin typeface="Calibri" pitchFamily="34" charset="0"/>
                </a:rPr>
                <a:t>ASAALT–DASA </a:t>
              </a:r>
            </a:p>
            <a:p>
              <a:pPr algn="ctr">
                <a:lnSpc>
                  <a:spcPct val="80000"/>
                </a:lnSpc>
              </a:pPr>
              <a:r>
                <a:rPr lang="en-US" sz="1200" b="1" dirty="0">
                  <a:solidFill>
                    <a:srgbClr val="000000"/>
                  </a:solidFill>
                  <a:latin typeface="Calibri" pitchFamily="34" charset="0"/>
                </a:rPr>
                <a:t>For Defense Exports</a:t>
              </a:r>
            </a:p>
            <a:p>
              <a:pPr algn="ctr">
                <a:lnSpc>
                  <a:spcPct val="80000"/>
                </a:lnSpc>
              </a:pPr>
              <a:r>
                <a:rPr lang="en-US" sz="1200" b="1" dirty="0">
                  <a:solidFill>
                    <a:srgbClr val="000000"/>
                  </a:solidFill>
                  <a:latin typeface="Calibri" pitchFamily="34" charset="0"/>
                </a:rPr>
                <a:t> and Cooperation</a:t>
              </a:r>
            </a:p>
            <a:p>
              <a:pPr algn="ctr">
                <a:lnSpc>
                  <a:spcPct val="80000"/>
                </a:lnSpc>
              </a:pPr>
              <a:r>
                <a:rPr lang="en-US" sz="1200" b="1" dirty="0">
                  <a:solidFill>
                    <a:srgbClr val="000000"/>
                  </a:solidFill>
                  <a:latin typeface="Calibri" pitchFamily="34" charset="0"/>
                </a:rPr>
                <a:t>(DASA-DEC)</a:t>
              </a:r>
            </a:p>
          </p:txBody>
        </p:sp>
        <p:pic>
          <p:nvPicPr>
            <p:cNvPr id="128" name="Picture 127" descr="ASAALT.png"/>
            <p:cNvPicPr>
              <a:picLocks noChangeAspect="1"/>
            </p:cNvPicPr>
            <p:nvPr/>
          </p:nvPicPr>
          <p:blipFill>
            <a:blip r:embed="rId3" cstate="print"/>
            <a:stretch>
              <a:fillRect/>
            </a:stretch>
          </p:blipFill>
          <p:spPr>
            <a:xfrm>
              <a:off x="3452813" y="2276475"/>
              <a:ext cx="679450" cy="609600"/>
            </a:xfrm>
            <a:prstGeom prst="rect">
              <a:avLst/>
            </a:prstGeom>
            <a:effectLst>
              <a:outerShdw blurRad="50800" dist="38100" dir="5400000" algn="t" rotWithShape="0">
                <a:prstClr val="black">
                  <a:alpha val="40000"/>
                </a:prstClr>
              </a:outerShdw>
            </a:effectLst>
          </p:spPr>
        </p:pic>
      </p:grpSp>
      <p:cxnSp>
        <p:nvCxnSpPr>
          <p:cNvPr id="129" name="Straight Connector 128"/>
          <p:cNvCxnSpPr/>
          <p:nvPr/>
        </p:nvCxnSpPr>
        <p:spPr bwMode="auto">
          <a:xfrm>
            <a:off x="1523015" y="1558925"/>
            <a:ext cx="6534150" cy="0"/>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30" name="Rounded Rectangle 129"/>
          <p:cNvSpPr/>
          <p:nvPr/>
        </p:nvSpPr>
        <p:spPr bwMode="auto">
          <a:xfrm>
            <a:off x="3456590" y="1232999"/>
            <a:ext cx="2209800" cy="685800"/>
          </a:xfrm>
          <a:prstGeom prst="roundRect">
            <a:avLst/>
          </a:prstGeom>
          <a:gradFill>
            <a:gsLst>
              <a:gs pos="0">
                <a:srgbClr val="002060"/>
              </a:gs>
              <a:gs pos="50000">
                <a:schemeClr val="bg1"/>
              </a:gs>
              <a:gs pos="100000">
                <a:srgbClr val="00206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31" name="Rectangle 27"/>
          <p:cNvSpPr>
            <a:spLocks noChangeArrowheads="1"/>
          </p:cNvSpPr>
          <p:nvPr/>
        </p:nvSpPr>
        <p:spPr bwMode="auto">
          <a:xfrm>
            <a:off x="3920140" y="1392238"/>
            <a:ext cx="1624013" cy="3048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Defense Security Cooperation Agency (DSCA) </a:t>
            </a:r>
          </a:p>
        </p:txBody>
      </p:sp>
      <p:pic>
        <p:nvPicPr>
          <p:cNvPr id="134" name="Picture 133" descr="DSCA.png"/>
          <p:cNvPicPr>
            <a:picLocks noChangeAspect="1"/>
          </p:cNvPicPr>
          <p:nvPr/>
        </p:nvPicPr>
        <p:blipFill>
          <a:blip r:embed="rId4" cstate="print"/>
          <a:stretch>
            <a:fillRect/>
          </a:stretch>
        </p:blipFill>
        <p:spPr>
          <a:xfrm>
            <a:off x="3475640" y="1271588"/>
            <a:ext cx="555625" cy="558800"/>
          </a:xfrm>
          <a:prstGeom prst="rect">
            <a:avLst/>
          </a:prstGeom>
          <a:effectLst>
            <a:outerShdw blurRad="50800" dist="38100" dir="5400000" algn="t" rotWithShape="0">
              <a:prstClr val="black">
                <a:alpha val="40000"/>
              </a:prstClr>
            </a:outerShdw>
          </a:effectLst>
        </p:spPr>
      </p:pic>
      <p:sp>
        <p:nvSpPr>
          <p:cNvPr id="135" name="Rounded Rectangle 134"/>
          <p:cNvSpPr/>
          <p:nvPr/>
        </p:nvSpPr>
        <p:spPr bwMode="auto">
          <a:xfrm>
            <a:off x="2304231" y="3437477"/>
            <a:ext cx="2209800" cy="685800"/>
          </a:xfrm>
          <a:prstGeom prst="roundRect">
            <a:avLst/>
          </a:prstGeom>
          <a:gradFill>
            <a:gsLst>
              <a:gs pos="0">
                <a:srgbClr val="002060"/>
              </a:gs>
              <a:gs pos="50000">
                <a:schemeClr val="bg1"/>
              </a:gs>
              <a:gs pos="100000">
                <a:srgbClr val="00206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36" name="Rectangle 50"/>
          <p:cNvSpPr>
            <a:spLocks noChangeArrowheads="1"/>
          </p:cNvSpPr>
          <p:nvPr/>
        </p:nvSpPr>
        <p:spPr bwMode="auto">
          <a:xfrm>
            <a:off x="2700240" y="3594100"/>
            <a:ext cx="1866900" cy="352425"/>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U.S. Army </a:t>
            </a:r>
            <a:endParaRPr lang="en-US" sz="1200" b="1" dirty="0" smtClean="0">
              <a:solidFill>
                <a:srgbClr val="000000"/>
              </a:solidFill>
              <a:latin typeface="Calibri" pitchFamily="34" charset="0"/>
            </a:endParaRPr>
          </a:p>
          <a:p>
            <a:pPr algn="ctr"/>
            <a:r>
              <a:rPr lang="en-US" sz="1200" b="1" dirty="0" smtClean="0">
                <a:solidFill>
                  <a:srgbClr val="000000"/>
                </a:solidFill>
                <a:latin typeface="Calibri" pitchFamily="34" charset="0"/>
              </a:rPr>
              <a:t>Materiel </a:t>
            </a:r>
            <a:r>
              <a:rPr lang="en-US" sz="1200" b="1" dirty="0">
                <a:solidFill>
                  <a:srgbClr val="000000"/>
                </a:solidFill>
                <a:latin typeface="Calibri" pitchFamily="34" charset="0"/>
              </a:rPr>
              <a:t>Command </a:t>
            </a:r>
            <a:endParaRPr lang="en-US" sz="1200" b="1" dirty="0" smtClean="0">
              <a:solidFill>
                <a:srgbClr val="000000"/>
              </a:solidFill>
              <a:latin typeface="Calibri" pitchFamily="34" charset="0"/>
            </a:endParaRPr>
          </a:p>
          <a:p>
            <a:pPr algn="ctr"/>
            <a:r>
              <a:rPr lang="en-US" sz="1200" b="1" dirty="0" smtClean="0">
                <a:solidFill>
                  <a:srgbClr val="000000"/>
                </a:solidFill>
                <a:latin typeface="Calibri" pitchFamily="34" charset="0"/>
              </a:rPr>
              <a:t>(</a:t>
            </a:r>
            <a:r>
              <a:rPr lang="en-US" sz="1200" b="1" dirty="0">
                <a:solidFill>
                  <a:srgbClr val="000000"/>
                </a:solidFill>
                <a:latin typeface="Calibri" pitchFamily="34" charset="0"/>
              </a:rPr>
              <a:t>USAMC)</a:t>
            </a:r>
          </a:p>
        </p:txBody>
      </p:sp>
      <p:pic>
        <p:nvPicPr>
          <p:cNvPr id="139" name="Picture 138" descr="AMC.png"/>
          <p:cNvPicPr>
            <a:picLocks noChangeAspect="1"/>
          </p:cNvPicPr>
          <p:nvPr/>
        </p:nvPicPr>
        <p:blipFill>
          <a:blip r:embed="rId5" cstate="print"/>
          <a:stretch>
            <a:fillRect/>
          </a:stretch>
        </p:blipFill>
        <p:spPr>
          <a:xfrm>
            <a:off x="2286728" y="3484438"/>
            <a:ext cx="630237" cy="612775"/>
          </a:xfrm>
          <a:prstGeom prst="rect">
            <a:avLst/>
          </a:prstGeom>
          <a:effectLst>
            <a:outerShdw blurRad="50800" dist="38100" dir="5400000" algn="t" rotWithShape="0">
              <a:prstClr val="black">
                <a:alpha val="40000"/>
              </a:prstClr>
            </a:outerShdw>
          </a:effectLst>
        </p:spPr>
      </p:pic>
      <p:cxnSp>
        <p:nvCxnSpPr>
          <p:cNvPr id="140" name="Straight Connector 139"/>
          <p:cNvCxnSpPr/>
          <p:nvPr/>
        </p:nvCxnSpPr>
        <p:spPr bwMode="auto">
          <a:xfrm rot="5400000">
            <a:off x="847534" y="4264819"/>
            <a:ext cx="430212" cy="0"/>
          </a:xfrm>
          <a:prstGeom prst="line">
            <a:avLst/>
          </a:prstGeom>
          <a:ln>
            <a:solidFill>
              <a:srgbClr val="C000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2" name="Straight Connector 141"/>
          <p:cNvCxnSpPr/>
          <p:nvPr/>
        </p:nvCxnSpPr>
        <p:spPr bwMode="auto">
          <a:xfrm flipV="1">
            <a:off x="1786540" y="4794250"/>
            <a:ext cx="1671638" cy="0"/>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43" name="Rounded Rectangle 142"/>
          <p:cNvSpPr/>
          <p:nvPr/>
        </p:nvSpPr>
        <p:spPr bwMode="auto">
          <a:xfrm>
            <a:off x="7351421" y="4446757"/>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44" name="Rectangle 36"/>
          <p:cNvSpPr>
            <a:spLocks noChangeArrowheads="1"/>
          </p:cNvSpPr>
          <p:nvPr/>
        </p:nvSpPr>
        <p:spPr bwMode="auto">
          <a:xfrm>
            <a:off x="7339615" y="4575175"/>
            <a:ext cx="1492250" cy="466725"/>
          </a:xfrm>
          <a:prstGeom prst="rect">
            <a:avLst/>
          </a:prstGeom>
          <a:noFill/>
          <a:ln w="12700">
            <a:noFill/>
            <a:miter lim="800000"/>
            <a:headEnd/>
            <a:tailEnd/>
          </a:ln>
        </p:spPr>
        <p:txBody>
          <a:bodyPr lIns="90488" tIns="44450" rIns="90488" bIns="44450" anchor="ctr"/>
          <a:lstStyle/>
          <a:p>
            <a:pPr algn="ctr"/>
            <a:r>
              <a:rPr lang="en-US" sz="1200" b="1" dirty="0" smtClean="0">
                <a:solidFill>
                  <a:srgbClr val="000000"/>
                </a:solidFill>
                <a:latin typeface="Calibri" pitchFamily="34" charset="0"/>
              </a:rPr>
              <a:t>Theater Armies / ASCCs</a:t>
            </a:r>
            <a:endParaRPr lang="en-US" sz="1200" b="1" dirty="0">
              <a:solidFill>
                <a:srgbClr val="000000"/>
              </a:solidFill>
              <a:latin typeface="Calibri" pitchFamily="34" charset="0"/>
            </a:endParaRPr>
          </a:p>
        </p:txBody>
      </p:sp>
      <p:grpSp>
        <p:nvGrpSpPr>
          <p:cNvPr id="146" name="Group 171"/>
          <p:cNvGrpSpPr/>
          <p:nvPr/>
        </p:nvGrpSpPr>
        <p:grpSpPr>
          <a:xfrm>
            <a:off x="251422" y="4354513"/>
            <a:ext cx="1479011" cy="895350"/>
            <a:chOff x="320229" y="4354513"/>
            <a:chExt cx="1479011" cy="895350"/>
          </a:xfrm>
        </p:grpSpPr>
        <p:sp>
          <p:nvSpPr>
            <p:cNvPr id="148" name="Rounded Rectangle 147"/>
            <p:cNvSpPr/>
            <p:nvPr/>
          </p:nvSpPr>
          <p:spPr bwMode="auto">
            <a:xfrm>
              <a:off x="320229" y="4479415"/>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49" name="Rectangle 31"/>
            <p:cNvSpPr>
              <a:spLocks noChangeArrowheads="1"/>
            </p:cNvSpPr>
            <p:nvPr/>
          </p:nvSpPr>
          <p:spPr bwMode="auto">
            <a:xfrm>
              <a:off x="327628" y="4354513"/>
              <a:ext cx="1471612" cy="89535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Security Assistance Training Field Activity (SATFA)</a:t>
              </a:r>
            </a:p>
          </p:txBody>
        </p:sp>
      </p:grpSp>
      <p:grpSp>
        <p:nvGrpSpPr>
          <p:cNvPr id="150" name="Group 72"/>
          <p:cNvGrpSpPr/>
          <p:nvPr/>
        </p:nvGrpSpPr>
        <p:grpSpPr>
          <a:xfrm>
            <a:off x="1840901" y="2272195"/>
            <a:ext cx="1479164" cy="685800"/>
            <a:chOff x="1851411" y="2290692"/>
            <a:chExt cx="1479164" cy="685800"/>
          </a:xfrm>
        </p:grpSpPr>
        <p:sp>
          <p:nvSpPr>
            <p:cNvPr id="151" name="Rounded Rectangle 150"/>
            <p:cNvSpPr/>
            <p:nvPr/>
          </p:nvSpPr>
          <p:spPr bwMode="auto">
            <a:xfrm>
              <a:off x="1851411" y="2290692"/>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52" name="Rectangle 27"/>
            <p:cNvSpPr>
              <a:spLocks noChangeArrowheads="1"/>
            </p:cNvSpPr>
            <p:nvPr/>
          </p:nvSpPr>
          <p:spPr bwMode="auto">
            <a:xfrm>
              <a:off x="2209800" y="2487613"/>
              <a:ext cx="1120775" cy="3048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NAVY</a:t>
              </a:r>
            </a:p>
            <a:p>
              <a:pPr algn="ctr"/>
              <a:r>
                <a:rPr lang="en-US" sz="1200" b="1" dirty="0">
                  <a:solidFill>
                    <a:srgbClr val="000000"/>
                  </a:solidFill>
                  <a:latin typeface="Calibri" pitchFamily="34" charset="0"/>
                </a:rPr>
                <a:t>IPO</a:t>
              </a:r>
            </a:p>
          </p:txBody>
        </p:sp>
        <p:pic>
          <p:nvPicPr>
            <p:cNvPr id="153" name="Picture 92" descr="US Navy Logo small.png"/>
            <p:cNvPicPr>
              <a:picLocks noChangeAspect="1"/>
            </p:cNvPicPr>
            <p:nvPr/>
          </p:nvPicPr>
          <p:blipFill>
            <a:blip r:embed="rId6" cstate="print"/>
            <a:srcRect/>
            <a:stretch>
              <a:fillRect/>
            </a:stretch>
          </p:blipFill>
          <p:spPr bwMode="auto">
            <a:xfrm>
              <a:off x="1874838" y="2335213"/>
              <a:ext cx="566737" cy="566737"/>
            </a:xfrm>
            <a:prstGeom prst="rect">
              <a:avLst/>
            </a:prstGeom>
            <a:noFill/>
            <a:ln w="9525">
              <a:noFill/>
              <a:miter lim="800000"/>
              <a:headEnd/>
              <a:tailEnd/>
            </a:ln>
          </p:spPr>
        </p:pic>
      </p:grpSp>
      <p:grpSp>
        <p:nvGrpSpPr>
          <p:cNvPr id="154" name="Group 70"/>
          <p:cNvGrpSpPr/>
          <p:nvPr/>
        </p:nvGrpSpPr>
        <p:grpSpPr>
          <a:xfrm>
            <a:off x="251422" y="2272195"/>
            <a:ext cx="1485386" cy="685800"/>
            <a:chOff x="261932" y="2260756"/>
            <a:chExt cx="1485386" cy="685800"/>
          </a:xfrm>
        </p:grpSpPr>
        <p:sp>
          <p:nvSpPr>
            <p:cNvPr id="155" name="Rounded Rectangle 154"/>
            <p:cNvSpPr/>
            <p:nvPr/>
          </p:nvSpPr>
          <p:spPr bwMode="auto">
            <a:xfrm>
              <a:off x="261932" y="2260756"/>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56" name="Rectangle 24"/>
            <p:cNvSpPr>
              <a:spLocks noChangeArrowheads="1"/>
            </p:cNvSpPr>
            <p:nvPr/>
          </p:nvSpPr>
          <p:spPr bwMode="auto">
            <a:xfrm>
              <a:off x="818630" y="2453573"/>
              <a:ext cx="928688" cy="3048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AIR FORCE</a:t>
              </a:r>
            </a:p>
            <a:p>
              <a:pPr algn="ctr"/>
              <a:r>
                <a:rPr lang="en-US" sz="1200" b="1" dirty="0">
                  <a:solidFill>
                    <a:srgbClr val="000000"/>
                  </a:solidFill>
                  <a:latin typeface="Calibri" pitchFamily="34" charset="0"/>
                </a:rPr>
                <a:t>SAF-IA</a:t>
              </a:r>
            </a:p>
          </p:txBody>
        </p:sp>
        <p:pic>
          <p:nvPicPr>
            <p:cNvPr id="157" name="Picture 95" descr="logoAirForce.png"/>
            <p:cNvPicPr>
              <a:picLocks noChangeAspect="1"/>
            </p:cNvPicPr>
            <p:nvPr/>
          </p:nvPicPr>
          <p:blipFill>
            <a:blip r:embed="rId7" cstate="print"/>
            <a:srcRect/>
            <a:stretch>
              <a:fillRect/>
            </a:stretch>
          </p:blipFill>
          <p:spPr bwMode="auto">
            <a:xfrm>
              <a:off x="291580" y="2307523"/>
              <a:ext cx="579438" cy="579437"/>
            </a:xfrm>
            <a:prstGeom prst="rect">
              <a:avLst/>
            </a:prstGeom>
            <a:noFill/>
            <a:ln w="9525">
              <a:noFill/>
              <a:miter lim="800000"/>
              <a:headEnd/>
              <a:tailEnd/>
            </a:ln>
          </p:spPr>
        </p:pic>
      </p:grpSp>
      <p:sp>
        <p:nvSpPr>
          <p:cNvPr id="158" name="Rectangle 18"/>
          <p:cNvSpPr>
            <a:spLocks noChangeArrowheads="1"/>
          </p:cNvSpPr>
          <p:nvPr/>
        </p:nvSpPr>
        <p:spPr bwMode="auto">
          <a:xfrm>
            <a:off x="7369778" y="2192338"/>
            <a:ext cx="1452562" cy="3048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Joint Chiefs of </a:t>
            </a:r>
          </a:p>
          <a:p>
            <a:pPr algn="ctr"/>
            <a:r>
              <a:rPr lang="en-US" sz="1200" b="1" dirty="0">
                <a:solidFill>
                  <a:srgbClr val="000000"/>
                </a:solidFill>
                <a:latin typeface="Calibri" pitchFamily="34" charset="0"/>
              </a:rPr>
              <a:t>Staff (JCS)</a:t>
            </a:r>
          </a:p>
        </p:txBody>
      </p:sp>
      <p:sp>
        <p:nvSpPr>
          <p:cNvPr id="159" name="Rounded Rectangle 158"/>
          <p:cNvSpPr/>
          <p:nvPr/>
        </p:nvSpPr>
        <p:spPr bwMode="auto">
          <a:xfrm>
            <a:off x="7346303" y="1252049"/>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60" name="Rectangle 21"/>
          <p:cNvSpPr>
            <a:spLocks noChangeArrowheads="1"/>
          </p:cNvSpPr>
          <p:nvPr/>
        </p:nvSpPr>
        <p:spPr bwMode="auto">
          <a:xfrm>
            <a:off x="7336440" y="1447800"/>
            <a:ext cx="1495425" cy="3048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Defense Logistics Agency (DLA)</a:t>
            </a:r>
          </a:p>
        </p:txBody>
      </p:sp>
      <p:grpSp>
        <p:nvGrpSpPr>
          <p:cNvPr id="161" name="Group 172"/>
          <p:cNvGrpSpPr/>
          <p:nvPr/>
        </p:nvGrpSpPr>
        <p:grpSpPr>
          <a:xfrm>
            <a:off x="251422" y="1252049"/>
            <a:ext cx="2083849" cy="685800"/>
            <a:chOff x="320229" y="1252049"/>
            <a:chExt cx="2083849" cy="685800"/>
          </a:xfrm>
        </p:grpSpPr>
        <p:sp>
          <p:nvSpPr>
            <p:cNvPr id="162" name="Rounded Rectangle 161"/>
            <p:cNvSpPr/>
            <p:nvPr/>
          </p:nvSpPr>
          <p:spPr bwMode="auto">
            <a:xfrm>
              <a:off x="320229" y="1252049"/>
              <a:ext cx="148590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grpSp>
          <p:nvGrpSpPr>
            <p:cNvPr id="163" name="Group 96"/>
            <p:cNvGrpSpPr>
              <a:grpSpLocks/>
            </p:cNvGrpSpPr>
            <p:nvPr/>
          </p:nvGrpSpPr>
          <p:grpSpPr bwMode="auto">
            <a:xfrm>
              <a:off x="327628" y="1295400"/>
              <a:ext cx="2076450" cy="488950"/>
              <a:chOff x="499049" y="1660525"/>
              <a:chExt cx="2077464" cy="488783"/>
            </a:xfrm>
          </p:grpSpPr>
          <p:sp>
            <p:nvSpPr>
              <p:cNvPr id="164" name="Rectangle 14"/>
              <p:cNvSpPr>
                <a:spLocks noChangeArrowheads="1"/>
              </p:cNvSpPr>
              <p:nvPr/>
            </p:nvSpPr>
            <p:spPr bwMode="auto">
              <a:xfrm>
                <a:off x="500063" y="1660525"/>
                <a:ext cx="2076450" cy="458788"/>
              </a:xfrm>
              <a:prstGeom prst="rect">
                <a:avLst/>
              </a:prstGeom>
              <a:noFill/>
              <a:ln w="12700">
                <a:noFill/>
                <a:miter lim="800000"/>
                <a:headEnd/>
                <a:tailEnd/>
              </a:ln>
            </p:spPr>
            <p:txBody>
              <a:bodyPr wrap="none" anchor="ctr"/>
              <a:lstStyle/>
              <a:p>
                <a:pPr algn="ctr"/>
                <a:endParaRPr lang="en-US" sz="1200" dirty="0">
                  <a:solidFill>
                    <a:srgbClr val="000000"/>
                  </a:solidFill>
                  <a:latin typeface="Calibri" pitchFamily="34" charset="0"/>
                </a:endParaRPr>
              </a:p>
            </p:txBody>
          </p:sp>
          <p:sp>
            <p:nvSpPr>
              <p:cNvPr id="165" name="Rectangle 15"/>
              <p:cNvSpPr>
                <a:spLocks noChangeArrowheads="1"/>
              </p:cNvSpPr>
              <p:nvPr/>
            </p:nvSpPr>
            <p:spPr bwMode="auto">
              <a:xfrm>
                <a:off x="499049" y="1768308"/>
                <a:ext cx="1485393" cy="3810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Defense Finance And Accounting Service</a:t>
                </a:r>
              </a:p>
            </p:txBody>
          </p:sp>
        </p:grpSp>
      </p:grpSp>
      <p:cxnSp>
        <p:nvCxnSpPr>
          <p:cNvPr id="166" name="Elbow Connector 211"/>
          <p:cNvCxnSpPr/>
          <p:nvPr/>
        </p:nvCxnSpPr>
        <p:spPr bwMode="auto">
          <a:xfrm rot="5400000" flipH="1" flipV="1">
            <a:off x="2646172" y="1556544"/>
            <a:ext cx="311150" cy="3500437"/>
          </a:xfrm>
          <a:prstGeom prst="bentConnector2">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67" name="Group 170"/>
          <p:cNvGrpSpPr/>
          <p:nvPr/>
        </p:nvGrpSpPr>
        <p:grpSpPr>
          <a:xfrm>
            <a:off x="251422" y="3462834"/>
            <a:ext cx="1486386" cy="685800"/>
            <a:chOff x="296883" y="3462834"/>
            <a:chExt cx="1486386" cy="685800"/>
          </a:xfrm>
        </p:grpSpPr>
        <p:sp>
          <p:nvSpPr>
            <p:cNvPr id="168" name="Rounded Rectangle 167"/>
            <p:cNvSpPr/>
            <p:nvPr/>
          </p:nvSpPr>
          <p:spPr bwMode="auto">
            <a:xfrm>
              <a:off x="320229" y="3462834"/>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69" name="Rectangle 34"/>
            <p:cNvSpPr>
              <a:spLocks noChangeArrowheads="1"/>
            </p:cNvSpPr>
            <p:nvPr/>
          </p:nvSpPr>
          <p:spPr bwMode="auto">
            <a:xfrm>
              <a:off x="296883" y="3527425"/>
              <a:ext cx="1440445" cy="5334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Training </a:t>
              </a:r>
              <a:r>
                <a:rPr lang="en-US" sz="1200" b="1" dirty="0" smtClean="0">
                  <a:solidFill>
                    <a:srgbClr val="000000"/>
                  </a:solidFill>
                  <a:latin typeface="Calibri" pitchFamily="34" charset="0"/>
                </a:rPr>
                <a:t>and </a:t>
              </a:r>
              <a:r>
                <a:rPr lang="en-US" sz="1200" b="1" dirty="0">
                  <a:solidFill>
                    <a:srgbClr val="000000"/>
                  </a:solidFill>
                  <a:latin typeface="Calibri" pitchFamily="34" charset="0"/>
                </a:rPr>
                <a:t>Doctrine Command</a:t>
              </a:r>
            </a:p>
            <a:p>
              <a:pPr algn="ctr"/>
              <a:r>
                <a:rPr lang="en-US" sz="1200" b="1" dirty="0">
                  <a:solidFill>
                    <a:srgbClr val="000000"/>
                  </a:solidFill>
                  <a:latin typeface="Calibri" pitchFamily="34" charset="0"/>
                </a:rPr>
                <a:t>(TRADOC)</a:t>
              </a:r>
            </a:p>
          </p:txBody>
        </p:sp>
      </p:grpSp>
      <p:grpSp>
        <p:nvGrpSpPr>
          <p:cNvPr id="170" name="Group 75"/>
          <p:cNvGrpSpPr/>
          <p:nvPr/>
        </p:nvGrpSpPr>
        <p:grpSpPr>
          <a:xfrm>
            <a:off x="5782285" y="2272195"/>
            <a:ext cx="1500187" cy="685800"/>
            <a:chOff x="5785710" y="2257205"/>
            <a:chExt cx="1500187" cy="685800"/>
          </a:xfrm>
        </p:grpSpPr>
        <p:sp>
          <p:nvSpPr>
            <p:cNvPr id="171" name="Rounded Rectangle 170"/>
            <p:cNvSpPr/>
            <p:nvPr/>
          </p:nvSpPr>
          <p:spPr bwMode="auto">
            <a:xfrm>
              <a:off x="5797691" y="2257205"/>
              <a:ext cx="1463040" cy="685800"/>
            </a:xfrm>
            <a:prstGeom prst="roundRect">
              <a:avLst/>
            </a:prstGeom>
            <a:solidFill>
              <a:schemeClr val="bg1"/>
            </a:solidFill>
            <a:ln w="19050"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172" name="Rectangle 35"/>
            <p:cNvSpPr>
              <a:spLocks noChangeArrowheads="1"/>
            </p:cNvSpPr>
            <p:nvPr/>
          </p:nvSpPr>
          <p:spPr bwMode="auto">
            <a:xfrm>
              <a:off x="5785710" y="2422240"/>
              <a:ext cx="1500187" cy="342900"/>
            </a:xfrm>
            <a:prstGeom prst="rect">
              <a:avLst/>
            </a:prstGeom>
            <a:noFill/>
            <a:ln w="12700">
              <a:noFill/>
              <a:miter lim="800000"/>
              <a:headEnd/>
              <a:tailEnd/>
            </a:ln>
          </p:spPr>
          <p:txBody>
            <a:bodyPr lIns="90488" tIns="44450" rIns="90488" bIns="44450" anchor="ctr"/>
            <a:lstStyle/>
            <a:p>
              <a:pPr algn="ctr"/>
              <a:r>
                <a:rPr lang="en-US" sz="1200" b="1" dirty="0" smtClean="0">
                  <a:solidFill>
                    <a:srgbClr val="000000"/>
                  </a:solidFill>
                  <a:latin typeface="Calibri" pitchFamily="34" charset="0"/>
                </a:rPr>
                <a:t>DA G3/5/7</a:t>
              </a:r>
              <a:endParaRPr lang="en-US" sz="1200" b="1" dirty="0">
                <a:solidFill>
                  <a:srgbClr val="000000"/>
                </a:solidFill>
                <a:latin typeface="Calibri" pitchFamily="34" charset="0"/>
              </a:endParaRPr>
            </a:p>
          </p:txBody>
        </p:sp>
      </p:grpSp>
      <p:cxnSp>
        <p:nvCxnSpPr>
          <p:cNvPr id="173" name="Straight Connector 172"/>
          <p:cNvCxnSpPr/>
          <p:nvPr/>
        </p:nvCxnSpPr>
        <p:spPr bwMode="auto">
          <a:xfrm flipV="1">
            <a:off x="994632" y="2117795"/>
            <a:ext cx="3557333" cy="0"/>
          </a:xfrm>
          <a:prstGeom prst="line">
            <a:avLst/>
          </a:prstGeom>
          <a:ln>
            <a:solidFill>
              <a:srgbClr val="C0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4" name="Straight Connector 173"/>
          <p:cNvCxnSpPr/>
          <p:nvPr/>
        </p:nvCxnSpPr>
        <p:spPr bwMode="auto">
          <a:xfrm>
            <a:off x="5123465" y="2979739"/>
            <a:ext cx="10510" cy="1497011"/>
          </a:xfrm>
          <a:prstGeom prst="line">
            <a:avLst/>
          </a:prstGeom>
          <a:ln>
            <a:solidFill>
              <a:schemeClr val="accent1"/>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9" name="Straight Connector 188"/>
          <p:cNvCxnSpPr/>
          <p:nvPr/>
        </p:nvCxnSpPr>
        <p:spPr bwMode="auto">
          <a:xfrm>
            <a:off x="5132990" y="5151439"/>
            <a:ext cx="10510" cy="715961"/>
          </a:xfrm>
          <a:prstGeom prst="line">
            <a:avLst/>
          </a:prstGeom>
          <a:ln>
            <a:solidFill>
              <a:schemeClr val="accent1"/>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95" name="Rounded Rectangle 194"/>
          <p:cNvSpPr/>
          <p:nvPr/>
        </p:nvSpPr>
        <p:spPr bwMode="auto">
          <a:xfrm>
            <a:off x="5286375" y="5562600"/>
            <a:ext cx="1185357" cy="676276"/>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lang="en-US" sz="1200" b="1" dirty="0" smtClean="0">
                <a:solidFill>
                  <a:prstClr val="black"/>
                </a:solidFill>
                <a:latin typeface="Calibri" pitchFamily="34" charset="0"/>
                <a:cs typeface="Calibri" pitchFamily="34" charset="0"/>
              </a:rPr>
              <a:t>ACC</a:t>
            </a:r>
          </a:p>
          <a:p>
            <a:pPr algn="ctr" fontAlgn="auto">
              <a:spcBef>
                <a:spcPts val="0"/>
              </a:spcBef>
              <a:spcAft>
                <a:spcPts val="0"/>
              </a:spcAft>
              <a:defRPr/>
            </a:pPr>
            <a:r>
              <a:rPr lang="en-US" sz="1200" b="1" dirty="0" smtClean="0">
                <a:solidFill>
                  <a:prstClr val="black"/>
                </a:solidFill>
                <a:latin typeface="Calibri" pitchFamily="34" charset="0"/>
                <a:cs typeface="Calibri" pitchFamily="34" charset="0"/>
              </a:rPr>
              <a:t>Acquisition Centers</a:t>
            </a:r>
            <a:endParaRPr lang="en-US" sz="1200" b="1" dirty="0">
              <a:solidFill>
                <a:prstClr val="black"/>
              </a:solidFill>
              <a:latin typeface="Calibri" pitchFamily="34" charset="0"/>
              <a:cs typeface="Calibri" pitchFamily="34" charset="0"/>
            </a:endParaRPr>
          </a:p>
        </p:txBody>
      </p:sp>
      <p:grpSp>
        <p:nvGrpSpPr>
          <p:cNvPr id="199" name="Group 226"/>
          <p:cNvGrpSpPr/>
          <p:nvPr/>
        </p:nvGrpSpPr>
        <p:grpSpPr>
          <a:xfrm>
            <a:off x="6760542" y="5612460"/>
            <a:ext cx="2383458" cy="614065"/>
            <a:chOff x="6599194" y="5737225"/>
            <a:chExt cx="2383458" cy="614065"/>
          </a:xfrm>
        </p:grpSpPr>
        <p:sp>
          <p:nvSpPr>
            <p:cNvPr id="206" name="Line 25"/>
            <p:cNvSpPr>
              <a:spLocks noChangeShapeType="1"/>
            </p:cNvSpPr>
            <p:nvPr/>
          </p:nvSpPr>
          <p:spPr bwMode="auto">
            <a:xfrm>
              <a:off x="6599194" y="5892676"/>
              <a:ext cx="457200" cy="0"/>
            </a:xfrm>
            <a:prstGeom prst="line">
              <a:avLst/>
            </a:prstGeom>
            <a:noFill/>
            <a:ln w="25400">
              <a:solidFill>
                <a:srgbClr val="C00000"/>
              </a:solidFill>
              <a:round/>
              <a:headEnd/>
              <a:tailEnd/>
            </a:ln>
          </p:spPr>
          <p:txBody>
            <a:bodyPr/>
            <a:lstStyle/>
            <a:p>
              <a:endParaRPr lang="en-US" sz="1200" dirty="0">
                <a:solidFill>
                  <a:prstClr val="black"/>
                </a:solidFill>
              </a:endParaRPr>
            </a:p>
          </p:txBody>
        </p:sp>
        <p:sp>
          <p:nvSpPr>
            <p:cNvPr id="208" name="Text Box 26"/>
            <p:cNvSpPr txBox="1">
              <a:spLocks noChangeArrowheads="1"/>
            </p:cNvSpPr>
            <p:nvPr/>
          </p:nvSpPr>
          <p:spPr bwMode="auto">
            <a:xfrm>
              <a:off x="7059241" y="5737225"/>
              <a:ext cx="841898" cy="276999"/>
            </a:xfrm>
            <a:prstGeom prst="rect">
              <a:avLst/>
            </a:prstGeom>
            <a:noFill/>
            <a:ln w="9525">
              <a:noFill/>
              <a:miter lim="800000"/>
              <a:headEnd/>
              <a:tailEnd/>
            </a:ln>
          </p:spPr>
          <p:txBody>
            <a:bodyPr wrap="none">
              <a:spAutoFit/>
            </a:bodyPr>
            <a:lstStyle/>
            <a:p>
              <a:pPr algn="ctr"/>
              <a:r>
                <a:rPr lang="en-US" sz="1200" b="1" dirty="0">
                  <a:solidFill>
                    <a:srgbClr val="000000"/>
                  </a:solidFill>
                  <a:latin typeface="Calibri" pitchFamily="34" charset="0"/>
                </a:rPr>
                <a:t>Command</a:t>
              </a:r>
            </a:p>
          </p:txBody>
        </p:sp>
        <p:sp>
          <p:nvSpPr>
            <p:cNvPr id="212" name="Line 27"/>
            <p:cNvSpPr>
              <a:spLocks noChangeShapeType="1"/>
            </p:cNvSpPr>
            <p:nvPr/>
          </p:nvSpPr>
          <p:spPr bwMode="auto">
            <a:xfrm>
              <a:off x="6599194" y="6056951"/>
              <a:ext cx="457200" cy="0"/>
            </a:xfrm>
            <a:prstGeom prst="line">
              <a:avLst/>
            </a:prstGeom>
            <a:noFill/>
            <a:ln w="25400">
              <a:solidFill>
                <a:srgbClr val="C00000"/>
              </a:solidFill>
              <a:prstDash val="dash"/>
              <a:round/>
              <a:headEnd/>
              <a:tailEnd/>
            </a:ln>
          </p:spPr>
          <p:txBody>
            <a:bodyPr/>
            <a:lstStyle/>
            <a:p>
              <a:endParaRPr lang="en-US" sz="1200" dirty="0">
                <a:solidFill>
                  <a:prstClr val="black"/>
                </a:solidFill>
              </a:endParaRPr>
            </a:p>
          </p:txBody>
        </p:sp>
        <p:sp>
          <p:nvSpPr>
            <p:cNvPr id="215" name="Text Box 28"/>
            <p:cNvSpPr txBox="1">
              <a:spLocks noChangeArrowheads="1"/>
            </p:cNvSpPr>
            <p:nvPr/>
          </p:nvSpPr>
          <p:spPr bwMode="auto">
            <a:xfrm>
              <a:off x="7059241" y="5889625"/>
              <a:ext cx="1923411" cy="461665"/>
            </a:xfrm>
            <a:prstGeom prst="rect">
              <a:avLst/>
            </a:prstGeom>
            <a:noFill/>
            <a:ln w="9525">
              <a:noFill/>
              <a:miter lim="800000"/>
              <a:headEnd/>
              <a:tailEnd/>
            </a:ln>
          </p:spPr>
          <p:txBody>
            <a:bodyPr wrap="none">
              <a:spAutoFit/>
            </a:bodyPr>
            <a:lstStyle/>
            <a:p>
              <a:pPr algn="ctr"/>
              <a:r>
                <a:rPr lang="en-US" sz="1200" b="1" dirty="0">
                  <a:solidFill>
                    <a:srgbClr val="000000"/>
                  </a:solidFill>
                  <a:latin typeface="Calibri" pitchFamily="34" charset="0"/>
                </a:rPr>
                <a:t>Coordination / LOA </a:t>
              </a:r>
              <a:r>
                <a:rPr lang="en-US" sz="1200" b="1" dirty="0" smtClean="0">
                  <a:solidFill>
                    <a:srgbClr val="000000"/>
                  </a:solidFill>
                  <a:latin typeface="Calibri" pitchFamily="34" charset="0"/>
                </a:rPr>
                <a:t>Tasking</a:t>
              </a:r>
            </a:p>
            <a:p>
              <a:r>
                <a:rPr lang="en-US" sz="1200" b="1" dirty="0" smtClean="0">
                  <a:solidFill>
                    <a:srgbClr val="000000"/>
                  </a:solidFill>
                  <a:latin typeface="Calibri" pitchFamily="34" charset="0"/>
                </a:rPr>
                <a:t>FMS Admin $</a:t>
              </a:r>
              <a:endParaRPr lang="en-US" sz="1200" b="1" dirty="0">
                <a:solidFill>
                  <a:srgbClr val="000000"/>
                </a:solidFill>
                <a:latin typeface="Calibri" pitchFamily="34" charset="0"/>
              </a:endParaRPr>
            </a:p>
          </p:txBody>
        </p:sp>
        <p:cxnSp>
          <p:nvCxnSpPr>
            <p:cNvPr id="224" name="Straight Connector 223"/>
            <p:cNvCxnSpPr/>
            <p:nvPr/>
          </p:nvCxnSpPr>
          <p:spPr bwMode="auto">
            <a:xfrm flipH="1" flipV="1">
              <a:off x="6599194" y="6200775"/>
              <a:ext cx="447677" cy="0"/>
            </a:xfrm>
            <a:prstGeom prst="line">
              <a:avLst/>
            </a:prstGeom>
            <a:ln>
              <a:solidFill>
                <a:schemeClr val="accent1"/>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25" name="Rounded Rectangle 224"/>
          <p:cNvSpPr/>
          <p:nvPr/>
        </p:nvSpPr>
        <p:spPr bwMode="auto">
          <a:xfrm>
            <a:off x="3396492" y="4438650"/>
            <a:ext cx="2307771" cy="771525"/>
          </a:xfrm>
          <a:prstGeom prst="roundRect">
            <a:avLst/>
          </a:prstGeom>
          <a:gradFill>
            <a:gsLst>
              <a:gs pos="0">
                <a:srgbClr val="FFFFCC"/>
              </a:gs>
              <a:gs pos="64999">
                <a:srgbClr val="FFFF99"/>
              </a:gs>
              <a:gs pos="100000">
                <a:srgbClr val="FFFFCC"/>
              </a:gs>
            </a:gsLst>
            <a:lin ang="5400000" scaled="1"/>
          </a:gradFill>
          <a:ln w="76200" cap="flat" cmpd="sng" algn="ctr">
            <a:solidFill>
              <a:srgbClr val="FFFF00"/>
            </a:solidFill>
            <a:prstDash val="solid"/>
            <a:round/>
            <a:headEnd type="none" w="med" len="med"/>
            <a:tailEnd type="none" w="med" len="med"/>
          </a:ln>
          <a:effectLst>
            <a:glow rad="101600">
              <a:srgbClr val="FFFF00">
                <a:alpha val="40000"/>
              </a:srgbClr>
            </a:glow>
          </a:effectLst>
        </p:spPr>
        <p:txBody>
          <a:bodyPr/>
          <a:lstStyle/>
          <a:p>
            <a:pPr fontAlgn="auto">
              <a:spcBef>
                <a:spcPts val="0"/>
              </a:spcBef>
              <a:spcAft>
                <a:spcPts val="0"/>
              </a:spcAft>
              <a:defRPr/>
            </a:pPr>
            <a:endParaRPr lang="en-US" sz="1200" b="1" dirty="0">
              <a:solidFill>
                <a:prstClr val="black"/>
              </a:solidFill>
              <a:latin typeface="Arial"/>
            </a:endParaRPr>
          </a:p>
        </p:txBody>
      </p:sp>
      <p:sp>
        <p:nvSpPr>
          <p:cNvPr id="226" name="Rounded Rectangle 225"/>
          <p:cNvSpPr/>
          <p:nvPr/>
        </p:nvSpPr>
        <p:spPr bwMode="auto">
          <a:xfrm>
            <a:off x="3456590" y="4479415"/>
            <a:ext cx="2209800" cy="685800"/>
          </a:xfrm>
          <a:prstGeom prst="roundRect">
            <a:avLst/>
          </a:prstGeom>
          <a:gradFill>
            <a:gsLst>
              <a:gs pos="0">
                <a:srgbClr val="002060"/>
              </a:gs>
              <a:gs pos="50000">
                <a:schemeClr val="bg1"/>
              </a:gs>
              <a:gs pos="100000">
                <a:srgbClr val="002060"/>
              </a:gs>
            </a:gsLst>
            <a:lin ang="54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spcBef>
                <a:spcPts val="0"/>
              </a:spcBef>
              <a:spcAft>
                <a:spcPts val="0"/>
              </a:spcAft>
              <a:defRPr/>
            </a:pPr>
            <a:endParaRPr lang="en-US" sz="1200" dirty="0">
              <a:solidFill>
                <a:prstClr val="black"/>
              </a:solidFill>
            </a:endParaRPr>
          </a:p>
        </p:txBody>
      </p:sp>
      <p:sp>
        <p:nvSpPr>
          <p:cNvPr id="227" name="Rectangle 53"/>
          <p:cNvSpPr>
            <a:spLocks noChangeArrowheads="1"/>
          </p:cNvSpPr>
          <p:nvPr/>
        </p:nvSpPr>
        <p:spPr bwMode="auto">
          <a:xfrm>
            <a:off x="4007453" y="4568888"/>
            <a:ext cx="1581150" cy="457200"/>
          </a:xfrm>
          <a:prstGeom prst="rect">
            <a:avLst/>
          </a:prstGeom>
          <a:noFill/>
          <a:ln w="12700">
            <a:noFill/>
            <a:miter lim="800000"/>
            <a:headEnd/>
            <a:tailEnd/>
          </a:ln>
        </p:spPr>
        <p:txBody>
          <a:bodyPr lIns="90488" tIns="44450" rIns="90488" bIns="44450" anchor="ctr"/>
          <a:lstStyle/>
          <a:p>
            <a:pPr algn="ctr"/>
            <a:r>
              <a:rPr lang="en-US" sz="1200" b="1" dirty="0">
                <a:solidFill>
                  <a:srgbClr val="000000"/>
                </a:solidFill>
                <a:latin typeface="Calibri" pitchFamily="34" charset="0"/>
              </a:rPr>
              <a:t>U.S. Army Security Assistance Command</a:t>
            </a:r>
          </a:p>
          <a:p>
            <a:pPr algn="ctr"/>
            <a:r>
              <a:rPr lang="en-US" sz="1200" b="1" dirty="0">
                <a:solidFill>
                  <a:srgbClr val="000000"/>
                </a:solidFill>
                <a:latin typeface="Calibri" pitchFamily="34" charset="0"/>
              </a:rPr>
              <a:t>(USASAC)</a:t>
            </a:r>
          </a:p>
        </p:txBody>
      </p:sp>
      <p:pic>
        <p:nvPicPr>
          <p:cNvPr id="229" name="Picture 228" descr="USASAC.png"/>
          <p:cNvPicPr>
            <a:picLocks noChangeAspect="1"/>
          </p:cNvPicPr>
          <p:nvPr/>
        </p:nvPicPr>
        <p:blipFill>
          <a:blip r:embed="rId8" cstate="print"/>
          <a:stretch>
            <a:fillRect/>
          </a:stretch>
        </p:blipFill>
        <p:spPr>
          <a:xfrm>
            <a:off x="3537553" y="4495800"/>
            <a:ext cx="498475" cy="623888"/>
          </a:xfrm>
          <a:prstGeom prst="rect">
            <a:avLst/>
          </a:prstGeom>
          <a:effectLst>
            <a:outerShdw blurRad="50800" dist="38100" dir="5400000" algn="t" rotWithShape="0">
              <a:prstClr val="black">
                <a:alpha val="40000"/>
              </a:prstClr>
            </a:outerShdw>
          </a:effectLst>
        </p:spPr>
      </p:pic>
      <p:sp>
        <p:nvSpPr>
          <p:cNvPr id="230" name="Rounded Rectangle 229"/>
          <p:cNvSpPr/>
          <p:nvPr/>
        </p:nvSpPr>
        <p:spPr bwMode="auto">
          <a:xfrm>
            <a:off x="2451798" y="5898382"/>
            <a:ext cx="2120202" cy="361741"/>
          </a:xfrm>
          <a:prstGeom prst="roundRect">
            <a:avLst/>
          </a:prstGeom>
          <a:noFill/>
          <a:ln w="9525" cap="flat" cmpd="sng" algn="ctr">
            <a:solidFill>
              <a:srgbClr val="FFFF00"/>
            </a:solidFill>
            <a:prstDash val="solid"/>
            <a:round/>
            <a:headEnd type="none" w="med" len="med"/>
            <a:tailEnd type="none" w="med" len="med"/>
          </a:ln>
          <a:effectLst>
            <a:glow rad="63500">
              <a:srgbClr val="FFFF00">
                <a:alpha val="4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Arial" charset="0"/>
            </a:endParaRPr>
          </a:p>
        </p:txBody>
      </p:sp>
      <p:cxnSp>
        <p:nvCxnSpPr>
          <p:cNvPr id="231" name="Straight Connector 230"/>
          <p:cNvCxnSpPr/>
          <p:nvPr/>
        </p:nvCxnSpPr>
        <p:spPr>
          <a:xfrm>
            <a:off x="7607808" y="3694176"/>
            <a:ext cx="938784"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9067" y="3937000"/>
            <a:ext cx="5604934" cy="13462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 name="Group 87"/>
          <p:cNvGrpSpPr>
            <a:grpSpLocks/>
          </p:cNvGrpSpPr>
          <p:nvPr/>
        </p:nvGrpSpPr>
        <p:grpSpPr bwMode="auto">
          <a:xfrm>
            <a:off x="5167313" y="1362075"/>
            <a:ext cx="3416300" cy="1493838"/>
            <a:chOff x="5168055" y="1362075"/>
            <a:chExt cx="3416261" cy="1493409"/>
          </a:xfrm>
        </p:grpSpPr>
        <p:cxnSp>
          <p:nvCxnSpPr>
            <p:cNvPr id="4" name="Straight Connector 3"/>
            <p:cNvCxnSpPr/>
            <p:nvPr/>
          </p:nvCxnSpPr>
          <p:spPr bwMode="auto">
            <a:xfrm rot="10800000" flipV="1">
              <a:off x="5168055" y="2203208"/>
              <a:ext cx="285111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16200000" flipV="1">
              <a:off x="6319002" y="2287322"/>
              <a:ext cx="16822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16200000" flipV="1">
              <a:off x="7911251" y="2300017"/>
              <a:ext cx="198381" cy="47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AutoShape 42"/>
            <p:cNvSpPr>
              <a:spLocks noChangeArrowheads="1"/>
            </p:cNvSpPr>
            <p:nvPr/>
          </p:nvSpPr>
          <p:spPr bwMode="auto">
            <a:xfrm>
              <a:off x="7487036" y="2325132"/>
              <a:ext cx="109728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rIns="0" anchor="ctr"/>
            <a:lstStyle/>
            <a:p>
              <a:pPr algn="ctr">
                <a:defRPr/>
              </a:pPr>
              <a:r>
                <a:rPr lang="en-US" sz="1100" b="1" dirty="0">
                  <a:solidFill>
                    <a:srgbClr val="000000"/>
                  </a:solidFill>
                  <a:latin typeface="Arial" pitchFamily="34" charset="0"/>
                  <a:cs typeface="Arial" pitchFamily="34" charset="0"/>
                </a:rPr>
                <a:t>Washington</a:t>
              </a:r>
            </a:p>
            <a:p>
              <a:pPr algn="ctr">
                <a:defRPr/>
              </a:pPr>
              <a:r>
                <a:rPr lang="en-US" sz="1100" b="1" dirty="0">
                  <a:solidFill>
                    <a:srgbClr val="000000"/>
                  </a:solidFill>
                  <a:latin typeface="Arial" pitchFamily="34" charset="0"/>
                  <a:cs typeface="Arial" pitchFamily="34" charset="0"/>
                </a:rPr>
                <a:t> Field Office</a:t>
              </a:r>
              <a:endParaRPr lang="en-US" sz="1100" b="1" dirty="0">
                <a:solidFill>
                  <a:srgbClr val="FF0000"/>
                </a:solidFill>
                <a:latin typeface="Arial" pitchFamily="34" charset="0"/>
                <a:cs typeface="Arial" pitchFamily="34" charset="0"/>
              </a:endParaRPr>
            </a:p>
          </p:txBody>
        </p:sp>
        <p:sp>
          <p:nvSpPr>
            <p:cNvPr id="8" name="AutoShape 42"/>
            <p:cNvSpPr>
              <a:spLocks noChangeArrowheads="1"/>
            </p:cNvSpPr>
            <p:nvPr/>
          </p:nvSpPr>
          <p:spPr bwMode="auto">
            <a:xfrm>
              <a:off x="5884542" y="2316167"/>
              <a:ext cx="109728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rIns="0" anchor="ctr"/>
            <a:lstStyle/>
            <a:p>
              <a:pPr algn="ctr">
                <a:defRPr/>
              </a:pPr>
              <a:r>
                <a:rPr lang="en-US" sz="1100" b="1" dirty="0">
                  <a:solidFill>
                    <a:srgbClr val="000000"/>
                  </a:solidFill>
                  <a:latin typeface="Arial" pitchFamily="34" charset="0"/>
                  <a:cs typeface="Arial" pitchFamily="34" charset="0"/>
                </a:rPr>
                <a:t>Performance</a:t>
              </a:r>
            </a:p>
            <a:p>
              <a:pPr algn="ctr">
                <a:defRPr/>
              </a:pPr>
              <a:r>
                <a:rPr lang="en-US" sz="1100" b="1" dirty="0">
                  <a:solidFill>
                    <a:srgbClr val="000000"/>
                  </a:solidFill>
                  <a:latin typeface="Arial" pitchFamily="34" charset="0"/>
                  <a:cs typeface="Arial" pitchFamily="34" charset="0"/>
                </a:rPr>
                <a:t>Management</a:t>
              </a:r>
            </a:p>
            <a:p>
              <a:pPr algn="ctr">
                <a:defRPr/>
              </a:pPr>
              <a:r>
                <a:rPr lang="en-US" sz="1100" b="1" dirty="0">
                  <a:solidFill>
                    <a:srgbClr val="000000"/>
                  </a:solidFill>
                  <a:latin typeface="Arial" pitchFamily="34" charset="0"/>
                  <a:cs typeface="Arial" pitchFamily="34" charset="0"/>
                </a:rPr>
                <a:t>Office</a:t>
              </a:r>
              <a:endParaRPr lang="en-US" sz="1100" b="1" dirty="0">
                <a:solidFill>
                  <a:srgbClr val="FF0000"/>
                </a:solidFill>
                <a:latin typeface="Arial" pitchFamily="34" charset="0"/>
                <a:cs typeface="Arial" pitchFamily="34" charset="0"/>
              </a:endParaRPr>
            </a:p>
          </p:txBody>
        </p:sp>
        <p:cxnSp>
          <p:nvCxnSpPr>
            <p:cNvPr id="9" name="Elbow Connector 8"/>
            <p:cNvCxnSpPr/>
            <p:nvPr/>
          </p:nvCxnSpPr>
          <p:spPr bwMode="auto">
            <a:xfrm rot="5400000" flipH="1" flipV="1">
              <a:off x="7234958" y="566744"/>
              <a:ext cx="12696" cy="1603357"/>
            </a:xfrm>
            <a:prstGeom prst="bentConnector3">
              <a:avLst>
                <a:gd name="adj1" fmla="val 952945"/>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Elbow Connector 121"/>
            <p:cNvCxnSpPr/>
            <p:nvPr/>
          </p:nvCxnSpPr>
          <p:spPr bwMode="auto">
            <a:xfrm flipV="1">
              <a:off x="5312515" y="1373185"/>
              <a:ext cx="1120762" cy="146008"/>
            </a:xfrm>
            <a:prstGeom prst="bentConnector4">
              <a:avLst>
                <a:gd name="adj1" fmla="val 25541"/>
                <a:gd name="adj2" fmla="val 18089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AutoShape 56"/>
            <p:cNvSpPr>
              <a:spLocks noChangeArrowheads="1"/>
            </p:cNvSpPr>
            <p:nvPr/>
          </p:nvSpPr>
          <p:spPr bwMode="auto">
            <a:xfrm>
              <a:off x="5884542" y="1367783"/>
              <a:ext cx="109728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prstClr val="black"/>
                  </a:solidFill>
                  <a:latin typeface="Arial" pitchFamily="34" charset="0"/>
                  <a:cs typeface="Arial" pitchFamily="34" charset="0"/>
                </a:rPr>
                <a:t>OPM SANG</a:t>
              </a:r>
            </a:p>
          </p:txBody>
        </p:sp>
        <p:sp>
          <p:nvSpPr>
            <p:cNvPr id="12" name="AutoShape 37"/>
            <p:cNvSpPr>
              <a:spLocks noChangeArrowheads="1"/>
            </p:cNvSpPr>
            <p:nvPr/>
          </p:nvSpPr>
          <p:spPr bwMode="auto">
            <a:xfrm>
              <a:off x="7487036" y="1367783"/>
              <a:ext cx="109728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SATMO</a:t>
              </a:r>
            </a:p>
          </p:txBody>
        </p:sp>
      </p:grpSp>
      <p:cxnSp>
        <p:nvCxnSpPr>
          <p:cNvPr id="13" name="Straight Connector 12"/>
          <p:cNvCxnSpPr/>
          <p:nvPr/>
        </p:nvCxnSpPr>
        <p:spPr bwMode="auto">
          <a:xfrm rot="5400000" flipH="1" flipV="1">
            <a:off x="6538913" y="2906713"/>
            <a:ext cx="139065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a:off x="3394075" y="1519238"/>
            <a:ext cx="56832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 name="Cloud 14"/>
          <p:cNvSpPr/>
          <p:nvPr/>
        </p:nvSpPr>
        <p:spPr bwMode="auto">
          <a:xfrm>
            <a:off x="0" y="1061431"/>
            <a:ext cx="2147907" cy="1397991"/>
          </a:xfrm>
          <a:prstGeom prst="cloud">
            <a:avLst/>
          </a:prstGeom>
          <a:gradFill flip="none" rotWithShape="1">
            <a:gsLst>
              <a:gs pos="0">
                <a:srgbClr val="FFFF00"/>
              </a:gs>
              <a:gs pos="50000">
                <a:schemeClr val="bg1"/>
              </a:gs>
              <a:gs pos="100000">
                <a:srgbClr val="FFFF00"/>
              </a:gs>
            </a:gsLst>
            <a:lin ang="2700000" scaled="1"/>
            <a:tileRect/>
          </a:gradFill>
          <a:ln w="57150" cap="flat" cmpd="sng" algn="ctr">
            <a:solidFill>
              <a:srgbClr val="FFC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sz="1600" b="1" i="1" dirty="0">
              <a:solidFill>
                <a:srgbClr val="FFFF00"/>
              </a:solidFill>
              <a:cs typeface="Arial" pitchFamily="34" charset="0"/>
            </a:endParaRPr>
          </a:p>
        </p:txBody>
      </p:sp>
      <p:sp>
        <p:nvSpPr>
          <p:cNvPr id="16" name="TextBox 115"/>
          <p:cNvSpPr txBox="1">
            <a:spLocks noChangeArrowheads="1"/>
          </p:cNvSpPr>
          <p:nvPr/>
        </p:nvSpPr>
        <p:spPr bwMode="auto">
          <a:xfrm rot="-760839">
            <a:off x="7204075" y="5226050"/>
            <a:ext cx="1849438" cy="1033463"/>
          </a:xfrm>
          <a:prstGeom prst="rect">
            <a:avLst/>
          </a:prstGeom>
          <a:noFill/>
          <a:ln w="9525">
            <a:noFill/>
            <a:miter lim="800000"/>
            <a:headEnd/>
            <a:tailEnd/>
          </a:ln>
        </p:spPr>
        <p:txBody>
          <a:bodyPr>
            <a:spAutoFit/>
          </a:bodyPr>
          <a:lstStyle/>
          <a:p>
            <a:pPr algn="ctr">
              <a:lnSpc>
                <a:spcPct val="90000"/>
              </a:lnSpc>
            </a:pPr>
            <a:r>
              <a:rPr lang="en-US" sz="1700" b="1" i="1" dirty="0">
                <a:solidFill>
                  <a:srgbClr val="000000"/>
                </a:solidFill>
              </a:rPr>
              <a:t>Small organization… leading a big enterprise</a:t>
            </a:r>
          </a:p>
        </p:txBody>
      </p:sp>
      <p:cxnSp>
        <p:nvCxnSpPr>
          <p:cNvPr id="17" name="Straight Connector 16"/>
          <p:cNvCxnSpPr/>
          <p:nvPr/>
        </p:nvCxnSpPr>
        <p:spPr bwMode="auto">
          <a:xfrm flipV="1">
            <a:off x="411163" y="2738438"/>
            <a:ext cx="3544887" cy="1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 name="AutoShape 61"/>
          <p:cNvSpPr>
            <a:spLocks noChangeArrowheads="1"/>
          </p:cNvSpPr>
          <p:nvPr/>
        </p:nvSpPr>
        <p:spPr bwMode="auto">
          <a:xfrm>
            <a:off x="5517209" y="4689646"/>
            <a:ext cx="823191" cy="530635"/>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Central</a:t>
            </a:r>
          </a:p>
          <a:p>
            <a:pPr algn="ctr" fontAlgn="auto">
              <a:spcBef>
                <a:spcPts val="0"/>
              </a:spcBef>
              <a:spcAft>
                <a:spcPts val="0"/>
              </a:spcAft>
              <a:defRPr/>
            </a:pPr>
            <a:r>
              <a:rPr lang="en-US" sz="900" b="1" dirty="0">
                <a:solidFill>
                  <a:srgbClr val="000000"/>
                </a:solidFill>
                <a:latin typeface="Arial"/>
                <a:cs typeface="Arial" pitchFamily="34" charset="0"/>
              </a:rPr>
              <a:t> Case</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19" name="AutoShape 60"/>
          <p:cNvSpPr>
            <a:spLocks noChangeArrowheads="1"/>
          </p:cNvSpPr>
          <p:nvPr/>
        </p:nvSpPr>
        <p:spPr bwMode="auto">
          <a:xfrm>
            <a:off x="5517209" y="4093121"/>
            <a:ext cx="823191" cy="530635"/>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Country </a:t>
            </a:r>
          </a:p>
          <a:p>
            <a:pPr algn="ctr" fontAlgn="auto">
              <a:spcBef>
                <a:spcPts val="0"/>
              </a:spcBef>
              <a:spcAft>
                <a:spcPts val="0"/>
              </a:spcAft>
              <a:defRPr/>
            </a:pPr>
            <a:r>
              <a:rPr lang="en-US" sz="900" b="1" dirty="0">
                <a:solidFill>
                  <a:srgbClr val="000000"/>
                </a:solidFill>
                <a:latin typeface="Arial"/>
                <a:cs typeface="Arial" pitchFamily="34" charset="0"/>
              </a:rPr>
              <a:t>Program</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20" name="AutoShape 60"/>
          <p:cNvSpPr>
            <a:spLocks noChangeArrowheads="1"/>
          </p:cNvSpPr>
          <p:nvPr/>
        </p:nvSpPr>
        <p:spPr bwMode="auto">
          <a:xfrm>
            <a:off x="5511800" y="4095750"/>
            <a:ext cx="823913"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sp>
        <p:nvSpPr>
          <p:cNvPr id="21" name="AutoShape 61"/>
          <p:cNvSpPr>
            <a:spLocks noChangeArrowheads="1"/>
          </p:cNvSpPr>
          <p:nvPr/>
        </p:nvSpPr>
        <p:spPr bwMode="auto">
          <a:xfrm>
            <a:off x="5516563" y="4692650"/>
            <a:ext cx="823912"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sp>
        <p:nvSpPr>
          <p:cNvPr id="22" name="AutoShape 60"/>
          <p:cNvSpPr>
            <a:spLocks noChangeArrowheads="1"/>
          </p:cNvSpPr>
          <p:nvPr/>
        </p:nvSpPr>
        <p:spPr bwMode="auto">
          <a:xfrm>
            <a:off x="6422084" y="4093121"/>
            <a:ext cx="823191" cy="530635"/>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Country </a:t>
            </a:r>
          </a:p>
          <a:p>
            <a:pPr algn="ctr" fontAlgn="auto">
              <a:spcBef>
                <a:spcPts val="0"/>
              </a:spcBef>
              <a:spcAft>
                <a:spcPts val="0"/>
              </a:spcAft>
              <a:defRPr/>
            </a:pPr>
            <a:r>
              <a:rPr lang="en-US" sz="900" b="1" dirty="0">
                <a:solidFill>
                  <a:srgbClr val="000000"/>
                </a:solidFill>
                <a:latin typeface="Arial"/>
                <a:cs typeface="Arial" pitchFamily="34" charset="0"/>
              </a:rPr>
              <a:t>Program</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23" name="AutoShape 61"/>
          <p:cNvSpPr>
            <a:spLocks noChangeArrowheads="1"/>
          </p:cNvSpPr>
          <p:nvPr/>
        </p:nvSpPr>
        <p:spPr bwMode="auto">
          <a:xfrm>
            <a:off x="6422084" y="4689646"/>
            <a:ext cx="823191" cy="530635"/>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Central </a:t>
            </a:r>
          </a:p>
          <a:p>
            <a:pPr algn="ctr" fontAlgn="auto">
              <a:spcBef>
                <a:spcPts val="0"/>
              </a:spcBef>
              <a:spcAft>
                <a:spcPts val="0"/>
              </a:spcAft>
              <a:defRPr/>
            </a:pPr>
            <a:r>
              <a:rPr lang="en-US" sz="900" b="1" dirty="0">
                <a:solidFill>
                  <a:srgbClr val="000000"/>
                </a:solidFill>
                <a:latin typeface="Arial"/>
                <a:cs typeface="Arial" pitchFamily="34" charset="0"/>
              </a:rPr>
              <a:t>Case</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24" name="AutoShape 60"/>
          <p:cNvSpPr>
            <a:spLocks noChangeArrowheads="1"/>
          </p:cNvSpPr>
          <p:nvPr/>
        </p:nvSpPr>
        <p:spPr bwMode="auto">
          <a:xfrm>
            <a:off x="6424613" y="4095750"/>
            <a:ext cx="823912"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sp>
        <p:nvSpPr>
          <p:cNvPr id="25" name="AutoShape 61"/>
          <p:cNvSpPr>
            <a:spLocks noChangeArrowheads="1"/>
          </p:cNvSpPr>
          <p:nvPr/>
        </p:nvSpPr>
        <p:spPr bwMode="auto">
          <a:xfrm>
            <a:off x="6424613" y="4692650"/>
            <a:ext cx="823912"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sp>
        <p:nvSpPr>
          <p:cNvPr id="26" name="AutoShape 60"/>
          <p:cNvSpPr>
            <a:spLocks noChangeArrowheads="1"/>
          </p:cNvSpPr>
          <p:nvPr/>
        </p:nvSpPr>
        <p:spPr bwMode="auto">
          <a:xfrm>
            <a:off x="7319022" y="4085184"/>
            <a:ext cx="821629" cy="529888"/>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Country </a:t>
            </a:r>
          </a:p>
          <a:p>
            <a:pPr algn="ctr" fontAlgn="auto">
              <a:spcBef>
                <a:spcPts val="0"/>
              </a:spcBef>
              <a:spcAft>
                <a:spcPts val="0"/>
              </a:spcAft>
              <a:defRPr/>
            </a:pPr>
            <a:r>
              <a:rPr lang="en-US" sz="900" b="1" dirty="0">
                <a:solidFill>
                  <a:srgbClr val="000000"/>
                </a:solidFill>
                <a:latin typeface="Arial"/>
                <a:cs typeface="Arial" pitchFamily="34" charset="0"/>
              </a:rPr>
              <a:t>Program</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27" name="AutoShape 61"/>
          <p:cNvSpPr>
            <a:spLocks noChangeArrowheads="1"/>
          </p:cNvSpPr>
          <p:nvPr/>
        </p:nvSpPr>
        <p:spPr bwMode="auto">
          <a:xfrm>
            <a:off x="7319022" y="4680869"/>
            <a:ext cx="821629" cy="529888"/>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Central </a:t>
            </a:r>
          </a:p>
          <a:p>
            <a:pPr algn="ctr" fontAlgn="auto">
              <a:spcBef>
                <a:spcPts val="0"/>
              </a:spcBef>
              <a:spcAft>
                <a:spcPts val="0"/>
              </a:spcAft>
              <a:defRPr/>
            </a:pPr>
            <a:r>
              <a:rPr lang="en-US" sz="900" b="1" dirty="0">
                <a:solidFill>
                  <a:srgbClr val="000000"/>
                </a:solidFill>
                <a:latin typeface="Arial"/>
                <a:cs typeface="Arial" pitchFamily="34" charset="0"/>
              </a:rPr>
              <a:t>Case</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28" name="AutoShape 60"/>
          <p:cNvSpPr>
            <a:spLocks noChangeArrowheads="1"/>
          </p:cNvSpPr>
          <p:nvPr/>
        </p:nvSpPr>
        <p:spPr bwMode="auto">
          <a:xfrm>
            <a:off x="7331075" y="4087813"/>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sp>
        <p:nvSpPr>
          <p:cNvPr id="29" name="AutoShape 61"/>
          <p:cNvSpPr>
            <a:spLocks noChangeArrowheads="1"/>
          </p:cNvSpPr>
          <p:nvPr/>
        </p:nvSpPr>
        <p:spPr bwMode="auto">
          <a:xfrm>
            <a:off x="7331075" y="4683125"/>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cxnSp>
        <p:nvCxnSpPr>
          <p:cNvPr id="30" name="Straight Connector 29"/>
          <p:cNvCxnSpPr/>
          <p:nvPr/>
        </p:nvCxnSpPr>
        <p:spPr bwMode="auto">
          <a:xfrm rot="16200000" flipH="1">
            <a:off x="4159250" y="2216150"/>
            <a:ext cx="80645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63"/>
          <p:cNvCxnSpPr>
            <a:cxnSpLocks noChangeShapeType="1"/>
          </p:cNvCxnSpPr>
          <p:nvPr/>
        </p:nvCxnSpPr>
        <p:spPr bwMode="auto">
          <a:xfrm>
            <a:off x="18172" y="-12700"/>
            <a:ext cx="5964238" cy="0"/>
          </a:xfrm>
          <a:prstGeom prst="line">
            <a:avLst/>
          </a:prstGeom>
          <a:noFill/>
          <a:ln w="190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32" name="AutoShape 14"/>
          <p:cNvSpPr>
            <a:spLocks noChangeArrowheads="1"/>
          </p:cNvSpPr>
          <p:nvPr/>
        </p:nvSpPr>
        <p:spPr bwMode="auto">
          <a:xfrm>
            <a:off x="3845052" y="1877445"/>
            <a:ext cx="1453896" cy="530352"/>
          </a:xfrm>
          <a:prstGeom prst="roundRect">
            <a:avLst>
              <a:gd name="adj" fmla="val 16667"/>
            </a:avLst>
          </a:prstGeom>
          <a:solidFill>
            <a:srgbClr val="00206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prstClr val="white"/>
                </a:solidFill>
                <a:latin typeface="Arial" pitchFamily="34" charset="0"/>
                <a:cs typeface="Arial" pitchFamily="34" charset="0"/>
              </a:rPr>
              <a:t>Deputy</a:t>
            </a:r>
          </a:p>
        </p:txBody>
      </p:sp>
      <p:sp>
        <p:nvSpPr>
          <p:cNvPr id="33" name="AutoShape 56"/>
          <p:cNvSpPr>
            <a:spLocks noChangeArrowheads="1"/>
          </p:cNvSpPr>
          <p:nvPr/>
        </p:nvSpPr>
        <p:spPr bwMode="auto">
          <a:xfrm>
            <a:off x="2072234" y="1252588"/>
            <a:ext cx="1453896" cy="530352"/>
          </a:xfrm>
          <a:prstGeom prst="roundRect">
            <a:avLst>
              <a:gd name="adj" fmla="val 16667"/>
            </a:avLst>
          </a:prstGeom>
          <a:solidFill>
            <a:srgbClr val="00206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prstClr val="white"/>
                </a:solidFill>
                <a:latin typeface="Arial" pitchFamily="34" charset="0"/>
                <a:cs typeface="Arial" pitchFamily="34" charset="0"/>
              </a:rPr>
              <a:t>CSM</a:t>
            </a:r>
          </a:p>
        </p:txBody>
      </p:sp>
      <p:sp>
        <p:nvSpPr>
          <p:cNvPr id="34" name="Rounded Rectangle 33"/>
          <p:cNvSpPr/>
          <p:nvPr/>
        </p:nvSpPr>
        <p:spPr bwMode="auto">
          <a:xfrm>
            <a:off x="3813328" y="1115435"/>
            <a:ext cx="1498293" cy="696988"/>
          </a:xfrm>
          <a:prstGeom prst="roundRect">
            <a:avLst/>
          </a:prstGeom>
          <a:gradFill>
            <a:gsLst>
              <a:gs pos="0">
                <a:schemeClr val="bg1"/>
              </a:gs>
              <a:gs pos="100000">
                <a:srgbClr val="002060"/>
              </a:gs>
            </a:gsLst>
            <a:path path="rect">
              <a:fillToRect l="50000" t="50000" r="50000" b="50000"/>
            </a:path>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200" b="1" dirty="0">
                <a:solidFill>
                  <a:srgbClr val="000000"/>
                </a:solidFill>
                <a:latin typeface="Arial" pitchFamily="34" charset="0"/>
                <a:cs typeface="Arial" pitchFamily="34" charset="0"/>
              </a:rPr>
              <a:t>Commanding </a:t>
            </a:r>
          </a:p>
          <a:p>
            <a:pPr algn="ctr">
              <a:defRPr/>
            </a:pPr>
            <a:r>
              <a:rPr lang="en-US" sz="1200" b="1" dirty="0">
                <a:solidFill>
                  <a:srgbClr val="000000"/>
                </a:solidFill>
                <a:latin typeface="Arial" pitchFamily="34" charset="0"/>
                <a:cs typeface="Arial" pitchFamily="34" charset="0"/>
              </a:rPr>
              <a:t>General</a:t>
            </a:r>
          </a:p>
        </p:txBody>
      </p:sp>
      <p:sp>
        <p:nvSpPr>
          <p:cNvPr id="35" name="AutoShape 42"/>
          <p:cNvSpPr>
            <a:spLocks noChangeArrowheads="1"/>
          </p:cNvSpPr>
          <p:nvPr/>
        </p:nvSpPr>
        <p:spPr bwMode="auto">
          <a:xfrm>
            <a:off x="2411630" y="2915085"/>
            <a:ext cx="109728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rIns="0" anchor="ctr"/>
          <a:lstStyle/>
          <a:p>
            <a:pPr algn="ctr">
              <a:defRPr/>
            </a:pPr>
            <a:r>
              <a:rPr lang="en-US" sz="1100" b="1" dirty="0">
                <a:solidFill>
                  <a:srgbClr val="000000"/>
                </a:solidFill>
                <a:latin typeface="Arial" pitchFamily="34" charset="0"/>
                <a:cs typeface="Arial" pitchFamily="34" charset="0"/>
              </a:rPr>
              <a:t>Command</a:t>
            </a:r>
          </a:p>
          <a:p>
            <a:pPr algn="ctr">
              <a:defRPr/>
            </a:pPr>
            <a:r>
              <a:rPr lang="en-US" sz="1100" b="1" dirty="0">
                <a:solidFill>
                  <a:srgbClr val="000000"/>
                </a:solidFill>
                <a:latin typeface="Arial" pitchFamily="34" charset="0"/>
                <a:cs typeface="Arial" pitchFamily="34" charset="0"/>
              </a:rPr>
              <a:t>Information </a:t>
            </a:r>
          </a:p>
          <a:p>
            <a:pPr algn="ctr">
              <a:defRPr/>
            </a:pPr>
            <a:r>
              <a:rPr lang="en-US" sz="1100" b="1" dirty="0">
                <a:solidFill>
                  <a:srgbClr val="000000"/>
                </a:solidFill>
                <a:latin typeface="Arial" pitchFamily="34" charset="0"/>
                <a:cs typeface="Arial" pitchFamily="34" charset="0"/>
              </a:rPr>
              <a:t>Office </a:t>
            </a:r>
            <a:endParaRPr lang="en-US" sz="1100" b="1" dirty="0">
              <a:solidFill>
                <a:srgbClr val="FF0000"/>
              </a:solidFill>
              <a:latin typeface="Arial" pitchFamily="34" charset="0"/>
              <a:cs typeface="Arial" pitchFamily="34" charset="0"/>
            </a:endParaRPr>
          </a:p>
        </p:txBody>
      </p:sp>
      <p:sp>
        <p:nvSpPr>
          <p:cNvPr id="36" name="AutoShape 19"/>
          <p:cNvSpPr>
            <a:spLocks noChangeArrowheads="1"/>
          </p:cNvSpPr>
          <p:nvPr/>
        </p:nvSpPr>
        <p:spPr bwMode="auto">
          <a:xfrm>
            <a:off x="5523473" y="3333417"/>
            <a:ext cx="3519960" cy="731520"/>
          </a:xfrm>
          <a:prstGeom prst="roundRect">
            <a:avLst>
              <a:gd name="adj" fmla="val 16667"/>
            </a:avLst>
          </a:prstGeom>
          <a:solidFill>
            <a:srgbClr val="002060"/>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0"/>
          <a:lstStyle/>
          <a:p>
            <a:pPr algn="ctr">
              <a:defRPr/>
            </a:pPr>
            <a:endParaRPr lang="en-US" sz="1100" b="1" dirty="0">
              <a:solidFill>
                <a:prstClr val="white"/>
              </a:solidFill>
              <a:latin typeface="Arial" pitchFamily="34" charset="0"/>
              <a:cs typeface="Arial" pitchFamily="34" charset="0"/>
            </a:endParaRPr>
          </a:p>
        </p:txBody>
      </p:sp>
      <p:sp>
        <p:nvSpPr>
          <p:cNvPr id="37" name="AutoShape 37"/>
          <p:cNvSpPr>
            <a:spLocks noChangeArrowheads="1"/>
          </p:cNvSpPr>
          <p:nvPr/>
        </p:nvSpPr>
        <p:spPr bwMode="auto">
          <a:xfrm>
            <a:off x="5577826" y="3437173"/>
            <a:ext cx="82296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CENTCOM</a:t>
            </a:r>
          </a:p>
        </p:txBody>
      </p:sp>
      <p:sp>
        <p:nvSpPr>
          <p:cNvPr id="38" name="AutoShape 37"/>
          <p:cNvSpPr>
            <a:spLocks noChangeArrowheads="1"/>
          </p:cNvSpPr>
          <p:nvPr/>
        </p:nvSpPr>
        <p:spPr bwMode="auto">
          <a:xfrm>
            <a:off x="7311960" y="3437173"/>
            <a:ext cx="82296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PACOM</a:t>
            </a:r>
          </a:p>
          <a:p>
            <a:pPr algn="ctr">
              <a:defRPr/>
            </a:pPr>
            <a:r>
              <a:rPr lang="en-US" sz="1100" b="1" spc="-40" dirty="0">
                <a:solidFill>
                  <a:srgbClr val="000000"/>
                </a:solidFill>
                <a:latin typeface="Arial" pitchFamily="34" charset="0"/>
                <a:cs typeface="Arial" pitchFamily="34" charset="0"/>
              </a:rPr>
              <a:t>SOUTHCOM</a:t>
            </a:r>
          </a:p>
        </p:txBody>
      </p:sp>
      <p:sp>
        <p:nvSpPr>
          <p:cNvPr id="39" name="AutoShape 36"/>
          <p:cNvSpPr>
            <a:spLocks noChangeArrowheads="1"/>
          </p:cNvSpPr>
          <p:nvPr/>
        </p:nvSpPr>
        <p:spPr bwMode="auto">
          <a:xfrm>
            <a:off x="6444893" y="3437173"/>
            <a:ext cx="82296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EUCOM</a:t>
            </a:r>
          </a:p>
          <a:p>
            <a:pPr algn="ctr">
              <a:defRPr/>
            </a:pPr>
            <a:r>
              <a:rPr lang="en-US" sz="1100" b="1" dirty="0">
                <a:solidFill>
                  <a:srgbClr val="000000"/>
                </a:solidFill>
                <a:latin typeface="Arial" pitchFamily="34" charset="0"/>
                <a:cs typeface="Arial" pitchFamily="34" charset="0"/>
              </a:rPr>
              <a:t>AFRICOM</a:t>
            </a:r>
          </a:p>
        </p:txBody>
      </p:sp>
      <p:sp>
        <p:nvSpPr>
          <p:cNvPr id="40" name="AutoShape 37"/>
          <p:cNvSpPr>
            <a:spLocks noChangeArrowheads="1"/>
          </p:cNvSpPr>
          <p:nvPr/>
        </p:nvSpPr>
        <p:spPr bwMode="auto">
          <a:xfrm>
            <a:off x="8179026" y="3437173"/>
            <a:ext cx="822960" cy="53035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IMO</a:t>
            </a:r>
          </a:p>
          <a:p>
            <a:pPr algn="ctr">
              <a:defRPr/>
            </a:pPr>
            <a:r>
              <a:rPr lang="en-US" sz="1100" b="1" dirty="0">
                <a:solidFill>
                  <a:srgbClr val="000000"/>
                </a:solidFill>
                <a:latin typeface="Arial" pitchFamily="34" charset="0"/>
                <a:cs typeface="Arial" pitchFamily="34" charset="0"/>
              </a:rPr>
              <a:t>AF/PK</a:t>
            </a:r>
          </a:p>
        </p:txBody>
      </p:sp>
      <p:cxnSp>
        <p:nvCxnSpPr>
          <p:cNvPr id="41" name="Straight Connector 40"/>
          <p:cNvCxnSpPr/>
          <p:nvPr/>
        </p:nvCxnSpPr>
        <p:spPr bwMode="auto">
          <a:xfrm>
            <a:off x="422275" y="3827463"/>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2" name="AutoShape 57"/>
          <p:cNvSpPr>
            <a:spLocks noChangeArrowheads="1"/>
          </p:cNvSpPr>
          <p:nvPr/>
        </p:nvSpPr>
        <p:spPr bwMode="auto">
          <a:xfrm>
            <a:off x="2414673" y="3654709"/>
            <a:ext cx="1097280" cy="530352"/>
          </a:xfrm>
          <a:prstGeom prst="roundRect">
            <a:avLst>
              <a:gd name="adj" fmla="val 16667"/>
            </a:avLst>
          </a:prstGeom>
          <a:solidFill>
            <a:schemeClr val="bg1"/>
          </a:solidFill>
          <a:ln w="19050">
            <a:solidFill>
              <a:srgbClr val="002060"/>
            </a:solid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 Special</a:t>
            </a:r>
          </a:p>
          <a:p>
            <a:pPr algn="ctr">
              <a:defRPr/>
            </a:pPr>
            <a:r>
              <a:rPr lang="en-US" sz="1100" b="1" dirty="0">
                <a:solidFill>
                  <a:srgbClr val="000000"/>
                </a:solidFill>
                <a:latin typeface="Arial" pitchFamily="34" charset="0"/>
                <a:cs typeface="Arial" pitchFamily="34" charset="0"/>
              </a:rPr>
              <a:t>Staff</a:t>
            </a:r>
          </a:p>
        </p:txBody>
      </p:sp>
      <p:sp>
        <p:nvSpPr>
          <p:cNvPr id="43" name="AutoShape 46"/>
          <p:cNvSpPr>
            <a:spLocks noChangeArrowheads="1"/>
          </p:cNvSpPr>
          <p:nvPr/>
        </p:nvSpPr>
        <p:spPr bwMode="auto">
          <a:xfrm>
            <a:off x="3845052" y="2508467"/>
            <a:ext cx="1453896" cy="530352"/>
          </a:xfrm>
          <a:prstGeom prst="roundRect">
            <a:avLst>
              <a:gd name="adj" fmla="val 16667"/>
            </a:avLst>
          </a:prstGeom>
          <a:solidFill>
            <a:srgbClr val="002060"/>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prstClr val="white"/>
                </a:solidFill>
                <a:latin typeface="Arial" pitchFamily="34" charset="0"/>
                <a:cs typeface="Arial" pitchFamily="34" charset="0"/>
              </a:rPr>
              <a:t>Chief of Staff</a:t>
            </a:r>
          </a:p>
        </p:txBody>
      </p:sp>
      <p:sp>
        <p:nvSpPr>
          <p:cNvPr id="44" name="AutoShape 42"/>
          <p:cNvSpPr>
            <a:spLocks noChangeArrowheads="1"/>
          </p:cNvSpPr>
          <p:nvPr/>
        </p:nvSpPr>
        <p:spPr bwMode="auto">
          <a:xfrm>
            <a:off x="5535831" y="3074073"/>
            <a:ext cx="3432998" cy="278930"/>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rIns="0" anchor="ctr"/>
          <a:lstStyle/>
          <a:p>
            <a:pPr algn="ctr">
              <a:defRPr/>
            </a:pPr>
            <a:r>
              <a:rPr lang="en-US" sz="1100" b="1" dirty="0">
                <a:solidFill>
                  <a:srgbClr val="000000"/>
                </a:solidFill>
                <a:latin typeface="Arial" pitchFamily="34" charset="0"/>
                <a:cs typeface="Arial" pitchFamily="34" charset="0"/>
              </a:rPr>
              <a:t>Regional Operations</a:t>
            </a:r>
            <a:endParaRPr lang="en-US" sz="1100" b="1" dirty="0">
              <a:solidFill>
                <a:srgbClr val="FF0000"/>
              </a:solidFill>
              <a:latin typeface="Arial" pitchFamily="34" charset="0"/>
              <a:cs typeface="Arial" pitchFamily="34" charset="0"/>
            </a:endParaRPr>
          </a:p>
        </p:txBody>
      </p:sp>
      <p:sp>
        <p:nvSpPr>
          <p:cNvPr id="45" name="AutoShape 60"/>
          <p:cNvSpPr>
            <a:spLocks noChangeArrowheads="1"/>
          </p:cNvSpPr>
          <p:nvPr/>
        </p:nvSpPr>
        <p:spPr bwMode="auto">
          <a:xfrm>
            <a:off x="8193734" y="4089946"/>
            <a:ext cx="821629" cy="530635"/>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Country </a:t>
            </a:r>
          </a:p>
          <a:p>
            <a:pPr algn="ctr" fontAlgn="auto">
              <a:spcBef>
                <a:spcPts val="0"/>
              </a:spcBef>
              <a:spcAft>
                <a:spcPts val="0"/>
              </a:spcAft>
              <a:defRPr/>
            </a:pPr>
            <a:r>
              <a:rPr lang="en-US" sz="900" b="1" dirty="0">
                <a:solidFill>
                  <a:srgbClr val="000000"/>
                </a:solidFill>
                <a:latin typeface="Arial"/>
                <a:cs typeface="Arial" pitchFamily="34" charset="0"/>
              </a:rPr>
              <a:t>Program</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46" name="AutoShape 61"/>
          <p:cNvSpPr>
            <a:spLocks noChangeArrowheads="1"/>
          </p:cNvSpPr>
          <p:nvPr/>
        </p:nvSpPr>
        <p:spPr bwMode="auto">
          <a:xfrm>
            <a:off x="8193734" y="4686471"/>
            <a:ext cx="821629" cy="530635"/>
          </a:xfrm>
          <a:prstGeom prst="roundRect">
            <a:avLst>
              <a:gd name="adj" fmla="val 16667"/>
            </a:avLst>
          </a:prstGeom>
          <a:solidFill>
            <a:schemeClr val="bg1"/>
          </a:solidFill>
          <a:ln w="19050">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900" b="1" dirty="0">
                <a:solidFill>
                  <a:srgbClr val="000000"/>
                </a:solidFill>
                <a:latin typeface="Arial"/>
                <a:cs typeface="Arial" pitchFamily="34" charset="0"/>
              </a:rPr>
              <a:t>Central </a:t>
            </a:r>
          </a:p>
          <a:p>
            <a:pPr algn="ctr" fontAlgn="auto">
              <a:spcBef>
                <a:spcPts val="0"/>
              </a:spcBef>
              <a:spcAft>
                <a:spcPts val="0"/>
              </a:spcAft>
              <a:defRPr/>
            </a:pPr>
            <a:r>
              <a:rPr lang="en-US" sz="900" b="1" dirty="0">
                <a:solidFill>
                  <a:srgbClr val="000000"/>
                </a:solidFill>
                <a:latin typeface="Arial"/>
                <a:cs typeface="Arial" pitchFamily="34" charset="0"/>
              </a:rPr>
              <a:t>Case</a:t>
            </a:r>
          </a:p>
          <a:p>
            <a:pPr algn="ctr" fontAlgn="auto">
              <a:spcBef>
                <a:spcPts val="0"/>
              </a:spcBef>
              <a:spcAft>
                <a:spcPts val="0"/>
              </a:spcAft>
              <a:defRPr/>
            </a:pPr>
            <a:r>
              <a:rPr lang="en-US" sz="900" b="1" dirty="0">
                <a:solidFill>
                  <a:srgbClr val="000000"/>
                </a:solidFill>
                <a:latin typeface="Arial"/>
                <a:cs typeface="Arial" pitchFamily="34" charset="0"/>
              </a:rPr>
              <a:t>Managers</a:t>
            </a:r>
          </a:p>
        </p:txBody>
      </p:sp>
      <p:sp>
        <p:nvSpPr>
          <p:cNvPr id="47" name="AutoShape 60"/>
          <p:cNvSpPr>
            <a:spLocks noChangeArrowheads="1"/>
          </p:cNvSpPr>
          <p:nvPr/>
        </p:nvSpPr>
        <p:spPr bwMode="auto">
          <a:xfrm>
            <a:off x="8193088" y="4092575"/>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sp>
        <p:nvSpPr>
          <p:cNvPr id="48" name="AutoShape 61"/>
          <p:cNvSpPr>
            <a:spLocks noChangeArrowheads="1"/>
          </p:cNvSpPr>
          <p:nvPr/>
        </p:nvSpPr>
        <p:spPr bwMode="auto">
          <a:xfrm>
            <a:off x="8193088" y="4689475"/>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Arial" pitchFamily="34" charset="0"/>
            </a:endParaRPr>
          </a:p>
        </p:txBody>
      </p:sp>
      <p:sp>
        <p:nvSpPr>
          <p:cNvPr id="49" name="TextBox 80"/>
          <p:cNvSpPr txBox="1">
            <a:spLocks noChangeArrowheads="1"/>
          </p:cNvSpPr>
          <p:nvPr/>
        </p:nvSpPr>
        <p:spPr bwMode="auto">
          <a:xfrm>
            <a:off x="157163" y="220663"/>
            <a:ext cx="8829675" cy="563562"/>
          </a:xfrm>
          <a:prstGeom prst="rect">
            <a:avLst/>
          </a:prstGeom>
          <a:noFill/>
          <a:ln w="9525">
            <a:noFill/>
            <a:miter lim="800000"/>
            <a:headEnd/>
            <a:tailEnd/>
          </a:ln>
        </p:spPr>
        <p:txBody>
          <a:bodyPr>
            <a:spAutoFit/>
          </a:bodyPr>
          <a:lstStyle/>
          <a:p>
            <a:pPr algn="ctr">
              <a:lnSpc>
                <a:spcPct val="90000"/>
              </a:lnSpc>
            </a:pPr>
            <a:r>
              <a:rPr lang="en-US" sz="3400" dirty="0">
                <a:solidFill>
                  <a:schemeClr val="bg1"/>
                </a:solidFill>
                <a:latin typeface="Berlin Sans FB Demi" pitchFamily="34" charset="0"/>
              </a:rPr>
              <a:t>USASAC Organization</a:t>
            </a:r>
          </a:p>
        </p:txBody>
      </p:sp>
      <p:cxnSp>
        <p:nvCxnSpPr>
          <p:cNvPr id="50" name="Straight Connector 49"/>
          <p:cNvCxnSpPr/>
          <p:nvPr/>
        </p:nvCxnSpPr>
        <p:spPr bwMode="auto">
          <a:xfrm>
            <a:off x="420688" y="4641850"/>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a:off x="419100" y="5322888"/>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a:off x="396875" y="6005513"/>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3" name="Straight Connector 174"/>
          <p:cNvCxnSpPr>
            <a:cxnSpLocks noChangeShapeType="1"/>
          </p:cNvCxnSpPr>
          <p:nvPr/>
        </p:nvCxnSpPr>
        <p:spPr bwMode="auto">
          <a:xfrm flipH="1">
            <a:off x="412750" y="2736850"/>
            <a:ext cx="6350" cy="3271838"/>
          </a:xfrm>
          <a:prstGeom prst="line">
            <a:avLst/>
          </a:prstGeom>
          <a:noFill/>
          <a:ln w="25400" algn="ctr">
            <a:solidFill>
              <a:schemeClr val="tx1"/>
            </a:solidFill>
            <a:round/>
            <a:headEnd/>
            <a:tailEnd/>
          </a:ln>
        </p:spPr>
      </p:cxnSp>
      <p:cxnSp>
        <p:nvCxnSpPr>
          <p:cNvPr id="54" name="Straight Connector 53"/>
          <p:cNvCxnSpPr/>
          <p:nvPr/>
        </p:nvCxnSpPr>
        <p:spPr bwMode="auto">
          <a:xfrm>
            <a:off x="411163" y="3128963"/>
            <a:ext cx="28733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179"/>
          <p:cNvCxnSpPr>
            <a:cxnSpLocks noChangeShapeType="1"/>
          </p:cNvCxnSpPr>
          <p:nvPr/>
        </p:nvCxnSpPr>
        <p:spPr bwMode="auto">
          <a:xfrm flipH="1">
            <a:off x="2178050" y="2736850"/>
            <a:ext cx="0" cy="1168400"/>
          </a:xfrm>
          <a:prstGeom prst="line">
            <a:avLst/>
          </a:prstGeom>
          <a:noFill/>
          <a:ln w="25400" algn="ctr">
            <a:solidFill>
              <a:schemeClr val="tx1"/>
            </a:solidFill>
            <a:round/>
            <a:headEnd/>
            <a:tailEnd/>
          </a:ln>
        </p:spPr>
      </p:cxnSp>
      <p:cxnSp>
        <p:nvCxnSpPr>
          <p:cNvPr id="56" name="Straight Connector 55"/>
          <p:cNvCxnSpPr/>
          <p:nvPr/>
        </p:nvCxnSpPr>
        <p:spPr bwMode="auto">
          <a:xfrm>
            <a:off x="2165350" y="3157538"/>
            <a:ext cx="2301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2174875" y="3898900"/>
            <a:ext cx="228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8" name="AutoShape 19"/>
          <p:cNvSpPr>
            <a:spLocks noChangeArrowheads="1"/>
          </p:cNvSpPr>
          <p:nvPr/>
        </p:nvSpPr>
        <p:spPr bwMode="auto">
          <a:xfrm>
            <a:off x="578202" y="2857712"/>
            <a:ext cx="1148998" cy="565772"/>
          </a:xfrm>
          <a:prstGeom prst="roundRect">
            <a:avLst>
              <a:gd name="adj" fmla="val 16667"/>
            </a:avLst>
          </a:prstGeom>
          <a:solidFill>
            <a:srgbClr val="002060"/>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0"/>
          <a:lstStyle/>
          <a:p>
            <a:pPr algn="ctr">
              <a:defRPr/>
            </a:pPr>
            <a:endParaRPr lang="en-US" sz="1100" b="1" dirty="0">
              <a:solidFill>
                <a:prstClr val="white"/>
              </a:solidFill>
              <a:latin typeface="Arial" pitchFamily="34" charset="0"/>
              <a:cs typeface="Arial" pitchFamily="34" charset="0"/>
            </a:endParaRPr>
          </a:p>
        </p:txBody>
      </p:sp>
      <p:sp>
        <p:nvSpPr>
          <p:cNvPr id="59" name="AutoShape 19"/>
          <p:cNvSpPr>
            <a:spLocks noChangeArrowheads="1"/>
          </p:cNvSpPr>
          <p:nvPr/>
        </p:nvSpPr>
        <p:spPr bwMode="auto">
          <a:xfrm>
            <a:off x="566913" y="3059920"/>
            <a:ext cx="1160287" cy="367493"/>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Human</a:t>
            </a:r>
            <a:br>
              <a:rPr lang="en-US" sz="1100" b="1" dirty="0">
                <a:solidFill>
                  <a:srgbClr val="000000"/>
                </a:solidFill>
                <a:latin typeface="Arial" pitchFamily="34" charset="0"/>
                <a:cs typeface="Arial" pitchFamily="34" charset="0"/>
              </a:rPr>
            </a:br>
            <a:r>
              <a:rPr lang="en-US" sz="1100" b="1" dirty="0">
                <a:solidFill>
                  <a:srgbClr val="000000"/>
                </a:solidFill>
                <a:latin typeface="Arial" pitchFamily="34" charset="0"/>
                <a:cs typeface="Arial" pitchFamily="34" charset="0"/>
              </a:rPr>
              <a:t>Resources </a:t>
            </a:r>
          </a:p>
        </p:txBody>
      </p:sp>
      <p:sp>
        <p:nvSpPr>
          <p:cNvPr id="60" name="Rectangle 121"/>
          <p:cNvSpPr>
            <a:spLocks noChangeArrowheads="1"/>
          </p:cNvSpPr>
          <p:nvPr/>
        </p:nvSpPr>
        <p:spPr bwMode="auto">
          <a:xfrm>
            <a:off x="579438" y="2854325"/>
            <a:ext cx="1082675" cy="241300"/>
          </a:xfrm>
          <a:prstGeom prst="rect">
            <a:avLst/>
          </a:prstGeom>
          <a:noFill/>
          <a:ln w="9525">
            <a:noFill/>
            <a:miter lim="800000"/>
            <a:headEnd/>
            <a:tailEnd/>
          </a:ln>
        </p:spPr>
        <p:txBody>
          <a:bodyPr>
            <a:spAutoFit/>
          </a:bodyPr>
          <a:lstStyle/>
          <a:p>
            <a:pPr algn="ctr"/>
            <a:r>
              <a:rPr lang="en-US" sz="1100" b="1" dirty="0">
                <a:solidFill>
                  <a:srgbClr val="FFFFFF"/>
                </a:solidFill>
              </a:rPr>
              <a:t>G1</a:t>
            </a:r>
          </a:p>
        </p:txBody>
      </p:sp>
      <p:sp>
        <p:nvSpPr>
          <p:cNvPr id="61" name="AutoShape 19"/>
          <p:cNvSpPr>
            <a:spLocks noChangeArrowheads="1"/>
          </p:cNvSpPr>
          <p:nvPr/>
        </p:nvSpPr>
        <p:spPr bwMode="auto">
          <a:xfrm>
            <a:off x="562327" y="5031000"/>
            <a:ext cx="1142295" cy="565771"/>
          </a:xfrm>
          <a:prstGeom prst="roundRect">
            <a:avLst>
              <a:gd name="adj" fmla="val 16667"/>
            </a:avLst>
          </a:prstGeom>
          <a:solidFill>
            <a:srgbClr val="002060"/>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0"/>
          <a:lstStyle/>
          <a:p>
            <a:pPr algn="ctr">
              <a:defRPr/>
            </a:pPr>
            <a:endParaRPr lang="en-US" sz="1100" b="1" dirty="0">
              <a:solidFill>
                <a:prstClr val="white"/>
              </a:solidFill>
              <a:latin typeface="Arial" pitchFamily="34" charset="0"/>
              <a:cs typeface="Arial" pitchFamily="34" charset="0"/>
            </a:endParaRPr>
          </a:p>
        </p:txBody>
      </p:sp>
      <p:sp>
        <p:nvSpPr>
          <p:cNvPr id="62" name="AutoShape 19"/>
          <p:cNvSpPr>
            <a:spLocks noChangeArrowheads="1"/>
          </p:cNvSpPr>
          <p:nvPr/>
        </p:nvSpPr>
        <p:spPr bwMode="auto">
          <a:xfrm>
            <a:off x="562327" y="5233208"/>
            <a:ext cx="1142296" cy="36749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Information</a:t>
            </a:r>
          </a:p>
          <a:p>
            <a:pPr algn="ctr">
              <a:defRPr/>
            </a:pPr>
            <a:r>
              <a:rPr lang="en-US" sz="1100" b="1" dirty="0">
                <a:solidFill>
                  <a:srgbClr val="000000"/>
                </a:solidFill>
                <a:latin typeface="Arial" pitchFamily="34" charset="0"/>
                <a:cs typeface="Arial" pitchFamily="34" charset="0"/>
              </a:rPr>
              <a:t> Management</a:t>
            </a:r>
          </a:p>
        </p:txBody>
      </p:sp>
      <p:sp>
        <p:nvSpPr>
          <p:cNvPr id="63" name="Rectangle 146"/>
          <p:cNvSpPr>
            <a:spLocks noChangeArrowheads="1"/>
          </p:cNvSpPr>
          <p:nvPr/>
        </p:nvSpPr>
        <p:spPr bwMode="auto">
          <a:xfrm>
            <a:off x="563563" y="5027613"/>
            <a:ext cx="1084262" cy="261937"/>
          </a:xfrm>
          <a:prstGeom prst="rect">
            <a:avLst/>
          </a:prstGeom>
          <a:noFill/>
          <a:ln w="9525">
            <a:noFill/>
            <a:miter lim="800000"/>
            <a:headEnd/>
            <a:tailEnd/>
          </a:ln>
        </p:spPr>
        <p:txBody>
          <a:bodyPr>
            <a:spAutoFit/>
          </a:bodyPr>
          <a:lstStyle/>
          <a:p>
            <a:pPr algn="ctr"/>
            <a:r>
              <a:rPr lang="en-US" sz="1100" b="1" dirty="0">
                <a:solidFill>
                  <a:srgbClr val="FFFFFF"/>
                </a:solidFill>
              </a:rPr>
              <a:t>G6</a:t>
            </a:r>
          </a:p>
        </p:txBody>
      </p:sp>
      <p:sp>
        <p:nvSpPr>
          <p:cNvPr id="64" name="AutoShape 19"/>
          <p:cNvSpPr>
            <a:spLocks noChangeArrowheads="1"/>
          </p:cNvSpPr>
          <p:nvPr/>
        </p:nvSpPr>
        <p:spPr bwMode="auto">
          <a:xfrm>
            <a:off x="541867" y="3599973"/>
            <a:ext cx="1174044" cy="564869"/>
          </a:xfrm>
          <a:prstGeom prst="roundRect">
            <a:avLst>
              <a:gd name="adj" fmla="val 16667"/>
            </a:avLst>
          </a:prstGeom>
          <a:solidFill>
            <a:srgbClr val="002060"/>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0"/>
          <a:lstStyle/>
          <a:p>
            <a:pPr algn="ctr">
              <a:defRPr/>
            </a:pPr>
            <a:endParaRPr lang="en-US" sz="1100" b="1" dirty="0">
              <a:solidFill>
                <a:prstClr val="white"/>
              </a:solidFill>
              <a:latin typeface="Arial" pitchFamily="34" charset="0"/>
              <a:cs typeface="Arial" pitchFamily="34" charset="0"/>
            </a:endParaRPr>
          </a:p>
        </p:txBody>
      </p:sp>
      <p:sp>
        <p:nvSpPr>
          <p:cNvPr id="65" name="AutoShape 19"/>
          <p:cNvSpPr>
            <a:spLocks noChangeArrowheads="1"/>
          </p:cNvSpPr>
          <p:nvPr/>
        </p:nvSpPr>
        <p:spPr bwMode="auto">
          <a:xfrm>
            <a:off x="541867" y="3806823"/>
            <a:ext cx="1174044" cy="366906"/>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Operations,</a:t>
            </a:r>
            <a:br>
              <a:rPr lang="en-US" sz="1100" b="1" dirty="0">
                <a:solidFill>
                  <a:srgbClr val="000000"/>
                </a:solidFill>
                <a:latin typeface="Arial" pitchFamily="34" charset="0"/>
                <a:cs typeface="Arial" pitchFamily="34" charset="0"/>
              </a:rPr>
            </a:br>
            <a:r>
              <a:rPr lang="en-US" sz="1100" b="1" dirty="0">
                <a:solidFill>
                  <a:srgbClr val="000000"/>
                </a:solidFill>
                <a:latin typeface="Arial" pitchFamily="34" charset="0"/>
                <a:cs typeface="Arial" pitchFamily="34" charset="0"/>
              </a:rPr>
              <a:t>Security, Strategy</a:t>
            </a:r>
          </a:p>
        </p:txBody>
      </p:sp>
      <p:sp>
        <p:nvSpPr>
          <p:cNvPr id="66" name="Rectangle 115"/>
          <p:cNvSpPr>
            <a:spLocks noChangeArrowheads="1"/>
          </p:cNvSpPr>
          <p:nvPr/>
        </p:nvSpPr>
        <p:spPr bwMode="auto">
          <a:xfrm>
            <a:off x="546100" y="3602038"/>
            <a:ext cx="1084263" cy="260350"/>
          </a:xfrm>
          <a:prstGeom prst="rect">
            <a:avLst/>
          </a:prstGeom>
          <a:noFill/>
          <a:ln w="9525">
            <a:noFill/>
            <a:miter lim="800000"/>
            <a:headEnd/>
            <a:tailEnd/>
          </a:ln>
        </p:spPr>
        <p:txBody>
          <a:bodyPr>
            <a:spAutoFit/>
          </a:bodyPr>
          <a:lstStyle/>
          <a:p>
            <a:pPr algn="ctr"/>
            <a:r>
              <a:rPr lang="en-US" sz="1100" b="1" dirty="0">
                <a:solidFill>
                  <a:srgbClr val="FFFFFF"/>
                </a:solidFill>
              </a:rPr>
              <a:t>G3/5</a:t>
            </a:r>
          </a:p>
        </p:txBody>
      </p:sp>
      <p:sp>
        <p:nvSpPr>
          <p:cNvPr id="67" name="AutoShape 19"/>
          <p:cNvSpPr>
            <a:spLocks noChangeArrowheads="1"/>
          </p:cNvSpPr>
          <p:nvPr/>
        </p:nvSpPr>
        <p:spPr bwMode="auto">
          <a:xfrm>
            <a:off x="565502" y="4343612"/>
            <a:ext cx="1150409" cy="565772"/>
          </a:xfrm>
          <a:prstGeom prst="roundRect">
            <a:avLst>
              <a:gd name="adj" fmla="val 16667"/>
            </a:avLst>
          </a:prstGeom>
          <a:solidFill>
            <a:srgbClr val="002060"/>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0"/>
          <a:lstStyle/>
          <a:p>
            <a:pPr algn="ctr">
              <a:defRPr/>
            </a:pPr>
            <a:endParaRPr lang="en-US" sz="1100" b="1" dirty="0">
              <a:solidFill>
                <a:prstClr val="white"/>
              </a:solidFill>
              <a:latin typeface="Arial" pitchFamily="34" charset="0"/>
              <a:cs typeface="Arial" pitchFamily="34" charset="0"/>
            </a:endParaRPr>
          </a:p>
        </p:txBody>
      </p:sp>
      <p:sp>
        <p:nvSpPr>
          <p:cNvPr id="68" name="AutoShape 19"/>
          <p:cNvSpPr>
            <a:spLocks noChangeArrowheads="1"/>
          </p:cNvSpPr>
          <p:nvPr/>
        </p:nvSpPr>
        <p:spPr bwMode="auto">
          <a:xfrm>
            <a:off x="565502" y="4545820"/>
            <a:ext cx="1150409" cy="367493"/>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Logistics/</a:t>
            </a:r>
          </a:p>
          <a:p>
            <a:pPr algn="ctr">
              <a:defRPr/>
            </a:pPr>
            <a:r>
              <a:rPr lang="en-US" sz="1100" b="1" dirty="0">
                <a:solidFill>
                  <a:srgbClr val="000000"/>
                </a:solidFill>
                <a:latin typeface="Arial" pitchFamily="34" charset="0"/>
                <a:cs typeface="Arial" pitchFamily="34" charset="0"/>
              </a:rPr>
              <a:t>Acquisition </a:t>
            </a:r>
            <a:endParaRPr lang="en-US" sz="1100" b="1" dirty="0">
              <a:solidFill>
                <a:srgbClr val="FF0000"/>
              </a:solidFill>
              <a:latin typeface="Arial" pitchFamily="34" charset="0"/>
              <a:cs typeface="Arial" pitchFamily="34" charset="0"/>
            </a:endParaRPr>
          </a:p>
        </p:txBody>
      </p:sp>
      <p:sp>
        <p:nvSpPr>
          <p:cNvPr id="69" name="Rectangle 125"/>
          <p:cNvSpPr>
            <a:spLocks noChangeArrowheads="1"/>
          </p:cNvSpPr>
          <p:nvPr/>
        </p:nvSpPr>
        <p:spPr bwMode="auto">
          <a:xfrm>
            <a:off x="566738" y="4340225"/>
            <a:ext cx="1082675" cy="261938"/>
          </a:xfrm>
          <a:prstGeom prst="rect">
            <a:avLst/>
          </a:prstGeom>
          <a:noFill/>
          <a:ln w="9525">
            <a:noFill/>
            <a:miter lim="800000"/>
            <a:headEnd/>
            <a:tailEnd/>
          </a:ln>
        </p:spPr>
        <p:txBody>
          <a:bodyPr>
            <a:spAutoFit/>
          </a:bodyPr>
          <a:lstStyle/>
          <a:p>
            <a:pPr algn="ctr"/>
            <a:r>
              <a:rPr lang="en-US" sz="1100" b="1" dirty="0">
                <a:solidFill>
                  <a:srgbClr val="FFFFFF"/>
                </a:solidFill>
              </a:rPr>
              <a:t>G4</a:t>
            </a:r>
          </a:p>
        </p:txBody>
      </p:sp>
      <p:sp>
        <p:nvSpPr>
          <p:cNvPr id="70" name="AutoShape 19"/>
          <p:cNvSpPr>
            <a:spLocks noChangeArrowheads="1"/>
          </p:cNvSpPr>
          <p:nvPr/>
        </p:nvSpPr>
        <p:spPr bwMode="auto">
          <a:xfrm>
            <a:off x="571852" y="5716800"/>
            <a:ext cx="1110192" cy="565771"/>
          </a:xfrm>
          <a:prstGeom prst="roundRect">
            <a:avLst>
              <a:gd name="adj" fmla="val 16667"/>
            </a:avLst>
          </a:prstGeom>
          <a:solidFill>
            <a:srgbClr val="002060"/>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0"/>
          <a:lstStyle/>
          <a:p>
            <a:pPr algn="ctr">
              <a:defRPr/>
            </a:pPr>
            <a:endParaRPr lang="en-US" sz="1100" b="1" dirty="0">
              <a:solidFill>
                <a:prstClr val="white"/>
              </a:solidFill>
              <a:latin typeface="Arial" pitchFamily="34" charset="0"/>
              <a:cs typeface="Arial" pitchFamily="34" charset="0"/>
            </a:endParaRPr>
          </a:p>
        </p:txBody>
      </p:sp>
      <p:sp>
        <p:nvSpPr>
          <p:cNvPr id="71" name="AutoShape 19"/>
          <p:cNvSpPr>
            <a:spLocks noChangeArrowheads="1"/>
          </p:cNvSpPr>
          <p:nvPr/>
        </p:nvSpPr>
        <p:spPr bwMode="auto">
          <a:xfrm>
            <a:off x="571853" y="5919008"/>
            <a:ext cx="1110192" cy="367492"/>
          </a:xfrm>
          <a:prstGeom prst="roundRect">
            <a:avLst>
              <a:gd name="adj" fmla="val 16667"/>
            </a:avLst>
          </a:prstGeom>
          <a:solidFill>
            <a:schemeClr val="bg1"/>
          </a:solidFill>
          <a:ln w="19050">
            <a:solidFill>
              <a:srgbClr val="00206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100" b="1" dirty="0">
                <a:solidFill>
                  <a:srgbClr val="000000"/>
                </a:solidFill>
                <a:latin typeface="Arial" pitchFamily="34" charset="0"/>
                <a:cs typeface="Arial" pitchFamily="34" charset="0"/>
              </a:rPr>
              <a:t>Resource</a:t>
            </a:r>
            <a:br>
              <a:rPr lang="en-US" sz="1100" b="1" dirty="0">
                <a:solidFill>
                  <a:srgbClr val="000000"/>
                </a:solidFill>
                <a:latin typeface="Arial" pitchFamily="34" charset="0"/>
                <a:cs typeface="Arial" pitchFamily="34" charset="0"/>
              </a:rPr>
            </a:br>
            <a:r>
              <a:rPr lang="en-US" sz="1100" b="1" dirty="0">
                <a:solidFill>
                  <a:srgbClr val="000000"/>
                </a:solidFill>
                <a:latin typeface="Arial" pitchFamily="34" charset="0"/>
                <a:cs typeface="Arial" pitchFamily="34" charset="0"/>
              </a:rPr>
              <a:t>Management</a:t>
            </a:r>
          </a:p>
        </p:txBody>
      </p:sp>
      <p:sp>
        <p:nvSpPr>
          <p:cNvPr id="72" name="Rectangle 152"/>
          <p:cNvSpPr>
            <a:spLocks noChangeArrowheads="1"/>
          </p:cNvSpPr>
          <p:nvPr/>
        </p:nvSpPr>
        <p:spPr bwMode="auto">
          <a:xfrm>
            <a:off x="573088" y="5713413"/>
            <a:ext cx="1082675" cy="261937"/>
          </a:xfrm>
          <a:prstGeom prst="rect">
            <a:avLst/>
          </a:prstGeom>
          <a:noFill/>
          <a:ln w="9525">
            <a:noFill/>
            <a:miter lim="800000"/>
            <a:headEnd/>
            <a:tailEnd/>
          </a:ln>
        </p:spPr>
        <p:txBody>
          <a:bodyPr>
            <a:spAutoFit/>
          </a:bodyPr>
          <a:lstStyle/>
          <a:p>
            <a:pPr algn="ctr"/>
            <a:r>
              <a:rPr lang="en-US" sz="1100" b="1" dirty="0">
                <a:solidFill>
                  <a:srgbClr val="FFFFFF"/>
                </a:solidFill>
              </a:rPr>
              <a:t>G8</a:t>
            </a:r>
          </a:p>
        </p:txBody>
      </p:sp>
      <p:sp>
        <p:nvSpPr>
          <p:cNvPr id="73" name="AutoShape 60"/>
          <p:cNvSpPr>
            <a:spLocks noChangeArrowheads="1"/>
          </p:cNvSpPr>
          <p:nvPr/>
        </p:nvSpPr>
        <p:spPr bwMode="auto">
          <a:xfrm>
            <a:off x="5517209" y="5262087"/>
            <a:ext cx="823191" cy="530580"/>
          </a:xfrm>
          <a:prstGeom prst="roundRect">
            <a:avLst>
              <a:gd name="adj" fmla="val 16667"/>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en-US" sz="1000" b="1" dirty="0">
                <a:solidFill>
                  <a:srgbClr val="000000"/>
                </a:solidFill>
              </a:rPr>
              <a:t>CPM</a:t>
            </a:r>
          </a:p>
          <a:p>
            <a:pPr algn="ctr" fontAlgn="auto">
              <a:spcBef>
                <a:spcPts val="0"/>
              </a:spcBef>
              <a:spcAft>
                <a:spcPts val="0"/>
              </a:spcAft>
              <a:defRPr/>
            </a:pPr>
            <a:r>
              <a:rPr lang="en-US" sz="1000" b="1" dirty="0">
                <a:solidFill>
                  <a:srgbClr val="000000"/>
                </a:solidFill>
              </a:rPr>
              <a:t>Forward</a:t>
            </a:r>
          </a:p>
        </p:txBody>
      </p:sp>
      <p:sp>
        <p:nvSpPr>
          <p:cNvPr id="74" name="AutoShape 60"/>
          <p:cNvSpPr>
            <a:spLocks noChangeArrowheads="1"/>
          </p:cNvSpPr>
          <p:nvPr/>
        </p:nvSpPr>
        <p:spPr bwMode="auto">
          <a:xfrm>
            <a:off x="5516563" y="5264150"/>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mn-cs"/>
            </a:endParaRPr>
          </a:p>
        </p:txBody>
      </p:sp>
      <p:sp>
        <p:nvSpPr>
          <p:cNvPr id="75" name="AutoShape 60"/>
          <p:cNvSpPr>
            <a:spLocks noChangeArrowheads="1"/>
          </p:cNvSpPr>
          <p:nvPr/>
        </p:nvSpPr>
        <p:spPr bwMode="auto">
          <a:xfrm>
            <a:off x="7337196" y="5262408"/>
            <a:ext cx="822969" cy="530260"/>
          </a:xfrm>
          <a:prstGeom prst="roundRect">
            <a:avLst>
              <a:gd name="adj" fmla="val 16667"/>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en-US" sz="1000" b="1" dirty="0">
                <a:solidFill>
                  <a:srgbClr val="000000"/>
                </a:solidFill>
              </a:rPr>
              <a:t>CPM</a:t>
            </a:r>
          </a:p>
          <a:p>
            <a:pPr algn="ctr" fontAlgn="auto">
              <a:spcBef>
                <a:spcPts val="0"/>
              </a:spcBef>
              <a:spcAft>
                <a:spcPts val="0"/>
              </a:spcAft>
              <a:defRPr/>
            </a:pPr>
            <a:r>
              <a:rPr lang="en-US" sz="1000" b="1" dirty="0">
                <a:solidFill>
                  <a:srgbClr val="000000"/>
                </a:solidFill>
              </a:rPr>
              <a:t>Forward</a:t>
            </a:r>
          </a:p>
        </p:txBody>
      </p:sp>
      <p:sp>
        <p:nvSpPr>
          <p:cNvPr id="76" name="AutoShape 60"/>
          <p:cNvSpPr>
            <a:spLocks noChangeArrowheads="1"/>
          </p:cNvSpPr>
          <p:nvPr/>
        </p:nvSpPr>
        <p:spPr bwMode="auto">
          <a:xfrm>
            <a:off x="7339013" y="5264150"/>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mn-cs"/>
            </a:endParaRPr>
          </a:p>
        </p:txBody>
      </p:sp>
      <p:sp>
        <p:nvSpPr>
          <p:cNvPr id="77" name="AutoShape 60"/>
          <p:cNvSpPr>
            <a:spLocks noChangeArrowheads="1"/>
          </p:cNvSpPr>
          <p:nvPr/>
        </p:nvSpPr>
        <p:spPr bwMode="auto">
          <a:xfrm>
            <a:off x="6422084" y="5262408"/>
            <a:ext cx="822968" cy="530260"/>
          </a:xfrm>
          <a:prstGeom prst="roundRect">
            <a:avLst>
              <a:gd name="adj" fmla="val 16667"/>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en-US" sz="1000" b="1" dirty="0">
                <a:solidFill>
                  <a:srgbClr val="000000"/>
                </a:solidFill>
              </a:rPr>
              <a:t>CPM</a:t>
            </a:r>
          </a:p>
          <a:p>
            <a:pPr algn="ctr" fontAlgn="auto">
              <a:spcBef>
                <a:spcPts val="0"/>
              </a:spcBef>
              <a:spcAft>
                <a:spcPts val="0"/>
              </a:spcAft>
              <a:defRPr/>
            </a:pPr>
            <a:r>
              <a:rPr lang="en-US" sz="1000" b="1" dirty="0">
                <a:solidFill>
                  <a:srgbClr val="000000"/>
                </a:solidFill>
              </a:rPr>
              <a:t>Forward</a:t>
            </a:r>
          </a:p>
        </p:txBody>
      </p:sp>
      <p:sp>
        <p:nvSpPr>
          <p:cNvPr id="78" name="AutoShape 60"/>
          <p:cNvSpPr>
            <a:spLocks noChangeArrowheads="1"/>
          </p:cNvSpPr>
          <p:nvPr/>
        </p:nvSpPr>
        <p:spPr bwMode="auto">
          <a:xfrm>
            <a:off x="6429375" y="5264150"/>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mn-cs"/>
            </a:endParaRPr>
          </a:p>
        </p:txBody>
      </p:sp>
      <p:sp>
        <p:nvSpPr>
          <p:cNvPr id="79" name="AutoShape 60"/>
          <p:cNvSpPr>
            <a:spLocks noChangeArrowheads="1"/>
          </p:cNvSpPr>
          <p:nvPr/>
        </p:nvSpPr>
        <p:spPr bwMode="auto">
          <a:xfrm>
            <a:off x="8200623" y="5259880"/>
            <a:ext cx="822969" cy="530260"/>
          </a:xfrm>
          <a:prstGeom prst="roundRect">
            <a:avLst>
              <a:gd name="adj" fmla="val 16667"/>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en-US" sz="900" b="1" dirty="0">
                <a:solidFill>
                  <a:srgbClr val="000000"/>
                </a:solidFill>
              </a:rPr>
              <a:t>LNO</a:t>
            </a:r>
          </a:p>
          <a:p>
            <a:pPr algn="ctr" fontAlgn="auto">
              <a:spcBef>
                <a:spcPts val="0"/>
              </a:spcBef>
              <a:spcAft>
                <a:spcPts val="0"/>
              </a:spcAft>
              <a:defRPr/>
            </a:pPr>
            <a:r>
              <a:rPr lang="en-US" sz="900" b="1" dirty="0">
                <a:solidFill>
                  <a:srgbClr val="000000"/>
                </a:solidFill>
              </a:rPr>
              <a:t>Forward</a:t>
            </a:r>
          </a:p>
        </p:txBody>
      </p:sp>
      <p:sp>
        <p:nvSpPr>
          <p:cNvPr id="80" name="AutoShape 60"/>
          <p:cNvSpPr>
            <a:spLocks noChangeArrowheads="1"/>
          </p:cNvSpPr>
          <p:nvPr/>
        </p:nvSpPr>
        <p:spPr bwMode="auto">
          <a:xfrm>
            <a:off x="8204200" y="5260975"/>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mn-cs"/>
            </a:endParaRPr>
          </a:p>
        </p:txBody>
      </p:sp>
      <p:sp>
        <p:nvSpPr>
          <p:cNvPr id="81" name="AutoShape 60"/>
          <p:cNvSpPr>
            <a:spLocks noChangeArrowheads="1"/>
          </p:cNvSpPr>
          <p:nvPr/>
        </p:nvSpPr>
        <p:spPr bwMode="auto">
          <a:xfrm>
            <a:off x="7347096" y="5839792"/>
            <a:ext cx="822969" cy="530260"/>
          </a:xfrm>
          <a:prstGeom prst="roundRect">
            <a:avLst>
              <a:gd name="adj" fmla="val 16667"/>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en-US" sz="1000" b="1" dirty="0">
                <a:solidFill>
                  <a:srgbClr val="000000"/>
                </a:solidFill>
              </a:rPr>
              <a:t>CPM</a:t>
            </a:r>
          </a:p>
          <a:p>
            <a:pPr algn="ctr" fontAlgn="auto">
              <a:spcBef>
                <a:spcPts val="0"/>
              </a:spcBef>
              <a:spcAft>
                <a:spcPts val="0"/>
              </a:spcAft>
              <a:defRPr/>
            </a:pPr>
            <a:r>
              <a:rPr lang="en-US" sz="1000" b="1" dirty="0">
                <a:solidFill>
                  <a:srgbClr val="000000"/>
                </a:solidFill>
              </a:rPr>
              <a:t>Forward</a:t>
            </a:r>
          </a:p>
        </p:txBody>
      </p:sp>
      <p:sp>
        <p:nvSpPr>
          <p:cNvPr id="82" name="AutoShape 60"/>
          <p:cNvSpPr>
            <a:spLocks noChangeArrowheads="1"/>
          </p:cNvSpPr>
          <p:nvPr/>
        </p:nvSpPr>
        <p:spPr bwMode="auto">
          <a:xfrm>
            <a:off x="7348538" y="5856288"/>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mn-cs"/>
            </a:endParaRPr>
          </a:p>
        </p:txBody>
      </p:sp>
      <p:sp>
        <p:nvSpPr>
          <p:cNvPr id="83" name="AutoShape 60"/>
          <p:cNvSpPr>
            <a:spLocks noChangeArrowheads="1"/>
          </p:cNvSpPr>
          <p:nvPr/>
        </p:nvSpPr>
        <p:spPr bwMode="auto">
          <a:xfrm>
            <a:off x="6422084" y="5839792"/>
            <a:ext cx="822968" cy="530260"/>
          </a:xfrm>
          <a:prstGeom prst="roundRect">
            <a:avLst>
              <a:gd name="adj" fmla="val 16667"/>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en-US" sz="1000" b="1" dirty="0">
                <a:solidFill>
                  <a:srgbClr val="000000"/>
                </a:solidFill>
              </a:rPr>
              <a:t>CPM</a:t>
            </a:r>
          </a:p>
          <a:p>
            <a:pPr algn="ctr" fontAlgn="auto">
              <a:spcBef>
                <a:spcPts val="0"/>
              </a:spcBef>
              <a:spcAft>
                <a:spcPts val="0"/>
              </a:spcAft>
              <a:defRPr/>
            </a:pPr>
            <a:r>
              <a:rPr lang="en-US" sz="1000" b="1" dirty="0">
                <a:solidFill>
                  <a:srgbClr val="000000"/>
                </a:solidFill>
              </a:rPr>
              <a:t>Forward</a:t>
            </a:r>
          </a:p>
        </p:txBody>
      </p:sp>
      <p:sp>
        <p:nvSpPr>
          <p:cNvPr id="84" name="AutoShape 60"/>
          <p:cNvSpPr>
            <a:spLocks noChangeArrowheads="1"/>
          </p:cNvSpPr>
          <p:nvPr/>
        </p:nvSpPr>
        <p:spPr bwMode="auto">
          <a:xfrm>
            <a:off x="6438900" y="5856288"/>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mn-cs"/>
            </a:endParaRPr>
          </a:p>
        </p:txBody>
      </p:sp>
      <p:sp>
        <p:nvSpPr>
          <p:cNvPr id="85" name="AutoShape 60"/>
          <p:cNvSpPr>
            <a:spLocks noChangeArrowheads="1"/>
          </p:cNvSpPr>
          <p:nvPr/>
        </p:nvSpPr>
        <p:spPr bwMode="auto">
          <a:xfrm>
            <a:off x="5517209" y="5839792"/>
            <a:ext cx="822969" cy="530260"/>
          </a:xfrm>
          <a:prstGeom prst="roundRect">
            <a:avLst>
              <a:gd name="adj" fmla="val 16667"/>
            </a:avLst>
          </a:prstGeom>
          <a:solidFill>
            <a:schemeClr val="accent1">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en-US" sz="900" b="1" dirty="0">
                <a:solidFill>
                  <a:srgbClr val="000000"/>
                </a:solidFill>
              </a:rPr>
              <a:t>LNO</a:t>
            </a:r>
          </a:p>
          <a:p>
            <a:pPr algn="ctr" fontAlgn="auto">
              <a:spcBef>
                <a:spcPts val="0"/>
              </a:spcBef>
              <a:spcAft>
                <a:spcPts val="0"/>
              </a:spcAft>
              <a:defRPr/>
            </a:pPr>
            <a:r>
              <a:rPr lang="en-US" sz="900" b="1" dirty="0">
                <a:solidFill>
                  <a:srgbClr val="000000"/>
                </a:solidFill>
              </a:rPr>
              <a:t>Forward</a:t>
            </a:r>
          </a:p>
        </p:txBody>
      </p:sp>
      <p:sp>
        <p:nvSpPr>
          <p:cNvPr id="86" name="AutoShape 60"/>
          <p:cNvSpPr>
            <a:spLocks noChangeArrowheads="1"/>
          </p:cNvSpPr>
          <p:nvPr/>
        </p:nvSpPr>
        <p:spPr bwMode="auto">
          <a:xfrm>
            <a:off x="5530850" y="5840413"/>
            <a:ext cx="822325" cy="530225"/>
          </a:xfrm>
          <a:prstGeom prst="roundRect">
            <a:avLst>
              <a:gd name="adj" fmla="val 16667"/>
            </a:avLst>
          </a:prstGeom>
          <a:noFill/>
          <a:ln w="19050">
            <a:solidFill>
              <a:srgbClr val="002060"/>
            </a:solidFill>
            <a:prstDash val="dash"/>
            <a:round/>
            <a:headEnd/>
            <a:tailEnd/>
          </a:ln>
          <a:effectLst>
            <a:outerShdw blurRad="44450" dist="27940" dir="5400000" algn="ctr">
              <a:srgbClr val="000000">
                <a:alpha val="32000"/>
              </a:srgbClr>
            </a:outerShdw>
          </a:effectLst>
        </p:spPr>
        <p:txBody>
          <a:bodyPr wrap="none" anchor="ctr"/>
          <a:lstStyle/>
          <a:p>
            <a:pPr algn="ctr" fontAlgn="auto">
              <a:spcBef>
                <a:spcPts val="0"/>
              </a:spcBef>
              <a:spcAft>
                <a:spcPts val="0"/>
              </a:spcAft>
              <a:defRPr/>
            </a:pPr>
            <a:endParaRPr lang="en-US" sz="900" b="1" dirty="0">
              <a:solidFill>
                <a:prstClr val="white"/>
              </a:solidFill>
              <a:latin typeface="Arial"/>
              <a:cs typeface="+mn-cs"/>
            </a:endParaRPr>
          </a:p>
        </p:txBody>
      </p:sp>
      <p:sp>
        <p:nvSpPr>
          <p:cNvPr id="87" name="Cloud 86"/>
          <p:cNvSpPr/>
          <p:nvPr/>
        </p:nvSpPr>
        <p:spPr bwMode="auto">
          <a:xfrm>
            <a:off x="6973515" y="5325532"/>
            <a:ext cx="2147907" cy="1045488"/>
          </a:xfrm>
          <a:prstGeom prst="cloud">
            <a:avLst/>
          </a:prstGeom>
          <a:gradFill flip="none" rotWithShape="1">
            <a:gsLst>
              <a:gs pos="0">
                <a:srgbClr val="FFFF00"/>
              </a:gs>
              <a:gs pos="50000">
                <a:schemeClr val="bg1"/>
              </a:gs>
              <a:gs pos="100000">
                <a:srgbClr val="FFFF00"/>
              </a:gs>
            </a:gsLst>
            <a:lin ang="2700000" scaled="1"/>
            <a:tileRect/>
          </a:gradFill>
          <a:ln w="57150" cap="flat" cmpd="sng" algn="ctr">
            <a:solidFill>
              <a:srgbClr val="FFC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sz="1600" b="1" i="1" dirty="0">
              <a:solidFill>
                <a:srgbClr val="FFFF00"/>
              </a:solidFill>
              <a:cs typeface="Arial" pitchFamily="34" charset="0"/>
            </a:endParaRPr>
          </a:p>
        </p:txBody>
      </p:sp>
      <p:sp>
        <p:nvSpPr>
          <p:cNvPr id="88" name="TextBox 115"/>
          <p:cNvSpPr txBox="1">
            <a:spLocks noChangeArrowheads="1"/>
          </p:cNvSpPr>
          <p:nvPr/>
        </p:nvSpPr>
        <p:spPr bwMode="auto">
          <a:xfrm rot="-760839">
            <a:off x="90488" y="1212850"/>
            <a:ext cx="1849437" cy="1033463"/>
          </a:xfrm>
          <a:prstGeom prst="rect">
            <a:avLst/>
          </a:prstGeom>
          <a:noFill/>
          <a:ln w="9525">
            <a:noFill/>
            <a:miter lim="800000"/>
            <a:headEnd/>
            <a:tailEnd/>
          </a:ln>
        </p:spPr>
        <p:txBody>
          <a:bodyPr>
            <a:spAutoFit/>
          </a:bodyPr>
          <a:lstStyle/>
          <a:p>
            <a:pPr algn="ctr">
              <a:lnSpc>
                <a:spcPct val="90000"/>
              </a:lnSpc>
            </a:pPr>
            <a:r>
              <a:rPr lang="en-US" sz="1700" b="1" i="1" dirty="0">
                <a:solidFill>
                  <a:srgbClr val="000000"/>
                </a:solidFill>
              </a:rPr>
              <a:t>Small organization… leading a big enterprise</a:t>
            </a:r>
          </a:p>
        </p:txBody>
      </p:sp>
      <p:sp>
        <p:nvSpPr>
          <p:cNvPr id="89" name="TextBox 115"/>
          <p:cNvSpPr txBox="1">
            <a:spLocks noChangeArrowheads="1"/>
          </p:cNvSpPr>
          <p:nvPr/>
        </p:nvSpPr>
        <p:spPr bwMode="auto">
          <a:xfrm>
            <a:off x="7129110" y="5471053"/>
            <a:ext cx="1849437" cy="673100"/>
          </a:xfrm>
          <a:prstGeom prst="rect">
            <a:avLst/>
          </a:prstGeom>
          <a:noFill/>
          <a:ln w="9525">
            <a:noFill/>
            <a:miter lim="800000"/>
            <a:headEnd/>
            <a:tailEnd/>
          </a:ln>
        </p:spPr>
        <p:txBody>
          <a:bodyPr>
            <a:spAutoFit/>
          </a:bodyPr>
          <a:lstStyle/>
          <a:p>
            <a:pPr algn="ctr">
              <a:lnSpc>
                <a:spcPct val="90000"/>
              </a:lnSpc>
            </a:pPr>
            <a:r>
              <a:rPr lang="en-US" sz="1400" b="1" i="1" dirty="0">
                <a:solidFill>
                  <a:srgbClr val="FF0000"/>
                </a:solidFill>
              </a:rPr>
              <a:t>“</a:t>
            </a:r>
            <a:r>
              <a:rPr lang="en-US" sz="1400" b="1" i="1" u="sng" dirty="0">
                <a:solidFill>
                  <a:srgbClr val="FF0000"/>
                </a:solidFill>
              </a:rPr>
              <a:t>Face to the World</a:t>
            </a:r>
            <a:r>
              <a:rPr lang="en-US" sz="1400" b="1" i="1" dirty="0">
                <a:solidFill>
                  <a:srgbClr val="FF0000"/>
                </a:solidFill>
              </a:rPr>
              <a:t>”</a:t>
            </a:r>
          </a:p>
          <a:p>
            <a:pPr algn="ctr">
              <a:lnSpc>
                <a:spcPct val="90000"/>
              </a:lnSpc>
            </a:pPr>
            <a:r>
              <a:rPr lang="en-US" sz="1400" b="1" i="1" dirty="0">
                <a:solidFill>
                  <a:srgbClr val="FF0000"/>
                </a:solidFill>
              </a:rPr>
              <a:t>Regionally aligned</a:t>
            </a:r>
          </a:p>
          <a:p>
            <a:pPr algn="ctr">
              <a:lnSpc>
                <a:spcPct val="90000"/>
              </a:lnSpc>
            </a:pPr>
            <a:r>
              <a:rPr lang="en-US" sz="1400" b="1" i="1" dirty="0">
                <a:solidFill>
                  <a:srgbClr val="FF0000"/>
                </a:solidFill>
              </a:rPr>
              <a:t>Country-focused</a:t>
            </a:r>
          </a:p>
        </p:txBody>
      </p:sp>
      <p:sp>
        <p:nvSpPr>
          <p:cNvPr id="90" name="TextBox 115"/>
          <p:cNvSpPr txBox="1">
            <a:spLocks noChangeArrowheads="1"/>
          </p:cNvSpPr>
          <p:nvPr/>
        </p:nvSpPr>
        <p:spPr bwMode="auto">
          <a:xfrm>
            <a:off x="3621088" y="4030663"/>
            <a:ext cx="1849437" cy="757237"/>
          </a:xfrm>
          <a:prstGeom prst="rect">
            <a:avLst/>
          </a:prstGeom>
          <a:noFill/>
          <a:ln w="9525">
            <a:noFill/>
            <a:miter lim="800000"/>
            <a:headEnd/>
            <a:tailEnd/>
          </a:ln>
        </p:spPr>
        <p:txBody>
          <a:bodyPr>
            <a:spAutoFit/>
          </a:bodyPr>
          <a:lstStyle/>
          <a:p>
            <a:pPr algn="ctr">
              <a:lnSpc>
                <a:spcPct val="90000"/>
              </a:lnSpc>
            </a:pPr>
            <a:r>
              <a:rPr lang="en-US" sz="1200" b="1" i="1" dirty="0">
                <a:solidFill>
                  <a:srgbClr val="FF0000"/>
                </a:solidFill>
              </a:rPr>
              <a:t>“</a:t>
            </a:r>
            <a:r>
              <a:rPr lang="en-US" sz="1200" b="1" i="1" u="sng" dirty="0">
                <a:solidFill>
                  <a:srgbClr val="FF0000"/>
                </a:solidFill>
              </a:rPr>
              <a:t>Face to the World</a:t>
            </a:r>
            <a:r>
              <a:rPr lang="en-US" sz="1200" b="1" i="1" dirty="0">
                <a:solidFill>
                  <a:srgbClr val="FF0000"/>
                </a:solidFill>
              </a:rPr>
              <a:t>”</a:t>
            </a:r>
          </a:p>
          <a:p>
            <a:pPr algn="ctr">
              <a:lnSpc>
                <a:spcPct val="90000"/>
              </a:lnSpc>
            </a:pPr>
            <a:r>
              <a:rPr lang="en-US" sz="1200" b="1" i="1" dirty="0">
                <a:solidFill>
                  <a:srgbClr val="FF0000"/>
                </a:solidFill>
              </a:rPr>
              <a:t>USASAC’s focal point  is our “country team” … led by our CPMs</a:t>
            </a:r>
          </a:p>
        </p:txBody>
      </p:sp>
      <p:sp>
        <p:nvSpPr>
          <p:cNvPr id="93" name="TextBox 92"/>
          <p:cNvSpPr txBox="1"/>
          <p:nvPr/>
        </p:nvSpPr>
        <p:spPr>
          <a:xfrm>
            <a:off x="8782850" y="6393116"/>
            <a:ext cx="345782" cy="246221"/>
          </a:xfrm>
          <a:prstGeom prst="rect">
            <a:avLst/>
          </a:prstGeom>
          <a:noFill/>
        </p:spPr>
        <p:txBody>
          <a:bodyPr wrap="square" rtlCol="0">
            <a:spAutoFit/>
          </a:bodyPr>
          <a:lstStyle/>
          <a:p>
            <a:pPr algn="r"/>
            <a:r>
              <a:rPr lang="en-US" sz="1000" b="1" dirty="0" smtClean="0">
                <a:solidFill>
                  <a:schemeClr val="bg1"/>
                </a:solidFill>
              </a:rPr>
              <a:t>4</a:t>
            </a:r>
            <a:endParaRPr lang="en-US" sz="1000" b="1"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3" name="Text Box 5"/>
          <p:cNvSpPr txBox="1">
            <a:spLocks noChangeArrowheads="1"/>
          </p:cNvSpPr>
          <p:nvPr/>
        </p:nvSpPr>
        <p:spPr bwMode="auto">
          <a:xfrm>
            <a:off x="133350" y="0"/>
            <a:ext cx="8705850" cy="5191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b="1" dirty="0">
                <a:solidFill>
                  <a:srgbClr val="009999"/>
                </a:solidFill>
                <a:effectLst>
                  <a:outerShdw blurRad="38100" dist="38100" dir="2700000" algn="tl">
                    <a:srgbClr val="C0C0C0"/>
                  </a:outerShdw>
                </a:effectLst>
                <a:latin typeface="Arial"/>
              </a:rPr>
              <a:t> </a:t>
            </a:r>
          </a:p>
        </p:txBody>
      </p:sp>
      <p:sp>
        <p:nvSpPr>
          <p:cNvPr id="139" name="TextBox 138"/>
          <p:cNvSpPr txBox="1"/>
          <p:nvPr/>
        </p:nvSpPr>
        <p:spPr>
          <a:xfrm>
            <a:off x="360213" y="203784"/>
            <a:ext cx="8783787" cy="590931"/>
          </a:xfrm>
          <a:prstGeom prst="rect">
            <a:avLst/>
          </a:prstGeom>
          <a:noFill/>
        </p:spPr>
        <p:txBody>
          <a:bodyPr wrap="square">
            <a:spAutoFit/>
          </a:bodyPr>
          <a:lstStyle/>
          <a:p>
            <a:pPr algn="ctr" fontAlgn="auto">
              <a:lnSpc>
                <a:spcPct val="90000"/>
              </a:lnSpc>
              <a:spcBef>
                <a:spcPts val="0"/>
              </a:spcBef>
              <a:spcAft>
                <a:spcPts val="0"/>
              </a:spcAft>
              <a:defRPr/>
            </a:pPr>
            <a:r>
              <a:rPr lang="en-US" sz="3500" dirty="0">
                <a:solidFill>
                  <a:schemeClr val="bg1"/>
                </a:solidFill>
                <a:latin typeface="Berlin Sans FB Demi" pitchFamily="34" charset="0"/>
              </a:rPr>
              <a:t>Army Security Assistance Enterprise</a:t>
            </a:r>
          </a:p>
        </p:txBody>
      </p:sp>
      <p:cxnSp>
        <p:nvCxnSpPr>
          <p:cNvPr id="135" name="Straight Connector 137"/>
          <p:cNvCxnSpPr>
            <a:cxnSpLocks noChangeShapeType="1"/>
          </p:cNvCxnSpPr>
          <p:nvPr/>
        </p:nvCxnSpPr>
        <p:spPr bwMode="auto">
          <a:xfrm rot="10800000" flipV="1">
            <a:off x="4953000" y="4351338"/>
            <a:ext cx="1752600" cy="762000"/>
          </a:xfrm>
          <a:prstGeom prst="line">
            <a:avLst/>
          </a:prstGeom>
          <a:ln>
            <a:headEnd/>
            <a:tailEnd/>
          </a:ln>
        </p:spPr>
        <p:style>
          <a:lnRef idx="2">
            <a:schemeClr val="dk1"/>
          </a:lnRef>
          <a:fillRef idx="0">
            <a:schemeClr val="dk1"/>
          </a:fillRef>
          <a:effectRef idx="1">
            <a:schemeClr val="dk1"/>
          </a:effectRef>
          <a:fontRef idx="minor">
            <a:schemeClr val="tx1"/>
          </a:fontRef>
        </p:style>
      </p:cxnSp>
      <p:pic>
        <p:nvPicPr>
          <p:cNvPr id="9221" name="Picture 142" descr="West_Europe[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3817938"/>
            <a:ext cx="1943100" cy="2297112"/>
          </a:xfrm>
          <a:prstGeom prst="rect">
            <a:avLst/>
          </a:prstGeom>
          <a:noFill/>
          <a:ln w="9525">
            <a:noFill/>
            <a:miter lim="800000"/>
            <a:headEnd/>
            <a:tailEnd/>
          </a:ln>
        </p:spPr>
      </p:pic>
      <p:grpSp>
        <p:nvGrpSpPr>
          <p:cNvPr id="2" name="Group 8"/>
          <p:cNvGrpSpPr>
            <a:grpSpLocks/>
          </p:cNvGrpSpPr>
          <p:nvPr/>
        </p:nvGrpSpPr>
        <p:grpSpPr bwMode="auto">
          <a:xfrm>
            <a:off x="1447800" y="1304012"/>
            <a:ext cx="6762750" cy="3705225"/>
            <a:chOff x="1379" y="621"/>
            <a:chExt cx="2990" cy="1669"/>
          </a:xfrm>
          <a:solidFill>
            <a:srgbClr val="99CC00"/>
          </a:solidFill>
          <a:effectLst>
            <a:outerShdw blurRad="215900" dist="241300" dir="2640000" algn="ctr" rotWithShape="0">
              <a:srgbClr val="000000">
                <a:alpha val="43137"/>
              </a:srgbClr>
            </a:outerShdw>
          </a:effectLst>
        </p:grpSpPr>
        <p:grpSp>
          <p:nvGrpSpPr>
            <p:cNvPr id="3" name="Group 9"/>
            <p:cNvGrpSpPr>
              <a:grpSpLocks/>
            </p:cNvGrpSpPr>
            <p:nvPr/>
          </p:nvGrpSpPr>
          <p:grpSpPr bwMode="auto">
            <a:xfrm>
              <a:off x="3667" y="744"/>
              <a:ext cx="702" cy="700"/>
              <a:chOff x="3667" y="744"/>
              <a:chExt cx="702" cy="700"/>
            </a:xfrm>
            <a:grpFill/>
          </p:grpSpPr>
          <p:sp>
            <p:nvSpPr>
              <p:cNvPr id="191" name="Freeform 10"/>
              <p:cNvSpPr>
                <a:spLocks/>
              </p:cNvSpPr>
              <p:nvPr/>
            </p:nvSpPr>
            <p:spPr bwMode="auto">
              <a:xfrm>
                <a:off x="3667" y="1104"/>
                <a:ext cx="292" cy="188"/>
              </a:xfrm>
              <a:custGeom>
                <a:avLst/>
                <a:gdLst>
                  <a:gd name="T0" fmla="*/ 0 w 292"/>
                  <a:gd name="T1" fmla="*/ 36 h 188"/>
                  <a:gd name="T2" fmla="*/ 42 w 292"/>
                  <a:gd name="T3" fmla="*/ 0 h 188"/>
                  <a:gd name="T4" fmla="*/ 42 w 292"/>
                  <a:gd name="T5" fmla="*/ 34 h 188"/>
                  <a:gd name="T6" fmla="*/ 258 w 292"/>
                  <a:gd name="T7" fmla="*/ 34 h 188"/>
                  <a:gd name="T8" fmla="*/ 291 w 292"/>
                  <a:gd name="T9" fmla="*/ 89 h 188"/>
                  <a:gd name="T10" fmla="*/ 271 w 292"/>
                  <a:gd name="T11" fmla="*/ 106 h 188"/>
                  <a:gd name="T12" fmla="*/ 289 w 292"/>
                  <a:gd name="T13" fmla="*/ 152 h 188"/>
                  <a:gd name="T14" fmla="*/ 272 w 292"/>
                  <a:gd name="T15" fmla="*/ 172 h 188"/>
                  <a:gd name="T16" fmla="*/ 221 w 292"/>
                  <a:gd name="T17" fmla="*/ 172 h 188"/>
                  <a:gd name="T18" fmla="*/ 221 w 292"/>
                  <a:gd name="T19" fmla="*/ 187 h 188"/>
                  <a:gd name="T20" fmla="*/ 0 w 292"/>
                  <a:gd name="T21" fmla="*/ 187 h 188"/>
                  <a:gd name="T22" fmla="*/ 0 w 292"/>
                  <a:gd name="T23" fmla="*/ 36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2"/>
                  <a:gd name="T37" fmla="*/ 0 h 188"/>
                  <a:gd name="T38" fmla="*/ 292 w 292"/>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2" h="188">
                    <a:moveTo>
                      <a:pt x="0" y="36"/>
                    </a:moveTo>
                    <a:lnTo>
                      <a:pt x="42" y="0"/>
                    </a:lnTo>
                    <a:lnTo>
                      <a:pt x="42" y="34"/>
                    </a:lnTo>
                    <a:lnTo>
                      <a:pt x="258" y="34"/>
                    </a:lnTo>
                    <a:lnTo>
                      <a:pt x="291" y="89"/>
                    </a:lnTo>
                    <a:lnTo>
                      <a:pt x="271" y="106"/>
                    </a:lnTo>
                    <a:lnTo>
                      <a:pt x="289" y="152"/>
                    </a:lnTo>
                    <a:lnTo>
                      <a:pt x="272" y="172"/>
                    </a:lnTo>
                    <a:lnTo>
                      <a:pt x="221" y="172"/>
                    </a:lnTo>
                    <a:lnTo>
                      <a:pt x="221" y="187"/>
                    </a:lnTo>
                    <a:lnTo>
                      <a:pt x="0" y="187"/>
                    </a:lnTo>
                    <a:lnTo>
                      <a:pt x="0" y="36"/>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2" name="Freeform 11"/>
              <p:cNvSpPr>
                <a:spLocks/>
              </p:cNvSpPr>
              <p:nvPr/>
            </p:nvSpPr>
            <p:spPr bwMode="auto">
              <a:xfrm>
                <a:off x="3709" y="911"/>
                <a:ext cx="326" cy="304"/>
              </a:xfrm>
              <a:custGeom>
                <a:avLst/>
                <a:gdLst>
                  <a:gd name="T0" fmla="*/ 0 w 326"/>
                  <a:gd name="T1" fmla="*/ 191 h 304"/>
                  <a:gd name="T2" fmla="*/ 0 w 326"/>
                  <a:gd name="T3" fmla="*/ 223 h 304"/>
                  <a:gd name="T4" fmla="*/ 213 w 326"/>
                  <a:gd name="T5" fmla="*/ 223 h 304"/>
                  <a:gd name="T6" fmla="*/ 248 w 326"/>
                  <a:gd name="T7" fmla="*/ 279 h 304"/>
                  <a:gd name="T8" fmla="*/ 288 w 326"/>
                  <a:gd name="T9" fmla="*/ 287 h 304"/>
                  <a:gd name="T10" fmla="*/ 289 w 326"/>
                  <a:gd name="T11" fmla="*/ 303 h 304"/>
                  <a:gd name="T12" fmla="*/ 317 w 326"/>
                  <a:gd name="T13" fmla="*/ 280 h 304"/>
                  <a:gd name="T14" fmla="*/ 325 w 326"/>
                  <a:gd name="T15" fmla="*/ 178 h 304"/>
                  <a:gd name="T16" fmla="*/ 325 w 326"/>
                  <a:gd name="T17" fmla="*/ 109 h 304"/>
                  <a:gd name="T18" fmla="*/ 313 w 326"/>
                  <a:gd name="T19" fmla="*/ 98 h 304"/>
                  <a:gd name="T20" fmla="*/ 318 w 326"/>
                  <a:gd name="T21" fmla="*/ 0 h 304"/>
                  <a:gd name="T22" fmla="*/ 250 w 326"/>
                  <a:gd name="T23" fmla="*/ 0 h 304"/>
                  <a:gd name="T24" fmla="*/ 174 w 326"/>
                  <a:gd name="T25" fmla="*/ 78 h 304"/>
                  <a:gd name="T26" fmla="*/ 187 w 326"/>
                  <a:gd name="T27" fmla="*/ 104 h 304"/>
                  <a:gd name="T28" fmla="*/ 141 w 326"/>
                  <a:gd name="T29" fmla="*/ 139 h 304"/>
                  <a:gd name="T30" fmla="*/ 83 w 326"/>
                  <a:gd name="T31" fmla="*/ 131 h 304"/>
                  <a:gd name="T32" fmla="*/ 32 w 326"/>
                  <a:gd name="T33" fmla="*/ 131 h 304"/>
                  <a:gd name="T34" fmla="*/ 22 w 326"/>
                  <a:gd name="T35" fmla="*/ 167 h 304"/>
                  <a:gd name="T36" fmla="*/ 0 w 326"/>
                  <a:gd name="T37" fmla="*/ 191 h 3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304"/>
                  <a:gd name="T59" fmla="*/ 326 w 326"/>
                  <a:gd name="T60" fmla="*/ 304 h 3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304">
                    <a:moveTo>
                      <a:pt x="0" y="191"/>
                    </a:moveTo>
                    <a:lnTo>
                      <a:pt x="0" y="223"/>
                    </a:lnTo>
                    <a:lnTo>
                      <a:pt x="213" y="223"/>
                    </a:lnTo>
                    <a:lnTo>
                      <a:pt x="248" y="279"/>
                    </a:lnTo>
                    <a:lnTo>
                      <a:pt x="288" y="287"/>
                    </a:lnTo>
                    <a:lnTo>
                      <a:pt x="289" y="303"/>
                    </a:lnTo>
                    <a:lnTo>
                      <a:pt x="317" y="280"/>
                    </a:lnTo>
                    <a:lnTo>
                      <a:pt x="325" y="178"/>
                    </a:lnTo>
                    <a:lnTo>
                      <a:pt x="325" y="109"/>
                    </a:lnTo>
                    <a:lnTo>
                      <a:pt x="313" y="98"/>
                    </a:lnTo>
                    <a:lnTo>
                      <a:pt x="318" y="0"/>
                    </a:lnTo>
                    <a:lnTo>
                      <a:pt x="250" y="0"/>
                    </a:lnTo>
                    <a:lnTo>
                      <a:pt x="174" y="78"/>
                    </a:lnTo>
                    <a:lnTo>
                      <a:pt x="187" y="104"/>
                    </a:lnTo>
                    <a:lnTo>
                      <a:pt x="141" y="139"/>
                    </a:lnTo>
                    <a:lnTo>
                      <a:pt x="83" y="131"/>
                    </a:lnTo>
                    <a:lnTo>
                      <a:pt x="32" y="131"/>
                    </a:lnTo>
                    <a:lnTo>
                      <a:pt x="22" y="167"/>
                    </a:lnTo>
                    <a:lnTo>
                      <a:pt x="0" y="191"/>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3" name="Freeform 12"/>
              <p:cNvSpPr>
                <a:spLocks/>
              </p:cNvSpPr>
              <p:nvPr/>
            </p:nvSpPr>
            <p:spPr bwMode="auto">
              <a:xfrm>
                <a:off x="4021" y="914"/>
                <a:ext cx="123" cy="157"/>
              </a:xfrm>
              <a:custGeom>
                <a:avLst/>
                <a:gdLst>
                  <a:gd name="T0" fmla="*/ 8 w 123"/>
                  <a:gd name="T1" fmla="*/ 0 h 157"/>
                  <a:gd name="T2" fmla="*/ 122 w 123"/>
                  <a:gd name="T3" fmla="*/ 0 h 157"/>
                  <a:gd name="T4" fmla="*/ 117 w 123"/>
                  <a:gd name="T5" fmla="*/ 38 h 157"/>
                  <a:gd name="T6" fmla="*/ 97 w 123"/>
                  <a:gd name="T7" fmla="*/ 46 h 157"/>
                  <a:gd name="T8" fmla="*/ 66 w 123"/>
                  <a:gd name="T9" fmla="*/ 156 h 157"/>
                  <a:gd name="T10" fmla="*/ 14 w 123"/>
                  <a:gd name="T11" fmla="*/ 156 h 157"/>
                  <a:gd name="T12" fmla="*/ 14 w 123"/>
                  <a:gd name="T13" fmla="*/ 107 h 157"/>
                  <a:gd name="T14" fmla="*/ 0 w 123"/>
                  <a:gd name="T15" fmla="*/ 96 h 157"/>
                  <a:gd name="T16" fmla="*/ 8 w 123"/>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57"/>
                  <a:gd name="T29" fmla="*/ 123 w 123"/>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57">
                    <a:moveTo>
                      <a:pt x="8" y="0"/>
                    </a:moveTo>
                    <a:lnTo>
                      <a:pt x="122" y="0"/>
                    </a:lnTo>
                    <a:lnTo>
                      <a:pt x="117" y="38"/>
                    </a:lnTo>
                    <a:lnTo>
                      <a:pt x="97" y="46"/>
                    </a:lnTo>
                    <a:lnTo>
                      <a:pt x="66" y="156"/>
                    </a:lnTo>
                    <a:lnTo>
                      <a:pt x="14" y="156"/>
                    </a:lnTo>
                    <a:lnTo>
                      <a:pt x="14" y="107"/>
                    </a:lnTo>
                    <a:lnTo>
                      <a:pt x="0" y="96"/>
                    </a:lnTo>
                    <a:lnTo>
                      <a:pt x="8"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4" name="Freeform 13"/>
              <p:cNvSpPr>
                <a:spLocks/>
              </p:cNvSpPr>
              <p:nvPr/>
            </p:nvSpPr>
            <p:spPr bwMode="auto">
              <a:xfrm>
                <a:off x="4086" y="859"/>
                <a:ext cx="91" cy="212"/>
              </a:xfrm>
              <a:custGeom>
                <a:avLst/>
                <a:gdLst>
                  <a:gd name="T0" fmla="*/ 56 w 91"/>
                  <a:gd name="T1" fmla="*/ 55 h 212"/>
                  <a:gd name="T2" fmla="*/ 90 w 91"/>
                  <a:gd name="T3" fmla="*/ 0 h 212"/>
                  <a:gd name="T4" fmla="*/ 90 w 91"/>
                  <a:gd name="T5" fmla="*/ 193 h 212"/>
                  <a:gd name="T6" fmla="*/ 58 w 91"/>
                  <a:gd name="T7" fmla="*/ 211 h 212"/>
                  <a:gd name="T8" fmla="*/ 0 w 91"/>
                  <a:gd name="T9" fmla="*/ 209 h 212"/>
                  <a:gd name="T10" fmla="*/ 31 w 91"/>
                  <a:gd name="T11" fmla="*/ 103 h 212"/>
                  <a:gd name="T12" fmla="*/ 53 w 91"/>
                  <a:gd name="T13" fmla="*/ 93 h 212"/>
                  <a:gd name="T14" fmla="*/ 56 w 91"/>
                  <a:gd name="T15" fmla="*/ 55 h 212"/>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212"/>
                  <a:gd name="T26" fmla="*/ 91 w 9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212">
                    <a:moveTo>
                      <a:pt x="56" y="55"/>
                    </a:moveTo>
                    <a:lnTo>
                      <a:pt x="90" y="0"/>
                    </a:lnTo>
                    <a:lnTo>
                      <a:pt x="90" y="193"/>
                    </a:lnTo>
                    <a:lnTo>
                      <a:pt x="58" y="211"/>
                    </a:lnTo>
                    <a:lnTo>
                      <a:pt x="0" y="209"/>
                    </a:lnTo>
                    <a:lnTo>
                      <a:pt x="31" y="103"/>
                    </a:lnTo>
                    <a:lnTo>
                      <a:pt x="53" y="93"/>
                    </a:lnTo>
                    <a:lnTo>
                      <a:pt x="56" y="55"/>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5" name="Freeform 14"/>
              <p:cNvSpPr>
                <a:spLocks/>
              </p:cNvSpPr>
              <p:nvPr/>
            </p:nvSpPr>
            <p:spPr bwMode="auto">
              <a:xfrm>
                <a:off x="4176" y="744"/>
                <a:ext cx="193" cy="308"/>
              </a:xfrm>
              <a:custGeom>
                <a:avLst/>
                <a:gdLst>
                  <a:gd name="T0" fmla="*/ 0 w 193"/>
                  <a:gd name="T1" fmla="*/ 120 h 308"/>
                  <a:gd name="T2" fmla="*/ 0 w 193"/>
                  <a:gd name="T3" fmla="*/ 307 h 308"/>
                  <a:gd name="T4" fmla="*/ 46 w 193"/>
                  <a:gd name="T5" fmla="*/ 280 h 308"/>
                  <a:gd name="T6" fmla="*/ 49 w 193"/>
                  <a:gd name="T7" fmla="*/ 256 h 308"/>
                  <a:gd name="T8" fmla="*/ 192 w 193"/>
                  <a:gd name="T9" fmla="*/ 146 h 308"/>
                  <a:gd name="T10" fmla="*/ 184 w 193"/>
                  <a:gd name="T11" fmla="*/ 105 h 308"/>
                  <a:gd name="T12" fmla="*/ 160 w 193"/>
                  <a:gd name="T13" fmla="*/ 93 h 308"/>
                  <a:gd name="T14" fmla="*/ 142 w 193"/>
                  <a:gd name="T15" fmla="*/ 5 h 308"/>
                  <a:gd name="T16" fmla="*/ 104 w 193"/>
                  <a:gd name="T17" fmla="*/ 17 h 308"/>
                  <a:gd name="T18" fmla="*/ 84 w 193"/>
                  <a:gd name="T19" fmla="*/ 0 h 308"/>
                  <a:gd name="T20" fmla="*/ 46 w 193"/>
                  <a:gd name="T21" fmla="*/ 31 h 308"/>
                  <a:gd name="T22" fmla="*/ 0 w 193"/>
                  <a:gd name="T23" fmla="*/ 120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3"/>
                  <a:gd name="T37" fmla="*/ 0 h 308"/>
                  <a:gd name="T38" fmla="*/ 193 w 193"/>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3" h="308">
                    <a:moveTo>
                      <a:pt x="0" y="120"/>
                    </a:moveTo>
                    <a:lnTo>
                      <a:pt x="0" y="307"/>
                    </a:lnTo>
                    <a:lnTo>
                      <a:pt x="46" y="280"/>
                    </a:lnTo>
                    <a:lnTo>
                      <a:pt x="49" y="256"/>
                    </a:lnTo>
                    <a:lnTo>
                      <a:pt x="192" y="146"/>
                    </a:lnTo>
                    <a:lnTo>
                      <a:pt x="184" y="105"/>
                    </a:lnTo>
                    <a:lnTo>
                      <a:pt x="160" y="93"/>
                    </a:lnTo>
                    <a:lnTo>
                      <a:pt x="142" y="5"/>
                    </a:lnTo>
                    <a:lnTo>
                      <a:pt x="104" y="17"/>
                    </a:lnTo>
                    <a:lnTo>
                      <a:pt x="84" y="0"/>
                    </a:lnTo>
                    <a:lnTo>
                      <a:pt x="46" y="31"/>
                    </a:lnTo>
                    <a:lnTo>
                      <a:pt x="0" y="12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6" name="Freeform 15"/>
              <p:cNvSpPr>
                <a:spLocks/>
              </p:cNvSpPr>
              <p:nvPr/>
            </p:nvSpPr>
            <p:spPr bwMode="auto">
              <a:xfrm>
                <a:off x="4031" y="1057"/>
                <a:ext cx="188" cy="112"/>
              </a:xfrm>
              <a:custGeom>
                <a:avLst/>
                <a:gdLst>
                  <a:gd name="T0" fmla="*/ 5 w 188"/>
                  <a:gd name="T1" fmla="*/ 13 h 112"/>
                  <a:gd name="T2" fmla="*/ 113 w 188"/>
                  <a:gd name="T3" fmla="*/ 13 h 112"/>
                  <a:gd name="T4" fmla="*/ 139 w 188"/>
                  <a:gd name="T5" fmla="*/ 0 h 112"/>
                  <a:gd name="T6" fmla="*/ 152 w 188"/>
                  <a:gd name="T7" fmla="*/ 30 h 112"/>
                  <a:gd name="T8" fmla="*/ 135 w 188"/>
                  <a:gd name="T9" fmla="*/ 48 h 112"/>
                  <a:gd name="T10" fmla="*/ 159 w 188"/>
                  <a:gd name="T11" fmla="*/ 95 h 112"/>
                  <a:gd name="T12" fmla="*/ 187 w 188"/>
                  <a:gd name="T13" fmla="*/ 95 h 112"/>
                  <a:gd name="T14" fmla="*/ 147 w 188"/>
                  <a:gd name="T15" fmla="*/ 111 h 112"/>
                  <a:gd name="T16" fmla="*/ 111 w 188"/>
                  <a:gd name="T17" fmla="*/ 74 h 112"/>
                  <a:gd name="T18" fmla="*/ 0 w 188"/>
                  <a:gd name="T19" fmla="*/ 74 h 112"/>
                  <a:gd name="T20" fmla="*/ 5 w 188"/>
                  <a:gd name="T21" fmla="*/ 1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2"/>
                  <a:gd name="T35" fmla="*/ 188 w 188"/>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2">
                    <a:moveTo>
                      <a:pt x="5" y="13"/>
                    </a:moveTo>
                    <a:lnTo>
                      <a:pt x="113" y="13"/>
                    </a:lnTo>
                    <a:lnTo>
                      <a:pt x="139" y="0"/>
                    </a:lnTo>
                    <a:lnTo>
                      <a:pt x="152" y="30"/>
                    </a:lnTo>
                    <a:lnTo>
                      <a:pt x="135" y="48"/>
                    </a:lnTo>
                    <a:lnTo>
                      <a:pt x="159" y="95"/>
                    </a:lnTo>
                    <a:lnTo>
                      <a:pt x="187" y="95"/>
                    </a:lnTo>
                    <a:lnTo>
                      <a:pt x="147" y="111"/>
                    </a:lnTo>
                    <a:lnTo>
                      <a:pt x="111" y="74"/>
                    </a:lnTo>
                    <a:lnTo>
                      <a:pt x="0" y="74"/>
                    </a:lnTo>
                    <a:lnTo>
                      <a:pt x="5" y="13"/>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7" name="Freeform 16"/>
              <p:cNvSpPr>
                <a:spLocks/>
              </p:cNvSpPr>
              <p:nvPr/>
            </p:nvSpPr>
            <p:spPr bwMode="auto">
              <a:xfrm>
                <a:off x="4117" y="1131"/>
                <a:ext cx="39" cy="49"/>
              </a:xfrm>
              <a:custGeom>
                <a:avLst/>
                <a:gdLst>
                  <a:gd name="T0" fmla="*/ 0 w 39"/>
                  <a:gd name="T1" fmla="*/ 0 h 49"/>
                  <a:gd name="T2" fmla="*/ 26 w 39"/>
                  <a:gd name="T3" fmla="*/ 0 h 49"/>
                  <a:gd name="T4" fmla="*/ 38 w 39"/>
                  <a:gd name="T5" fmla="*/ 13 h 49"/>
                  <a:gd name="T6" fmla="*/ 24 w 39"/>
                  <a:gd name="T7" fmla="*/ 45 h 49"/>
                  <a:gd name="T8" fmla="*/ 0 w 39"/>
                  <a:gd name="T9" fmla="*/ 48 h 49"/>
                  <a:gd name="T10" fmla="*/ 0 w 39"/>
                  <a:gd name="T11" fmla="*/ 0 h 49"/>
                  <a:gd name="T12" fmla="*/ 0 60000 65536"/>
                  <a:gd name="T13" fmla="*/ 0 60000 65536"/>
                  <a:gd name="T14" fmla="*/ 0 60000 65536"/>
                  <a:gd name="T15" fmla="*/ 0 60000 65536"/>
                  <a:gd name="T16" fmla="*/ 0 60000 65536"/>
                  <a:gd name="T17" fmla="*/ 0 60000 65536"/>
                  <a:gd name="T18" fmla="*/ 0 w 39"/>
                  <a:gd name="T19" fmla="*/ 0 h 49"/>
                  <a:gd name="T20" fmla="*/ 39 w 3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9" h="49">
                    <a:moveTo>
                      <a:pt x="0" y="0"/>
                    </a:moveTo>
                    <a:lnTo>
                      <a:pt x="26" y="0"/>
                    </a:lnTo>
                    <a:lnTo>
                      <a:pt x="38" y="13"/>
                    </a:lnTo>
                    <a:lnTo>
                      <a:pt x="24" y="45"/>
                    </a:lnTo>
                    <a:lnTo>
                      <a:pt x="0" y="48"/>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8" name="Freeform 17"/>
              <p:cNvSpPr>
                <a:spLocks/>
              </p:cNvSpPr>
              <p:nvPr/>
            </p:nvSpPr>
            <p:spPr bwMode="auto">
              <a:xfrm>
                <a:off x="4026" y="1130"/>
                <a:ext cx="92" cy="65"/>
              </a:xfrm>
              <a:custGeom>
                <a:avLst/>
                <a:gdLst>
                  <a:gd name="T0" fmla="*/ 5 w 92"/>
                  <a:gd name="T1" fmla="*/ 0 h 65"/>
                  <a:gd name="T2" fmla="*/ 91 w 92"/>
                  <a:gd name="T3" fmla="*/ 0 h 65"/>
                  <a:gd name="T4" fmla="*/ 91 w 92"/>
                  <a:gd name="T5" fmla="*/ 51 h 65"/>
                  <a:gd name="T6" fmla="*/ 0 w 92"/>
                  <a:gd name="T7" fmla="*/ 64 h 65"/>
                  <a:gd name="T8" fmla="*/ 5 w 92"/>
                  <a:gd name="T9" fmla="*/ 0 h 65"/>
                  <a:gd name="T10" fmla="*/ 0 60000 65536"/>
                  <a:gd name="T11" fmla="*/ 0 60000 65536"/>
                  <a:gd name="T12" fmla="*/ 0 60000 65536"/>
                  <a:gd name="T13" fmla="*/ 0 60000 65536"/>
                  <a:gd name="T14" fmla="*/ 0 60000 65536"/>
                  <a:gd name="T15" fmla="*/ 0 w 92"/>
                  <a:gd name="T16" fmla="*/ 0 h 65"/>
                  <a:gd name="T17" fmla="*/ 92 w 92"/>
                  <a:gd name="T18" fmla="*/ 65 h 65"/>
                </a:gdLst>
                <a:ahLst/>
                <a:cxnLst>
                  <a:cxn ang="T10">
                    <a:pos x="T0" y="T1"/>
                  </a:cxn>
                  <a:cxn ang="T11">
                    <a:pos x="T2" y="T3"/>
                  </a:cxn>
                  <a:cxn ang="T12">
                    <a:pos x="T4" y="T5"/>
                  </a:cxn>
                  <a:cxn ang="T13">
                    <a:pos x="T6" y="T7"/>
                  </a:cxn>
                  <a:cxn ang="T14">
                    <a:pos x="T8" y="T9"/>
                  </a:cxn>
                </a:cxnLst>
                <a:rect l="T15" t="T16" r="T17" b="T18"/>
                <a:pathLst>
                  <a:path w="92" h="65">
                    <a:moveTo>
                      <a:pt x="5" y="0"/>
                    </a:moveTo>
                    <a:lnTo>
                      <a:pt x="91" y="0"/>
                    </a:lnTo>
                    <a:lnTo>
                      <a:pt x="91" y="51"/>
                    </a:lnTo>
                    <a:lnTo>
                      <a:pt x="0" y="64"/>
                    </a:lnTo>
                    <a:lnTo>
                      <a:pt x="5"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9" name="Freeform 18"/>
              <p:cNvSpPr>
                <a:spLocks/>
              </p:cNvSpPr>
              <p:nvPr/>
            </p:nvSpPr>
            <p:spPr bwMode="auto">
              <a:xfrm>
                <a:off x="3922" y="1194"/>
                <a:ext cx="79" cy="156"/>
              </a:xfrm>
              <a:custGeom>
                <a:avLst/>
                <a:gdLst>
                  <a:gd name="T0" fmla="*/ 36 w 79"/>
                  <a:gd name="T1" fmla="*/ 0 h 156"/>
                  <a:gd name="T2" fmla="*/ 17 w 79"/>
                  <a:gd name="T3" fmla="*/ 17 h 156"/>
                  <a:gd name="T4" fmla="*/ 33 w 79"/>
                  <a:gd name="T5" fmla="*/ 62 h 156"/>
                  <a:gd name="T6" fmla="*/ 17 w 79"/>
                  <a:gd name="T7" fmla="*/ 83 h 156"/>
                  <a:gd name="T8" fmla="*/ 0 w 79"/>
                  <a:gd name="T9" fmla="*/ 106 h 156"/>
                  <a:gd name="T10" fmla="*/ 33 w 79"/>
                  <a:gd name="T11" fmla="*/ 155 h 156"/>
                  <a:gd name="T12" fmla="*/ 68 w 79"/>
                  <a:gd name="T13" fmla="*/ 106 h 156"/>
                  <a:gd name="T14" fmla="*/ 78 w 79"/>
                  <a:gd name="T15" fmla="*/ 52 h 156"/>
                  <a:gd name="T16" fmla="*/ 66 w 79"/>
                  <a:gd name="T17" fmla="*/ 49 h 156"/>
                  <a:gd name="T18" fmla="*/ 77 w 79"/>
                  <a:gd name="T19" fmla="*/ 22 h 156"/>
                  <a:gd name="T20" fmla="*/ 75 w 79"/>
                  <a:gd name="T21" fmla="*/ 7 h 156"/>
                  <a:gd name="T22" fmla="*/ 36 w 79"/>
                  <a:gd name="T23" fmla="*/ 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156"/>
                  <a:gd name="T38" fmla="*/ 79 w 79"/>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156">
                    <a:moveTo>
                      <a:pt x="36" y="0"/>
                    </a:moveTo>
                    <a:lnTo>
                      <a:pt x="17" y="17"/>
                    </a:lnTo>
                    <a:lnTo>
                      <a:pt x="33" y="62"/>
                    </a:lnTo>
                    <a:lnTo>
                      <a:pt x="17" y="83"/>
                    </a:lnTo>
                    <a:lnTo>
                      <a:pt x="0" y="106"/>
                    </a:lnTo>
                    <a:lnTo>
                      <a:pt x="33" y="155"/>
                    </a:lnTo>
                    <a:lnTo>
                      <a:pt x="68" y="106"/>
                    </a:lnTo>
                    <a:lnTo>
                      <a:pt x="78" y="52"/>
                    </a:lnTo>
                    <a:lnTo>
                      <a:pt x="66" y="49"/>
                    </a:lnTo>
                    <a:lnTo>
                      <a:pt x="77" y="22"/>
                    </a:lnTo>
                    <a:lnTo>
                      <a:pt x="75" y="7"/>
                    </a:lnTo>
                    <a:lnTo>
                      <a:pt x="36"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200" name="Freeform 19"/>
              <p:cNvSpPr>
                <a:spLocks/>
              </p:cNvSpPr>
              <p:nvPr/>
            </p:nvSpPr>
            <p:spPr bwMode="auto">
              <a:xfrm>
                <a:off x="3888" y="1274"/>
                <a:ext cx="61" cy="111"/>
              </a:xfrm>
              <a:custGeom>
                <a:avLst/>
                <a:gdLst>
                  <a:gd name="T0" fmla="*/ 51 w 61"/>
                  <a:gd name="T1" fmla="*/ 0 h 111"/>
                  <a:gd name="T2" fmla="*/ 0 w 61"/>
                  <a:gd name="T3" fmla="*/ 0 h 111"/>
                  <a:gd name="T4" fmla="*/ 0 w 61"/>
                  <a:gd name="T5" fmla="*/ 110 h 111"/>
                  <a:gd name="T6" fmla="*/ 50 w 61"/>
                  <a:gd name="T7" fmla="*/ 110 h 111"/>
                  <a:gd name="T8" fmla="*/ 60 w 61"/>
                  <a:gd name="T9" fmla="*/ 93 h 111"/>
                  <a:gd name="T10" fmla="*/ 34 w 61"/>
                  <a:gd name="T11" fmla="*/ 58 h 111"/>
                  <a:gd name="T12" fmla="*/ 35 w 61"/>
                  <a:gd name="T13" fmla="*/ 28 h 111"/>
                  <a:gd name="T14" fmla="*/ 51 w 61"/>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11"/>
                  <a:gd name="T26" fmla="*/ 61 w 61"/>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11">
                    <a:moveTo>
                      <a:pt x="51" y="0"/>
                    </a:moveTo>
                    <a:lnTo>
                      <a:pt x="0" y="0"/>
                    </a:lnTo>
                    <a:lnTo>
                      <a:pt x="0" y="110"/>
                    </a:lnTo>
                    <a:lnTo>
                      <a:pt x="50" y="110"/>
                    </a:lnTo>
                    <a:lnTo>
                      <a:pt x="60" y="93"/>
                    </a:lnTo>
                    <a:lnTo>
                      <a:pt x="34" y="58"/>
                    </a:lnTo>
                    <a:lnTo>
                      <a:pt x="35" y="28"/>
                    </a:lnTo>
                    <a:lnTo>
                      <a:pt x="51"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201" name="Freeform 20"/>
              <p:cNvSpPr>
                <a:spLocks/>
              </p:cNvSpPr>
              <p:nvPr/>
            </p:nvSpPr>
            <p:spPr bwMode="auto">
              <a:xfrm>
                <a:off x="3715" y="1292"/>
                <a:ext cx="225" cy="152"/>
              </a:xfrm>
              <a:custGeom>
                <a:avLst/>
                <a:gdLst>
                  <a:gd name="T0" fmla="*/ 0 w 225"/>
                  <a:gd name="T1" fmla="*/ 0 h 152"/>
                  <a:gd name="T2" fmla="*/ 174 w 225"/>
                  <a:gd name="T3" fmla="*/ 0 h 152"/>
                  <a:gd name="T4" fmla="*/ 174 w 225"/>
                  <a:gd name="T5" fmla="*/ 94 h 152"/>
                  <a:gd name="T6" fmla="*/ 224 w 225"/>
                  <a:gd name="T7" fmla="*/ 94 h 152"/>
                  <a:gd name="T8" fmla="*/ 196 w 225"/>
                  <a:gd name="T9" fmla="*/ 151 h 152"/>
                  <a:gd name="T10" fmla="*/ 136 w 225"/>
                  <a:gd name="T11" fmla="*/ 135 h 152"/>
                  <a:gd name="T12" fmla="*/ 117 w 225"/>
                  <a:gd name="T13" fmla="*/ 60 h 152"/>
                  <a:gd name="T14" fmla="*/ 110 w 225"/>
                  <a:gd name="T15" fmla="*/ 41 h 152"/>
                  <a:gd name="T16" fmla="*/ 67 w 225"/>
                  <a:gd name="T17" fmla="*/ 28 h 152"/>
                  <a:gd name="T18" fmla="*/ 0 w 225"/>
                  <a:gd name="T19" fmla="*/ 61 h 152"/>
                  <a:gd name="T20" fmla="*/ 0 w 225"/>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
                  <a:gd name="T34" fmla="*/ 0 h 152"/>
                  <a:gd name="T35" fmla="*/ 225 w 225"/>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 h="152">
                    <a:moveTo>
                      <a:pt x="0" y="0"/>
                    </a:moveTo>
                    <a:lnTo>
                      <a:pt x="174" y="0"/>
                    </a:lnTo>
                    <a:lnTo>
                      <a:pt x="174" y="94"/>
                    </a:lnTo>
                    <a:lnTo>
                      <a:pt x="224" y="94"/>
                    </a:lnTo>
                    <a:lnTo>
                      <a:pt x="196" y="151"/>
                    </a:lnTo>
                    <a:lnTo>
                      <a:pt x="136" y="135"/>
                    </a:lnTo>
                    <a:lnTo>
                      <a:pt x="117" y="60"/>
                    </a:lnTo>
                    <a:lnTo>
                      <a:pt x="110" y="41"/>
                    </a:lnTo>
                    <a:lnTo>
                      <a:pt x="67" y="28"/>
                    </a:lnTo>
                    <a:lnTo>
                      <a:pt x="0" y="61"/>
                    </a:lnTo>
                    <a:lnTo>
                      <a:pt x="0" y="0"/>
                    </a:lnTo>
                  </a:path>
                </a:pathLst>
              </a:custGeom>
              <a:gradFill>
                <a:gsLst>
                  <a:gs pos="0">
                    <a:srgbClr val="FC0128"/>
                  </a:gs>
                  <a:gs pos="100000">
                    <a:srgbClr val="190004"/>
                  </a:gs>
                </a:gsLst>
                <a:path path="rect">
                  <a:fillToRect l="50000" t="50000" r="50000" b="50000"/>
                </a:path>
              </a:grad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grpSp>
        <p:grpSp>
          <p:nvGrpSpPr>
            <p:cNvPr id="4" name="Group 21"/>
            <p:cNvGrpSpPr>
              <a:grpSpLocks/>
            </p:cNvGrpSpPr>
            <p:nvPr/>
          </p:nvGrpSpPr>
          <p:grpSpPr bwMode="auto">
            <a:xfrm>
              <a:off x="1808" y="621"/>
              <a:ext cx="1860" cy="935"/>
              <a:chOff x="1808" y="621"/>
              <a:chExt cx="1860" cy="935"/>
            </a:xfrm>
            <a:grpFill/>
          </p:grpSpPr>
          <p:sp>
            <p:nvSpPr>
              <p:cNvPr id="175" name="Freeform 22"/>
              <p:cNvSpPr>
                <a:spLocks/>
              </p:cNvSpPr>
              <p:nvPr/>
            </p:nvSpPr>
            <p:spPr bwMode="auto">
              <a:xfrm>
                <a:off x="2530" y="1278"/>
                <a:ext cx="380" cy="206"/>
              </a:xfrm>
              <a:custGeom>
                <a:avLst/>
                <a:gdLst>
                  <a:gd name="T0" fmla="*/ 0 w 380"/>
                  <a:gd name="T1" fmla="*/ 0 h 206"/>
                  <a:gd name="T2" fmla="*/ 359 w 380"/>
                  <a:gd name="T3" fmla="*/ 0 h 206"/>
                  <a:gd name="T4" fmla="*/ 369 w 380"/>
                  <a:gd name="T5" fmla="*/ 15 h 206"/>
                  <a:gd name="T6" fmla="*/ 354 w 380"/>
                  <a:gd name="T7" fmla="*/ 33 h 206"/>
                  <a:gd name="T8" fmla="*/ 379 w 380"/>
                  <a:gd name="T9" fmla="*/ 57 h 206"/>
                  <a:gd name="T10" fmla="*/ 379 w 380"/>
                  <a:gd name="T11" fmla="*/ 205 h 206"/>
                  <a:gd name="T12" fmla="*/ 0 w 380"/>
                  <a:gd name="T13" fmla="*/ 205 h 206"/>
                  <a:gd name="T14" fmla="*/ 0 w 380"/>
                  <a:gd name="T15" fmla="*/ 0 h 206"/>
                  <a:gd name="T16" fmla="*/ 0 60000 65536"/>
                  <a:gd name="T17" fmla="*/ 0 60000 65536"/>
                  <a:gd name="T18" fmla="*/ 0 60000 65536"/>
                  <a:gd name="T19" fmla="*/ 0 60000 65536"/>
                  <a:gd name="T20" fmla="*/ 0 60000 65536"/>
                  <a:gd name="T21" fmla="*/ 0 60000 65536"/>
                  <a:gd name="T22" fmla="*/ 0 60000 65536"/>
                  <a:gd name="T23" fmla="*/ 0 60000 65536"/>
                  <a:gd name="T24" fmla="*/ 0 w 380"/>
                  <a:gd name="T25" fmla="*/ 0 h 206"/>
                  <a:gd name="T26" fmla="*/ 380 w 380"/>
                  <a:gd name="T27" fmla="*/ 206 h 2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0" h="206">
                    <a:moveTo>
                      <a:pt x="0" y="0"/>
                    </a:moveTo>
                    <a:lnTo>
                      <a:pt x="359" y="0"/>
                    </a:lnTo>
                    <a:lnTo>
                      <a:pt x="369" y="15"/>
                    </a:lnTo>
                    <a:lnTo>
                      <a:pt x="354" y="33"/>
                    </a:lnTo>
                    <a:lnTo>
                      <a:pt x="379" y="57"/>
                    </a:lnTo>
                    <a:lnTo>
                      <a:pt x="379" y="205"/>
                    </a:lnTo>
                    <a:lnTo>
                      <a:pt x="0" y="205"/>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6" name="Freeform 23"/>
              <p:cNvSpPr>
                <a:spLocks/>
              </p:cNvSpPr>
              <p:nvPr/>
            </p:nvSpPr>
            <p:spPr bwMode="auto">
              <a:xfrm>
                <a:off x="2434" y="838"/>
                <a:ext cx="395" cy="263"/>
              </a:xfrm>
              <a:custGeom>
                <a:avLst/>
                <a:gdLst>
                  <a:gd name="T0" fmla="*/ 0 w 395"/>
                  <a:gd name="T1" fmla="*/ 0 h 263"/>
                  <a:gd name="T2" fmla="*/ 386 w 395"/>
                  <a:gd name="T3" fmla="*/ 0 h 263"/>
                  <a:gd name="T4" fmla="*/ 386 w 395"/>
                  <a:gd name="T5" fmla="*/ 21 h 263"/>
                  <a:gd name="T6" fmla="*/ 369 w 395"/>
                  <a:gd name="T7" fmla="*/ 42 h 263"/>
                  <a:gd name="T8" fmla="*/ 394 w 395"/>
                  <a:gd name="T9" fmla="*/ 73 h 263"/>
                  <a:gd name="T10" fmla="*/ 394 w 395"/>
                  <a:gd name="T11" fmla="*/ 187 h 263"/>
                  <a:gd name="T12" fmla="*/ 377 w 395"/>
                  <a:gd name="T13" fmla="*/ 187 h 263"/>
                  <a:gd name="T14" fmla="*/ 377 w 395"/>
                  <a:gd name="T15" fmla="*/ 262 h 263"/>
                  <a:gd name="T16" fmla="*/ 309 w 395"/>
                  <a:gd name="T17" fmla="*/ 239 h 263"/>
                  <a:gd name="T18" fmla="*/ 283 w 395"/>
                  <a:gd name="T19" fmla="*/ 222 h 263"/>
                  <a:gd name="T20" fmla="*/ 0 w 395"/>
                  <a:gd name="T21" fmla="*/ 222 h 263"/>
                  <a:gd name="T22" fmla="*/ 0 w 395"/>
                  <a:gd name="T23" fmla="*/ 0 h 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5"/>
                  <a:gd name="T37" fmla="*/ 0 h 263"/>
                  <a:gd name="T38" fmla="*/ 395 w 395"/>
                  <a:gd name="T39" fmla="*/ 263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5" h="263">
                    <a:moveTo>
                      <a:pt x="0" y="0"/>
                    </a:moveTo>
                    <a:lnTo>
                      <a:pt x="386" y="0"/>
                    </a:lnTo>
                    <a:lnTo>
                      <a:pt x="386" y="21"/>
                    </a:lnTo>
                    <a:lnTo>
                      <a:pt x="369" y="42"/>
                    </a:lnTo>
                    <a:lnTo>
                      <a:pt x="394" y="73"/>
                    </a:lnTo>
                    <a:lnTo>
                      <a:pt x="394" y="187"/>
                    </a:lnTo>
                    <a:lnTo>
                      <a:pt x="377" y="187"/>
                    </a:lnTo>
                    <a:lnTo>
                      <a:pt x="377" y="262"/>
                    </a:lnTo>
                    <a:lnTo>
                      <a:pt x="309" y="239"/>
                    </a:lnTo>
                    <a:lnTo>
                      <a:pt x="283" y="222"/>
                    </a:lnTo>
                    <a:lnTo>
                      <a:pt x="0" y="222"/>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7" name="Freeform 24"/>
              <p:cNvSpPr>
                <a:spLocks/>
              </p:cNvSpPr>
              <p:nvPr/>
            </p:nvSpPr>
            <p:spPr bwMode="auto">
              <a:xfrm>
                <a:off x="2811" y="1025"/>
                <a:ext cx="345" cy="204"/>
              </a:xfrm>
              <a:custGeom>
                <a:avLst/>
                <a:gdLst>
                  <a:gd name="T0" fmla="*/ 0 w 345"/>
                  <a:gd name="T1" fmla="*/ 0 h 204"/>
                  <a:gd name="T2" fmla="*/ 293 w 345"/>
                  <a:gd name="T3" fmla="*/ 0 h 204"/>
                  <a:gd name="T4" fmla="*/ 302 w 345"/>
                  <a:gd name="T5" fmla="*/ 23 h 204"/>
                  <a:gd name="T6" fmla="*/ 301 w 345"/>
                  <a:gd name="T7" fmla="*/ 51 h 204"/>
                  <a:gd name="T8" fmla="*/ 329 w 345"/>
                  <a:gd name="T9" fmla="*/ 79 h 204"/>
                  <a:gd name="T10" fmla="*/ 344 w 345"/>
                  <a:gd name="T11" fmla="*/ 112 h 204"/>
                  <a:gd name="T12" fmla="*/ 302 w 345"/>
                  <a:gd name="T13" fmla="*/ 144 h 204"/>
                  <a:gd name="T14" fmla="*/ 311 w 345"/>
                  <a:gd name="T15" fmla="*/ 166 h 204"/>
                  <a:gd name="T16" fmla="*/ 275 w 345"/>
                  <a:gd name="T17" fmla="*/ 203 h 204"/>
                  <a:gd name="T18" fmla="*/ 41 w 345"/>
                  <a:gd name="T19" fmla="*/ 203 h 204"/>
                  <a:gd name="T20" fmla="*/ 0 w 345"/>
                  <a:gd name="T21" fmla="*/ 74 h 204"/>
                  <a:gd name="T22" fmla="*/ 0 w 345"/>
                  <a:gd name="T23" fmla="*/ 0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5"/>
                  <a:gd name="T37" fmla="*/ 0 h 204"/>
                  <a:gd name="T38" fmla="*/ 345 w 345"/>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5" h="204">
                    <a:moveTo>
                      <a:pt x="0" y="0"/>
                    </a:moveTo>
                    <a:lnTo>
                      <a:pt x="293" y="0"/>
                    </a:lnTo>
                    <a:lnTo>
                      <a:pt x="302" y="23"/>
                    </a:lnTo>
                    <a:lnTo>
                      <a:pt x="301" y="51"/>
                    </a:lnTo>
                    <a:lnTo>
                      <a:pt x="329" y="79"/>
                    </a:lnTo>
                    <a:lnTo>
                      <a:pt x="344" y="112"/>
                    </a:lnTo>
                    <a:lnTo>
                      <a:pt x="302" y="144"/>
                    </a:lnTo>
                    <a:lnTo>
                      <a:pt x="311" y="166"/>
                    </a:lnTo>
                    <a:lnTo>
                      <a:pt x="275" y="203"/>
                    </a:lnTo>
                    <a:lnTo>
                      <a:pt x="41" y="203"/>
                    </a:lnTo>
                    <a:lnTo>
                      <a:pt x="0" y="74"/>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8" name="Freeform 25"/>
              <p:cNvSpPr>
                <a:spLocks/>
              </p:cNvSpPr>
              <p:nvPr/>
            </p:nvSpPr>
            <p:spPr bwMode="auto">
              <a:xfrm>
                <a:off x="2782" y="621"/>
                <a:ext cx="355" cy="407"/>
              </a:xfrm>
              <a:custGeom>
                <a:avLst/>
                <a:gdLst>
                  <a:gd name="T0" fmla="*/ 0 w 355"/>
                  <a:gd name="T1" fmla="*/ 0 h 407"/>
                  <a:gd name="T2" fmla="*/ 119 w 355"/>
                  <a:gd name="T3" fmla="*/ 0 h 407"/>
                  <a:gd name="T4" fmla="*/ 354 w 355"/>
                  <a:gd name="T5" fmla="*/ 49 h 407"/>
                  <a:gd name="T6" fmla="*/ 273 w 355"/>
                  <a:gd name="T7" fmla="*/ 128 h 407"/>
                  <a:gd name="T8" fmla="*/ 239 w 355"/>
                  <a:gd name="T9" fmla="*/ 249 h 407"/>
                  <a:gd name="T10" fmla="*/ 239 w 355"/>
                  <a:gd name="T11" fmla="*/ 313 h 407"/>
                  <a:gd name="T12" fmla="*/ 320 w 355"/>
                  <a:gd name="T13" fmla="*/ 375 h 407"/>
                  <a:gd name="T14" fmla="*/ 325 w 355"/>
                  <a:gd name="T15" fmla="*/ 406 h 407"/>
                  <a:gd name="T16" fmla="*/ 47 w 355"/>
                  <a:gd name="T17" fmla="*/ 406 h 407"/>
                  <a:gd name="T18" fmla="*/ 47 w 355"/>
                  <a:gd name="T19" fmla="*/ 289 h 407"/>
                  <a:gd name="T20" fmla="*/ 24 w 355"/>
                  <a:gd name="T21" fmla="*/ 259 h 407"/>
                  <a:gd name="T22" fmla="*/ 39 w 355"/>
                  <a:gd name="T23" fmla="*/ 241 h 407"/>
                  <a:gd name="T24" fmla="*/ 39 w 355"/>
                  <a:gd name="T25" fmla="*/ 216 h 407"/>
                  <a:gd name="T26" fmla="*/ 30 w 355"/>
                  <a:gd name="T27" fmla="*/ 145 h 407"/>
                  <a:gd name="T28" fmla="*/ 0 w 355"/>
                  <a:gd name="T29" fmla="*/ 0 h 4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407"/>
                  <a:gd name="T47" fmla="*/ 355 w 355"/>
                  <a:gd name="T48" fmla="*/ 407 h 4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407">
                    <a:moveTo>
                      <a:pt x="0" y="0"/>
                    </a:moveTo>
                    <a:lnTo>
                      <a:pt x="119" y="0"/>
                    </a:lnTo>
                    <a:lnTo>
                      <a:pt x="354" y="49"/>
                    </a:lnTo>
                    <a:lnTo>
                      <a:pt x="273" y="128"/>
                    </a:lnTo>
                    <a:lnTo>
                      <a:pt x="239" y="249"/>
                    </a:lnTo>
                    <a:lnTo>
                      <a:pt x="239" y="313"/>
                    </a:lnTo>
                    <a:lnTo>
                      <a:pt x="320" y="375"/>
                    </a:lnTo>
                    <a:lnTo>
                      <a:pt x="325" y="406"/>
                    </a:lnTo>
                    <a:lnTo>
                      <a:pt x="47" y="406"/>
                    </a:lnTo>
                    <a:lnTo>
                      <a:pt x="47" y="289"/>
                    </a:lnTo>
                    <a:lnTo>
                      <a:pt x="24" y="259"/>
                    </a:lnTo>
                    <a:lnTo>
                      <a:pt x="39" y="241"/>
                    </a:lnTo>
                    <a:lnTo>
                      <a:pt x="39" y="216"/>
                    </a:lnTo>
                    <a:lnTo>
                      <a:pt x="30" y="145"/>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9" name="Freeform 26"/>
              <p:cNvSpPr>
                <a:spLocks/>
              </p:cNvSpPr>
              <p:nvPr/>
            </p:nvSpPr>
            <p:spPr bwMode="auto">
              <a:xfrm>
                <a:off x="3019" y="772"/>
                <a:ext cx="308" cy="332"/>
              </a:xfrm>
              <a:custGeom>
                <a:avLst/>
                <a:gdLst>
                  <a:gd name="T0" fmla="*/ 19 w 308"/>
                  <a:gd name="T1" fmla="*/ 24 h 332"/>
                  <a:gd name="T2" fmla="*/ 97 w 308"/>
                  <a:gd name="T3" fmla="*/ 0 h 332"/>
                  <a:gd name="T4" fmla="*/ 113 w 308"/>
                  <a:gd name="T5" fmla="*/ 31 h 332"/>
                  <a:gd name="T6" fmla="*/ 218 w 308"/>
                  <a:gd name="T7" fmla="*/ 86 h 332"/>
                  <a:gd name="T8" fmla="*/ 243 w 308"/>
                  <a:gd name="T9" fmla="*/ 117 h 332"/>
                  <a:gd name="T10" fmla="*/ 251 w 308"/>
                  <a:gd name="T11" fmla="*/ 148 h 332"/>
                  <a:gd name="T12" fmla="*/ 292 w 308"/>
                  <a:gd name="T13" fmla="*/ 141 h 332"/>
                  <a:gd name="T14" fmla="*/ 307 w 308"/>
                  <a:gd name="T15" fmla="*/ 155 h 332"/>
                  <a:gd name="T16" fmla="*/ 273 w 308"/>
                  <a:gd name="T17" fmla="*/ 207 h 332"/>
                  <a:gd name="T18" fmla="*/ 256 w 308"/>
                  <a:gd name="T19" fmla="*/ 331 h 332"/>
                  <a:gd name="T20" fmla="*/ 119 w 308"/>
                  <a:gd name="T21" fmla="*/ 331 h 332"/>
                  <a:gd name="T22" fmla="*/ 93 w 308"/>
                  <a:gd name="T23" fmla="*/ 308 h 332"/>
                  <a:gd name="T24" fmla="*/ 94 w 308"/>
                  <a:gd name="T25" fmla="*/ 278 h 332"/>
                  <a:gd name="T26" fmla="*/ 84 w 308"/>
                  <a:gd name="T27" fmla="*/ 251 h 332"/>
                  <a:gd name="T28" fmla="*/ 80 w 308"/>
                  <a:gd name="T29" fmla="*/ 223 h 332"/>
                  <a:gd name="T30" fmla="*/ 0 w 308"/>
                  <a:gd name="T31" fmla="*/ 162 h 332"/>
                  <a:gd name="T32" fmla="*/ 0 w 308"/>
                  <a:gd name="T33" fmla="*/ 101 h 332"/>
                  <a:gd name="T34" fmla="*/ 19 w 308"/>
                  <a:gd name="T35" fmla="*/ 24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332"/>
                  <a:gd name="T56" fmla="*/ 308 w 308"/>
                  <a:gd name="T57" fmla="*/ 332 h 3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332">
                    <a:moveTo>
                      <a:pt x="19" y="24"/>
                    </a:moveTo>
                    <a:lnTo>
                      <a:pt x="97" y="0"/>
                    </a:lnTo>
                    <a:lnTo>
                      <a:pt x="113" y="31"/>
                    </a:lnTo>
                    <a:lnTo>
                      <a:pt x="218" y="86"/>
                    </a:lnTo>
                    <a:lnTo>
                      <a:pt x="243" y="117"/>
                    </a:lnTo>
                    <a:lnTo>
                      <a:pt x="251" y="148"/>
                    </a:lnTo>
                    <a:lnTo>
                      <a:pt x="292" y="141"/>
                    </a:lnTo>
                    <a:lnTo>
                      <a:pt x="307" y="155"/>
                    </a:lnTo>
                    <a:lnTo>
                      <a:pt x="273" y="207"/>
                    </a:lnTo>
                    <a:lnTo>
                      <a:pt x="256" y="331"/>
                    </a:lnTo>
                    <a:lnTo>
                      <a:pt x="119" y="331"/>
                    </a:lnTo>
                    <a:lnTo>
                      <a:pt x="93" y="308"/>
                    </a:lnTo>
                    <a:lnTo>
                      <a:pt x="94" y="278"/>
                    </a:lnTo>
                    <a:lnTo>
                      <a:pt x="84" y="251"/>
                    </a:lnTo>
                    <a:lnTo>
                      <a:pt x="80" y="223"/>
                    </a:lnTo>
                    <a:lnTo>
                      <a:pt x="0" y="162"/>
                    </a:lnTo>
                    <a:lnTo>
                      <a:pt x="0" y="101"/>
                    </a:lnTo>
                    <a:lnTo>
                      <a:pt x="19" y="24"/>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0" name="Freeform 27"/>
              <p:cNvSpPr>
                <a:spLocks/>
              </p:cNvSpPr>
              <p:nvPr/>
            </p:nvSpPr>
            <p:spPr bwMode="auto">
              <a:xfrm>
                <a:off x="3129" y="738"/>
                <a:ext cx="358" cy="182"/>
              </a:xfrm>
              <a:custGeom>
                <a:avLst/>
                <a:gdLst>
                  <a:gd name="T0" fmla="*/ 0 w 358"/>
                  <a:gd name="T1" fmla="*/ 63 h 182"/>
                  <a:gd name="T2" fmla="*/ 111 w 358"/>
                  <a:gd name="T3" fmla="*/ 124 h 182"/>
                  <a:gd name="T4" fmla="*/ 132 w 358"/>
                  <a:gd name="T5" fmla="*/ 154 h 182"/>
                  <a:gd name="T6" fmla="*/ 140 w 358"/>
                  <a:gd name="T7" fmla="*/ 181 h 182"/>
                  <a:gd name="T8" fmla="*/ 201 w 358"/>
                  <a:gd name="T9" fmla="*/ 117 h 182"/>
                  <a:gd name="T10" fmla="*/ 357 w 358"/>
                  <a:gd name="T11" fmla="*/ 93 h 182"/>
                  <a:gd name="T12" fmla="*/ 288 w 358"/>
                  <a:gd name="T13" fmla="*/ 48 h 182"/>
                  <a:gd name="T14" fmla="*/ 197 w 358"/>
                  <a:gd name="T15" fmla="*/ 90 h 182"/>
                  <a:gd name="T16" fmla="*/ 110 w 358"/>
                  <a:gd name="T17" fmla="*/ 53 h 182"/>
                  <a:gd name="T18" fmla="*/ 160 w 358"/>
                  <a:gd name="T19" fmla="*/ 8 h 182"/>
                  <a:gd name="T20" fmla="*/ 116 w 358"/>
                  <a:gd name="T21" fmla="*/ 0 h 182"/>
                  <a:gd name="T22" fmla="*/ 0 w 358"/>
                  <a:gd name="T23" fmla="*/ 6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8"/>
                  <a:gd name="T37" fmla="*/ 0 h 182"/>
                  <a:gd name="T38" fmla="*/ 358 w 358"/>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8" h="182">
                    <a:moveTo>
                      <a:pt x="0" y="63"/>
                    </a:moveTo>
                    <a:lnTo>
                      <a:pt x="111" y="124"/>
                    </a:lnTo>
                    <a:lnTo>
                      <a:pt x="132" y="154"/>
                    </a:lnTo>
                    <a:lnTo>
                      <a:pt x="140" y="181"/>
                    </a:lnTo>
                    <a:lnTo>
                      <a:pt x="201" y="117"/>
                    </a:lnTo>
                    <a:lnTo>
                      <a:pt x="357" y="93"/>
                    </a:lnTo>
                    <a:lnTo>
                      <a:pt x="288" y="48"/>
                    </a:lnTo>
                    <a:lnTo>
                      <a:pt x="197" y="90"/>
                    </a:lnTo>
                    <a:lnTo>
                      <a:pt x="110" y="53"/>
                    </a:lnTo>
                    <a:lnTo>
                      <a:pt x="160" y="8"/>
                    </a:lnTo>
                    <a:lnTo>
                      <a:pt x="116" y="0"/>
                    </a:lnTo>
                    <a:lnTo>
                      <a:pt x="0" y="63"/>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1" name="Freeform 28"/>
              <p:cNvSpPr>
                <a:spLocks/>
              </p:cNvSpPr>
              <p:nvPr/>
            </p:nvSpPr>
            <p:spPr bwMode="auto">
              <a:xfrm>
                <a:off x="3334" y="875"/>
                <a:ext cx="233" cy="280"/>
              </a:xfrm>
              <a:custGeom>
                <a:avLst/>
                <a:gdLst>
                  <a:gd name="T0" fmla="*/ 111 w 233"/>
                  <a:gd name="T1" fmla="*/ 0 h 280"/>
                  <a:gd name="T2" fmla="*/ 185 w 233"/>
                  <a:gd name="T3" fmla="*/ 22 h 280"/>
                  <a:gd name="T4" fmla="*/ 200 w 233"/>
                  <a:gd name="T5" fmla="*/ 78 h 280"/>
                  <a:gd name="T6" fmla="*/ 158 w 233"/>
                  <a:gd name="T7" fmla="*/ 124 h 280"/>
                  <a:gd name="T8" fmla="*/ 168 w 233"/>
                  <a:gd name="T9" fmla="*/ 144 h 280"/>
                  <a:gd name="T10" fmla="*/ 210 w 233"/>
                  <a:gd name="T11" fmla="*/ 120 h 280"/>
                  <a:gd name="T12" fmla="*/ 227 w 233"/>
                  <a:gd name="T13" fmla="*/ 125 h 280"/>
                  <a:gd name="T14" fmla="*/ 232 w 233"/>
                  <a:gd name="T15" fmla="*/ 200 h 280"/>
                  <a:gd name="T16" fmla="*/ 186 w 233"/>
                  <a:gd name="T17" fmla="*/ 263 h 280"/>
                  <a:gd name="T18" fmla="*/ 186 w 233"/>
                  <a:gd name="T19" fmla="*/ 279 h 280"/>
                  <a:gd name="T20" fmla="*/ 0 w 233"/>
                  <a:gd name="T21" fmla="*/ 279 h 280"/>
                  <a:gd name="T22" fmla="*/ 27 w 233"/>
                  <a:gd name="T23" fmla="*/ 200 h 280"/>
                  <a:gd name="T24" fmla="*/ 12 w 233"/>
                  <a:gd name="T25" fmla="*/ 140 h 280"/>
                  <a:gd name="T26" fmla="*/ 37 w 233"/>
                  <a:gd name="T27" fmla="*/ 74 h 280"/>
                  <a:gd name="T28" fmla="*/ 111 w 233"/>
                  <a:gd name="T29" fmla="*/ 0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280"/>
                  <a:gd name="T47" fmla="*/ 233 w 233"/>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280">
                    <a:moveTo>
                      <a:pt x="111" y="0"/>
                    </a:moveTo>
                    <a:lnTo>
                      <a:pt x="185" y="22"/>
                    </a:lnTo>
                    <a:lnTo>
                      <a:pt x="200" y="78"/>
                    </a:lnTo>
                    <a:lnTo>
                      <a:pt x="158" y="124"/>
                    </a:lnTo>
                    <a:lnTo>
                      <a:pt x="168" y="144"/>
                    </a:lnTo>
                    <a:lnTo>
                      <a:pt x="210" y="120"/>
                    </a:lnTo>
                    <a:lnTo>
                      <a:pt x="227" y="125"/>
                    </a:lnTo>
                    <a:lnTo>
                      <a:pt x="232" y="200"/>
                    </a:lnTo>
                    <a:lnTo>
                      <a:pt x="186" y="263"/>
                    </a:lnTo>
                    <a:lnTo>
                      <a:pt x="186" y="279"/>
                    </a:lnTo>
                    <a:lnTo>
                      <a:pt x="0" y="279"/>
                    </a:lnTo>
                    <a:lnTo>
                      <a:pt x="27" y="200"/>
                    </a:lnTo>
                    <a:lnTo>
                      <a:pt x="12" y="140"/>
                    </a:lnTo>
                    <a:lnTo>
                      <a:pt x="37" y="74"/>
                    </a:lnTo>
                    <a:lnTo>
                      <a:pt x="111"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2" name="Freeform 29"/>
              <p:cNvSpPr>
                <a:spLocks/>
              </p:cNvSpPr>
              <p:nvPr/>
            </p:nvSpPr>
            <p:spPr bwMode="auto">
              <a:xfrm>
                <a:off x="3086" y="1103"/>
                <a:ext cx="213" cy="376"/>
              </a:xfrm>
              <a:custGeom>
                <a:avLst/>
                <a:gdLst>
                  <a:gd name="T0" fmla="*/ 54 w 213"/>
                  <a:gd name="T1" fmla="*/ 0 h 376"/>
                  <a:gd name="T2" fmla="*/ 193 w 213"/>
                  <a:gd name="T3" fmla="*/ 0 h 376"/>
                  <a:gd name="T4" fmla="*/ 210 w 213"/>
                  <a:gd name="T5" fmla="*/ 56 h 376"/>
                  <a:gd name="T6" fmla="*/ 210 w 213"/>
                  <a:gd name="T7" fmla="*/ 248 h 376"/>
                  <a:gd name="T8" fmla="*/ 212 w 213"/>
                  <a:gd name="T9" fmla="*/ 266 h 376"/>
                  <a:gd name="T10" fmla="*/ 185 w 213"/>
                  <a:gd name="T11" fmla="*/ 299 h 376"/>
                  <a:gd name="T12" fmla="*/ 179 w 213"/>
                  <a:gd name="T13" fmla="*/ 338 h 376"/>
                  <a:gd name="T14" fmla="*/ 127 w 213"/>
                  <a:gd name="T15" fmla="*/ 375 h 376"/>
                  <a:gd name="T16" fmla="*/ 104 w 213"/>
                  <a:gd name="T17" fmla="*/ 367 h 376"/>
                  <a:gd name="T18" fmla="*/ 50 w 213"/>
                  <a:gd name="T19" fmla="*/ 287 h 376"/>
                  <a:gd name="T20" fmla="*/ 66 w 213"/>
                  <a:gd name="T21" fmla="*/ 263 h 376"/>
                  <a:gd name="T22" fmla="*/ 45 w 213"/>
                  <a:gd name="T23" fmla="*/ 247 h 376"/>
                  <a:gd name="T24" fmla="*/ 0 w 213"/>
                  <a:gd name="T25" fmla="*/ 172 h 376"/>
                  <a:gd name="T26" fmla="*/ 3 w 213"/>
                  <a:gd name="T27" fmla="*/ 125 h 376"/>
                  <a:gd name="T28" fmla="*/ 35 w 213"/>
                  <a:gd name="T29" fmla="*/ 87 h 376"/>
                  <a:gd name="T30" fmla="*/ 27 w 213"/>
                  <a:gd name="T31" fmla="*/ 66 h 376"/>
                  <a:gd name="T32" fmla="*/ 67 w 213"/>
                  <a:gd name="T33" fmla="*/ 36 h 376"/>
                  <a:gd name="T34" fmla="*/ 54 w 213"/>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
                  <a:gd name="T55" fmla="*/ 0 h 376"/>
                  <a:gd name="T56" fmla="*/ 213 w 213"/>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 h="376">
                    <a:moveTo>
                      <a:pt x="54" y="0"/>
                    </a:moveTo>
                    <a:lnTo>
                      <a:pt x="193" y="0"/>
                    </a:lnTo>
                    <a:lnTo>
                      <a:pt x="210" y="56"/>
                    </a:lnTo>
                    <a:lnTo>
                      <a:pt x="210" y="248"/>
                    </a:lnTo>
                    <a:lnTo>
                      <a:pt x="212" y="266"/>
                    </a:lnTo>
                    <a:lnTo>
                      <a:pt x="185" y="299"/>
                    </a:lnTo>
                    <a:lnTo>
                      <a:pt x="179" y="338"/>
                    </a:lnTo>
                    <a:lnTo>
                      <a:pt x="127" y="375"/>
                    </a:lnTo>
                    <a:lnTo>
                      <a:pt x="104" y="367"/>
                    </a:lnTo>
                    <a:lnTo>
                      <a:pt x="50" y="287"/>
                    </a:lnTo>
                    <a:lnTo>
                      <a:pt x="66" y="263"/>
                    </a:lnTo>
                    <a:lnTo>
                      <a:pt x="45" y="247"/>
                    </a:lnTo>
                    <a:lnTo>
                      <a:pt x="0" y="172"/>
                    </a:lnTo>
                    <a:lnTo>
                      <a:pt x="3" y="125"/>
                    </a:lnTo>
                    <a:lnTo>
                      <a:pt x="35" y="87"/>
                    </a:lnTo>
                    <a:lnTo>
                      <a:pt x="27" y="66"/>
                    </a:lnTo>
                    <a:lnTo>
                      <a:pt x="67" y="36"/>
                    </a:lnTo>
                    <a:lnTo>
                      <a:pt x="54"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3" name="Freeform 30"/>
              <p:cNvSpPr>
                <a:spLocks/>
              </p:cNvSpPr>
              <p:nvPr/>
            </p:nvSpPr>
            <p:spPr bwMode="auto">
              <a:xfrm>
                <a:off x="2851" y="1228"/>
                <a:ext cx="364" cy="328"/>
              </a:xfrm>
              <a:custGeom>
                <a:avLst/>
                <a:gdLst>
                  <a:gd name="T0" fmla="*/ 0 w 364"/>
                  <a:gd name="T1" fmla="*/ 0 h 328"/>
                  <a:gd name="T2" fmla="*/ 239 w 364"/>
                  <a:gd name="T3" fmla="*/ 0 h 328"/>
                  <a:gd name="T4" fmla="*/ 236 w 364"/>
                  <a:gd name="T5" fmla="*/ 43 h 328"/>
                  <a:gd name="T6" fmla="*/ 280 w 364"/>
                  <a:gd name="T7" fmla="*/ 122 h 328"/>
                  <a:gd name="T8" fmla="*/ 302 w 364"/>
                  <a:gd name="T9" fmla="*/ 136 h 328"/>
                  <a:gd name="T10" fmla="*/ 288 w 364"/>
                  <a:gd name="T11" fmla="*/ 159 h 328"/>
                  <a:gd name="T12" fmla="*/ 339 w 364"/>
                  <a:gd name="T13" fmla="*/ 240 h 328"/>
                  <a:gd name="T14" fmla="*/ 363 w 364"/>
                  <a:gd name="T15" fmla="*/ 248 h 328"/>
                  <a:gd name="T16" fmla="*/ 332 w 364"/>
                  <a:gd name="T17" fmla="*/ 327 h 328"/>
                  <a:gd name="T18" fmla="*/ 300 w 364"/>
                  <a:gd name="T19" fmla="*/ 327 h 328"/>
                  <a:gd name="T20" fmla="*/ 310 w 364"/>
                  <a:gd name="T21" fmla="*/ 292 h 328"/>
                  <a:gd name="T22" fmla="*/ 69 w 364"/>
                  <a:gd name="T23" fmla="*/ 292 h 328"/>
                  <a:gd name="T24" fmla="*/ 57 w 364"/>
                  <a:gd name="T25" fmla="*/ 257 h 328"/>
                  <a:gd name="T26" fmla="*/ 57 w 364"/>
                  <a:gd name="T27" fmla="*/ 104 h 328"/>
                  <a:gd name="T28" fmla="*/ 31 w 364"/>
                  <a:gd name="T29" fmla="*/ 80 h 328"/>
                  <a:gd name="T30" fmla="*/ 48 w 364"/>
                  <a:gd name="T31" fmla="*/ 62 h 328"/>
                  <a:gd name="T32" fmla="*/ 0 w 364"/>
                  <a:gd name="T33" fmla="*/ 0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4"/>
                  <a:gd name="T52" fmla="*/ 0 h 328"/>
                  <a:gd name="T53" fmla="*/ 364 w 364"/>
                  <a:gd name="T54" fmla="*/ 328 h 3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4" h="328">
                    <a:moveTo>
                      <a:pt x="0" y="0"/>
                    </a:moveTo>
                    <a:lnTo>
                      <a:pt x="239" y="0"/>
                    </a:lnTo>
                    <a:lnTo>
                      <a:pt x="236" y="43"/>
                    </a:lnTo>
                    <a:lnTo>
                      <a:pt x="280" y="122"/>
                    </a:lnTo>
                    <a:lnTo>
                      <a:pt x="302" y="136"/>
                    </a:lnTo>
                    <a:lnTo>
                      <a:pt x="288" y="159"/>
                    </a:lnTo>
                    <a:lnTo>
                      <a:pt x="339" y="240"/>
                    </a:lnTo>
                    <a:lnTo>
                      <a:pt x="363" y="248"/>
                    </a:lnTo>
                    <a:lnTo>
                      <a:pt x="332" y="327"/>
                    </a:lnTo>
                    <a:lnTo>
                      <a:pt x="300" y="327"/>
                    </a:lnTo>
                    <a:lnTo>
                      <a:pt x="310" y="292"/>
                    </a:lnTo>
                    <a:lnTo>
                      <a:pt x="69" y="292"/>
                    </a:lnTo>
                    <a:lnTo>
                      <a:pt x="57" y="257"/>
                    </a:lnTo>
                    <a:lnTo>
                      <a:pt x="57" y="104"/>
                    </a:lnTo>
                    <a:lnTo>
                      <a:pt x="31" y="80"/>
                    </a:lnTo>
                    <a:lnTo>
                      <a:pt x="48" y="62"/>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4" name="Freeform 31"/>
              <p:cNvSpPr>
                <a:spLocks/>
              </p:cNvSpPr>
              <p:nvPr/>
            </p:nvSpPr>
            <p:spPr bwMode="auto">
              <a:xfrm>
                <a:off x="3264" y="1153"/>
                <a:ext cx="171" cy="291"/>
              </a:xfrm>
              <a:custGeom>
                <a:avLst/>
                <a:gdLst>
                  <a:gd name="T0" fmla="*/ 31 w 171"/>
                  <a:gd name="T1" fmla="*/ 0 h 291"/>
                  <a:gd name="T2" fmla="*/ 46 w 171"/>
                  <a:gd name="T3" fmla="*/ 9 h 291"/>
                  <a:gd name="T4" fmla="*/ 69 w 171"/>
                  <a:gd name="T5" fmla="*/ 2 h 291"/>
                  <a:gd name="T6" fmla="*/ 170 w 171"/>
                  <a:gd name="T7" fmla="*/ 2 h 291"/>
                  <a:gd name="T8" fmla="*/ 170 w 171"/>
                  <a:gd name="T9" fmla="*/ 175 h 291"/>
                  <a:gd name="T10" fmla="*/ 107 w 171"/>
                  <a:gd name="T11" fmla="*/ 264 h 291"/>
                  <a:gd name="T12" fmla="*/ 0 w 171"/>
                  <a:gd name="T13" fmla="*/ 290 h 291"/>
                  <a:gd name="T14" fmla="*/ 8 w 171"/>
                  <a:gd name="T15" fmla="*/ 248 h 291"/>
                  <a:gd name="T16" fmla="*/ 31 w 171"/>
                  <a:gd name="T17" fmla="*/ 216 h 291"/>
                  <a:gd name="T18" fmla="*/ 31 w 171"/>
                  <a:gd name="T19" fmla="*/ 0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291"/>
                  <a:gd name="T32" fmla="*/ 171 w 171"/>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291">
                    <a:moveTo>
                      <a:pt x="31" y="0"/>
                    </a:moveTo>
                    <a:lnTo>
                      <a:pt x="46" y="9"/>
                    </a:lnTo>
                    <a:lnTo>
                      <a:pt x="69" y="2"/>
                    </a:lnTo>
                    <a:lnTo>
                      <a:pt x="170" y="2"/>
                    </a:lnTo>
                    <a:lnTo>
                      <a:pt x="170" y="175"/>
                    </a:lnTo>
                    <a:lnTo>
                      <a:pt x="107" y="264"/>
                    </a:lnTo>
                    <a:lnTo>
                      <a:pt x="0" y="290"/>
                    </a:lnTo>
                    <a:lnTo>
                      <a:pt x="8" y="248"/>
                    </a:lnTo>
                    <a:lnTo>
                      <a:pt x="31" y="216"/>
                    </a:lnTo>
                    <a:lnTo>
                      <a:pt x="31"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5" name="Freeform 32"/>
              <p:cNvSpPr>
                <a:spLocks/>
              </p:cNvSpPr>
              <p:nvPr/>
            </p:nvSpPr>
            <p:spPr bwMode="auto">
              <a:xfrm>
                <a:off x="3435" y="1136"/>
                <a:ext cx="233" cy="252"/>
              </a:xfrm>
              <a:custGeom>
                <a:avLst/>
                <a:gdLst>
                  <a:gd name="T0" fmla="*/ 0 w 233"/>
                  <a:gd name="T1" fmla="*/ 18 h 252"/>
                  <a:gd name="T2" fmla="*/ 87 w 233"/>
                  <a:gd name="T3" fmla="*/ 18 h 252"/>
                  <a:gd name="T4" fmla="*/ 120 w 233"/>
                  <a:gd name="T5" fmla="*/ 34 h 252"/>
                  <a:gd name="T6" fmla="*/ 168 w 233"/>
                  <a:gd name="T7" fmla="*/ 34 h 252"/>
                  <a:gd name="T8" fmla="*/ 232 w 233"/>
                  <a:gd name="T9" fmla="*/ 0 h 252"/>
                  <a:gd name="T10" fmla="*/ 232 w 233"/>
                  <a:gd name="T11" fmla="*/ 109 h 252"/>
                  <a:gd name="T12" fmla="*/ 222 w 233"/>
                  <a:gd name="T13" fmla="*/ 115 h 252"/>
                  <a:gd name="T14" fmla="*/ 192 w 233"/>
                  <a:gd name="T15" fmla="*/ 180 h 252"/>
                  <a:gd name="T16" fmla="*/ 175 w 233"/>
                  <a:gd name="T17" fmla="*/ 180 h 252"/>
                  <a:gd name="T18" fmla="*/ 118 w 233"/>
                  <a:gd name="T19" fmla="*/ 251 h 252"/>
                  <a:gd name="T20" fmla="*/ 99 w 233"/>
                  <a:gd name="T21" fmla="*/ 233 h 252"/>
                  <a:gd name="T22" fmla="*/ 70 w 233"/>
                  <a:gd name="T23" fmla="*/ 241 h 252"/>
                  <a:gd name="T24" fmla="*/ 0 w 233"/>
                  <a:gd name="T25" fmla="*/ 179 h 252"/>
                  <a:gd name="T26" fmla="*/ 0 w 233"/>
                  <a:gd name="T27" fmla="*/ 18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52"/>
                  <a:gd name="T44" fmla="*/ 233 w 233"/>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52">
                    <a:moveTo>
                      <a:pt x="0" y="18"/>
                    </a:moveTo>
                    <a:lnTo>
                      <a:pt x="87" y="18"/>
                    </a:lnTo>
                    <a:lnTo>
                      <a:pt x="120" y="34"/>
                    </a:lnTo>
                    <a:lnTo>
                      <a:pt x="168" y="34"/>
                    </a:lnTo>
                    <a:lnTo>
                      <a:pt x="232" y="0"/>
                    </a:lnTo>
                    <a:lnTo>
                      <a:pt x="232" y="109"/>
                    </a:lnTo>
                    <a:lnTo>
                      <a:pt x="222" y="115"/>
                    </a:lnTo>
                    <a:lnTo>
                      <a:pt x="192" y="180"/>
                    </a:lnTo>
                    <a:lnTo>
                      <a:pt x="175" y="180"/>
                    </a:lnTo>
                    <a:lnTo>
                      <a:pt x="118" y="251"/>
                    </a:lnTo>
                    <a:lnTo>
                      <a:pt x="99" y="233"/>
                    </a:lnTo>
                    <a:lnTo>
                      <a:pt x="70" y="241"/>
                    </a:lnTo>
                    <a:lnTo>
                      <a:pt x="0" y="179"/>
                    </a:lnTo>
                    <a:lnTo>
                      <a:pt x="0" y="18"/>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6" name="Freeform 33"/>
              <p:cNvSpPr>
                <a:spLocks/>
              </p:cNvSpPr>
              <p:nvPr/>
            </p:nvSpPr>
            <p:spPr bwMode="auto">
              <a:xfrm>
                <a:off x="1808" y="621"/>
                <a:ext cx="627" cy="339"/>
              </a:xfrm>
              <a:custGeom>
                <a:avLst/>
                <a:gdLst>
                  <a:gd name="T0" fmla="*/ 2 w 627"/>
                  <a:gd name="T1" fmla="*/ 0 h 339"/>
                  <a:gd name="T2" fmla="*/ 626 w 627"/>
                  <a:gd name="T3" fmla="*/ 0 h 339"/>
                  <a:gd name="T4" fmla="*/ 626 w 627"/>
                  <a:gd name="T5" fmla="*/ 293 h 339"/>
                  <a:gd name="T6" fmla="*/ 257 w 627"/>
                  <a:gd name="T7" fmla="*/ 293 h 339"/>
                  <a:gd name="T8" fmla="*/ 257 w 627"/>
                  <a:gd name="T9" fmla="*/ 311 h 339"/>
                  <a:gd name="T10" fmla="*/ 169 w 627"/>
                  <a:gd name="T11" fmla="*/ 338 h 339"/>
                  <a:gd name="T12" fmla="*/ 116 w 627"/>
                  <a:gd name="T13" fmla="*/ 243 h 339"/>
                  <a:gd name="T14" fmla="*/ 86 w 627"/>
                  <a:gd name="T15" fmla="*/ 257 h 339"/>
                  <a:gd name="T16" fmla="*/ 77 w 627"/>
                  <a:gd name="T17" fmla="*/ 239 h 339"/>
                  <a:gd name="T18" fmla="*/ 96 w 627"/>
                  <a:gd name="T19" fmla="*/ 189 h 339"/>
                  <a:gd name="T20" fmla="*/ 0 w 627"/>
                  <a:gd name="T21" fmla="*/ 85 h 339"/>
                  <a:gd name="T22" fmla="*/ 2 w 627"/>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339"/>
                  <a:gd name="T38" fmla="*/ 627 w 627"/>
                  <a:gd name="T39" fmla="*/ 339 h 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339">
                    <a:moveTo>
                      <a:pt x="2" y="0"/>
                    </a:moveTo>
                    <a:lnTo>
                      <a:pt x="626" y="0"/>
                    </a:lnTo>
                    <a:lnTo>
                      <a:pt x="626" y="293"/>
                    </a:lnTo>
                    <a:lnTo>
                      <a:pt x="257" y="293"/>
                    </a:lnTo>
                    <a:lnTo>
                      <a:pt x="257" y="311"/>
                    </a:lnTo>
                    <a:lnTo>
                      <a:pt x="169" y="338"/>
                    </a:lnTo>
                    <a:lnTo>
                      <a:pt x="116" y="243"/>
                    </a:lnTo>
                    <a:lnTo>
                      <a:pt x="86" y="257"/>
                    </a:lnTo>
                    <a:lnTo>
                      <a:pt x="77" y="239"/>
                    </a:lnTo>
                    <a:lnTo>
                      <a:pt x="96" y="189"/>
                    </a:lnTo>
                    <a:lnTo>
                      <a:pt x="0" y="85"/>
                    </a:lnTo>
                    <a:lnTo>
                      <a:pt x="2"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7" name="Freeform 34"/>
              <p:cNvSpPr>
                <a:spLocks/>
              </p:cNvSpPr>
              <p:nvPr/>
            </p:nvSpPr>
            <p:spPr bwMode="auto">
              <a:xfrm>
                <a:off x="2066" y="916"/>
                <a:ext cx="369" cy="288"/>
              </a:xfrm>
              <a:custGeom>
                <a:avLst/>
                <a:gdLst>
                  <a:gd name="T0" fmla="*/ 0 w 369"/>
                  <a:gd name="T1" fmla="*/ 0 h 288"/>
                  <a:gd name="T2" fmla="*/ 368 w 369"/>
                  <a:gd name="T3" fmla="*/ 0 h 288"/>
                  <a:gd name="T4" fmla="*/ 368 w 369"/>
                  <a:gd name="T5" fmla="*/ 287 h 288"/>
                  <a:gd name="T6" fmla="*/ 0 w 369"/>
                  <a:gd name="T7" fmla="*/ 287 h 288"/>
                  <a:gd name="T8" fmla="*/ 0 w 369"/>
                  <a:gd name="T9" fmla="*/ 0 h 288"/>
                  <a:gd name="T10" fmla="*/ 0 60000 65536"/>
                  <a:gd name="T11" fmla="*/ 0 60000 65536"/>
                  <a:gd name="T12" fmla="*/ 0 60000 65536"/>
                  <a:gd name="T13" fmla="*/ 0 60000 65536"/>
                  <a:gd name="T14" fmla="*/ 0 60000 65536"/>
                  <a:gd name="T15" fmla="*/ 0 w 369"/>
                  <a:gd name="T16" fmla="*/ 0 h 288"/>
                  <a:gd name="T17" fmla="*/ 369 w 369"/>
                  <a:gd name="T18" fmla="*/ 288 h 288"/>
                </a:gdLst>
                <a:ahLst/>
                <a:cxnLst>
                  <a:cxn ang="T10">
                    <a:pos x="T0" y="T1"/>
                  </a:cxn>
                  <a:cxn ang="T11">
                    <a:pos x="T2" y="T3"/>
                  </a:cxn>
                  <a:cxn ang="T12">
                    <a:pos x="T4" y="T5"/>
                  </a:cxn>
                  <a:cxn ang="T13">
                    <a:pos x="T6" y="T7"/>
                  </a:cxn>
                  <a:cxn ang="T14">
                    <a:pos x="T8" y="T9"/>
                  </a:cxn>
                </a:cxnLst>
                <a:rect l="T15" t="T16" r="T17" b="T18"/>
                <a:pathLst>
                  <a:path w="369" h="288">
                    <a:moveTo>
                      <a:pt x="0" y="0"/>
                    </a:moveTo>
                    <a:lnTo>
                      <a:pt x="368" y="0"/>
                    </a:lnTo>
                    <a:lnTo>
                      <a:pt x="368" y="287"/>
                    </a:lnTo>
                    <a:lnTo>
                      <a:pt x="0" y="287"/>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8" name="Freeform 35"/>
              <p:cNvSpPr>
                <a:spLocks/>
              </p:cNvSpPr>
              <p:nvPr/>
            </p:nvSpPr>
            <p:spPr bwMode="auto">
              <a:xfrm>
                <a:off x="2432" y="621"/>
                <a:ext cx="390" cy="218"/>
              </a:xfrm>
              <a:custGeom>
                <a:avLst/>
                <a:gdLst>
                  <a:gd name="T0" fmla="*/ 0 w 390"/>
                  <a:gd name="T1" fmla="*/ 0 h 218"/>
                  <a:gd name="T2" fmla="*/ 350 w 390"/>
                  <a:gd name="T3" fmla="*/ 0 h 218"/>
                  <a:gd name="T4" fmla="*/ 382 w 390"/>
                  <a:gd name="T5" fmla="*/ 163 h 218"/>
                  <a:gd name="T6" fmla="*/ 389 w 390"/>
                  <a:gd name="T7" fmla="*/ 217 h 218"/>
                  <a:gd name="T8" fmla="*/ 2 w 390"/>
                  <a:gd name="T9" fmla="*/ 217 h 218"/>
                  <a:gd name="T10" fmla="*/ 0 w 390"/>
                  <a:gd name="T11" fmla="*/ 0 h 218"/>
                  <a:gd name="T12" fmla="*/ 0 60000 65536"/>
                  <a:gd name="T13" fmla="*/ 0 60000 65536"/>
                  <a:gd name="T14" fmla="*/ 0 60000 65536"/>
                  <a:gd name="T15" fmla="*/ 0 60000 65536"/>
                  <a:gd name="T16" fmla="*/ 0 60000 65536"/>
                  <a:gd name="T17" fmla="*/ 0 60000 65536"/>
                  <a:gd name="T18" fmla="*/ 0 w 390"/>
                  <a:gd name="T19" fmla="*/ 0 h 218"/>
                  <a:gd name="T20" fmla="*/ 390 w 390"/>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390" h="218">
                    <a:moveTo>
                      <a:pt x="0" y="0"/>
                    </a:moveTo>
                    <a:lnTo>
                      <a:pt x="350" y="0"/>
                    </a:lnTo>
                    <a:lnTo>
                      <a:pt x="382" y="163"/>
                    </a:lnTo>
                    <a:lnTo>
                      <a:pt x="389" y="217"/>
                    </a:lnTo>
                    <a:lnTo>
                      <a:pt x="2" y="217"/>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89" name="Freeform 36"/>
              <p:cNvSpPr>
                <a:spLocks/>
              </p:cNvSpPr>
              <p:nvPr/>
            </p:nvSpPr>
            <p:spPr bwMode="auto">
              <a:xfrm>
                <a:off x="2432" y="1060"/>
                <a:ext cx="457" cy="218"/>
              </a:xfrm>
              <a:custGeom>
                <a:avLst/>
                <a:gdLst>
                  <a:gd name="T0" fmla="*/ 0 w 457"/>
                  <a:gd name="T1" fmla="*/ 0 h 218"/>
                  <a:gd name="T2" fmla="*/ 285 w 457"/>
                  <a:gd name="T3" fmla="*/ 0 h 218"/>
                  <a:gd name="T4" fmla="*/ 314 w 457"/>
                  <a:gd name="T5" fmla="*/ 17 h 218"/>
                  <a:gd name="T6" fmla="*/ 379 w 457"/>
                  <a:gd name="T7" fmla="*/ 39 h 218"/>
                  <a:gd name="T8" fmla="*/ 422 w 457"/>
                  <a:gd name="T9" fmla="*/ 174 h 218"/>
                  <a:gd name="T10" fmla="*/ 456 w 457"/>
                  <a:gd name="T11" fmla="*/ 217 h 218"/>
                  <a:gd name="T12" fmla="*/ 98 w 457"/>
                  <a:gd name="T13" fmla="*/ 217 h 218"/>
                  <a:gd name="T14" fmla="*/ 98 w 457"/>
                  <a:gd name="T15" fmla="*/ 142 h 218"/>
                  <a:gd name="T16" fmla="*/ 0 w 457"/>
                  <a:gd name="T17" fmla="*/ 142 h 218"/>
                  <a:gd name="T18" fmla="*/ 0 w 457"/>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7"/>
                  <a:gd name="T31" fmla="*/ 0 h 218"/>
                  <a:gd name="T32" fmla="*/ 457 w 457"/>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7" h="218">
                    <a:moveTo>
                      <a:pt x="0" y="0"/>
                    </a:moveTo>
                    <a:lnTo>
                      <a:pt x="285" y="0"/>
                    </a:lnTo>
                    <a:lnTo>
                      <a:pt x="314" y="17"/>
                    </a:lnTo>
                    <a:lnTo>
                      <a:pt x="379" y="39"/>
                    </a:lnTo>
                    <a:lnTo>
                      <a:pt x="422" y="174"/>
                    </a:lnTo>
                    <a:lnTo>
                      <a:pt x="456" y="217"/>
                    </a:lnTo>
                    <a:lnTo>
                      <a:pt x="98" y="217"/>
                    </a:lnTo>
                    <a:lnTo>
                      <a:pt x="98" y="142"/>
                    </a:lnTo>
                    <a:lnTo>
                      <a:pt x="0" y="142"/>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90" name="Freeform 37"/>
              <p:cNvSpPr>
                <a:spLocks/>
              </p:cNvSpPr>
              <p:nvPr/>
            </p:nvSpPr>
            <p:spPr bwMode="auto">
              <a:xfrm>
                <a:off x="2172" y="1203"/>
                <a:ext cx="357" cy="279"/>
              </a:xfrm>
              <a:custGeom>
                <a:avLst/>
                <a:gdLst>
                  <a:gd name="T0" fmla="*/ 0 w 357"/>
                  <a:gd name="T1" fmla="*/ 0 h 279"/>
                  <a:gd name="T2" fmla="*/ 356 w 357"/>
                  <a:gd name="T3" fmla="*/ 0 h 279"/>
                  <a:gd name="T4" fmla="*/ 356 w 357"/>
                  <a:gd name="T5" fmla="*/ 278 h 279"/>
                  <a:gd name="T6" fmla="*/ 0 w 357"/>
                  <a:gd name="T7" fmla="*/ 278 h 279"/>
                  <a:gd name="T8" fmla="*/ 0 w 357"/>
                  <a:gd name="T9" fmla="*/ 0 h 279"/>
                  <a:gd name="T10" fmla="*/ 0 60000 65536"/>
                  <a:gd name="T11" fmla="*/ 0 60000 65536"/>
                  <a:gd name="T12" fmla="*/ 0 60000 65536"/>
                  <a:gd name="T13" fmla="*/ 0 60000 65536"/>
                  <a:gd name="T14" fmla="*/ 0 60000 65536"/>
                  <a:gd name="T15" fmla="*/ 0 w 357"/>
                  <a:gd name="T16" fmla="*/ 0 h 279"/>
                  <a:gd name="T17" fmla="*/ 357 w 357"/>
                  <a:gd name="T18" fmla="*/ 279 h 279"/>
                </a:gdLst>
                <a:ahLst/>
                <a:cxnLst>
                  <a:cxn ang="T10">
                    <a:pos x="T0" y="T1"/>
                  </a:cxn>
                  <a:cxn ang="T11">
                    <a:pos x="T2" y="T3"/>
                  </a:cxn>
                  <a:cxn ang="T12">
                    <a:pos x="T4" y="T5"/>
                  </a:cxn>
                  <a:cxn ang="T13">
                    <a:pos x="T6" y="T7"/>
                  </a:cxn>
                  <a:cxn ang="T14">
                    <a:pos x="T8" y="T9"/>
                  </a:cxn>
                </a:cxnLst>
                <a:rect l="T15" t="T16" r="T17" b="T18"/>
                <a:pathLst>
                  <a:path w="357" h="279">
                    <a:moveTo>
                      <a:pt x="0" y="0"/>
                    </a:moveTo>
                    <a:lnTo>
                      <a:pt x="356" y="0"/>
                    </a:lnTo>
                    <a:lnTo>
                      <a:pt x="356" y="278"/>
                    </a:lnTo>
                    <a:lnTo>
                      <a:pt x="0" y="278"/>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grpSp>
        <p:grpSp>
          <p:nvGrpSpPr>
            <p:cNvPr id="5" name="Group 38"/>
            <p:cNvGrpSpPr>
              <a:grpSpLocks/>
            </p:cNvGrpSpPr>
            <p:nvPr/>
          </p:nvGrpSpPr>
          <p:grpSpPr bwMode="auto">
            <a:xfrm>
              <a:off x="2176" y="1249"/>
              <a:ext cx="1746" cy="1041"/>
              <a:chOff x="2176" y="1249"/>
              <a:chExt cx="1746" cy="1041"/>
            </a:xfrm>
            <a:grpFill/>
          </p:grpSpPr>
          <p:sp>
            <p:nvSpPr>
              <p:cNvPr id="160" name="Freeform 39"/>
              <p:cNvSpPr>
                <a:spLocks/>
              </p:cNvSpPr>
              <p:nvPr/>
            </p:nvSpPr>
            <p:spPr bwMode="auto">
              <a:xfrm>
                <a:off x="3552" y="1249"/>
                <a:ext cx="280" cy="223"/>
              </a:xfrm>
              <a:custGeom>
                <a:avLst/>
                <a:gdLst>
                  <a:gd name="T0" fmla="*/ 115 w 280"/>
                  <a:gd name="T1" fmla="*/ 0 h 223"/>
                  <a:gd name="T2" fmla="*/ 107 w 280"/>
                  <a:gd name="T3" fmla="*/ 0 h 223"/>
                  <a:gd name="T4" fmla="*/ 74 w 280"/>
                  <a:gd name="T5" fmla="*/ 67 h 223"/>
                  <a:gd name="T6" fmla="*/ 55 w 280"/>
                  <a:gd name="T7" fmla="*/ 67 h 223"/>
                  <a:gd name="T8" fmla="*/ 0 w 280"/>
                  <a:gd name="T9" fmla="*/ 136 h 223"/>
                  <a:gd name="T10" fmla="*/ 24 w 280"/>
                  <a:gd name="T11" fmla="*/ 207 h 223"/>
                  <a:gd name="T12" fmla="*/ 110 w 280"/>
                  <a:gd name="T13" fmla="*/ 222 h 223"/>
                  <a:gd name="T14" fmla="*/ 133 w 280"/>
                  <a:gd name="T15" fmla="*/ 204 h 223"/>
                  <a:gd name="T16" fmla="*/ 158 w 280"/>
                  <a:gd name="T17" fmla="*/ 152 h 223"/>
                  <a:gd name="T18" fmla="*/ 164 w 280"/>
                  <a:gd name="T19" fmla="*/ 147 h 223"/>
                  <a:gd name="T20" fmla="*/ 279 w 280"/>
                  <a:gd name="T21" fmla="*/ 104 h 223"/>
                  <a:gd name="T22" fmla="*/ 271 w 280"/>
                  <a:gd name="T23" fmla="*/ 84 h 223"/>
                  <a:gd name="T24" fmla="*/ 227 w 280"/>
                  <a:gd name="T25" fmla="*/ 69 h 223"/>
                  <a:gd name="T26" fmla="*/ 163 w 280"/>
                  <a:gd name="T27" fmla="*/ 104 h 223"/>
                  <a:gd name="T28" fmla="*/ 163 w 280"/>
                  <a:gd name="T29" fmla="*/ 43 h 223"/>
                  <a:gd name="T30" fmla="*/ 115 w 280"/>
                  <a:gd name="T31" fmla="*/ 43 h 223"/>
                  <a:gd name="T32" fmla="*/ 115 w 280"/>
                  <a:gd name="T33" fmla="*/ 0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0"/>
                  <a:gd name="T52" fmla="*/ 0 h 223"/>
                  <a:gd name="T53" fmla="*/ 280 w 280"/>
                  <a:gd name="T54" fmla="*/ 223 h 2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0" h="223">
                    <a:moveTo>
                      <a:pt x="115" y="0"/>
                    </a:moveTo>
                    <a:lnTo>
                      <a:pt x="107" y="0"/>
                    </a:lnTo>
                    <a:lnTo>
                      <a:pt x="74" y="67"/>
                    </a:lnTo>
                    <a:lnTo>
                      <a:pt x="55" y="67"/>
                    </a:lnTo>
                    <a:lnTo>
                      <a:pt x="0" y="136"/>
                    </a:lnTo>
                    <a:lnTo>
                      <a:pt x="24" y="207"/>
                    </a:lnTo>
                    <a:lnTo>
                      <a:pt x="110" y="222"/>
                    </a:lnTo>
                    <a:lnTo>
                      <a:pt x="133" y="204"/>
                    </a:lnTo>
                    <a:lnTo>
                      <a:pt x="158" y="152"/>
                    </a:lnTo>
                    <a:lnTo>
                      <a:pt x="164" y="147"/>
                    </a:lnTo>
                    <a:lnTo>
                      <a:pt x="279" y="104"/>
                    </a:lnTo>
                    <a:lnTo>
                      <a:pt x="271" y="84"/>
                    </a:lnTo>
                    <a:lnTo>
                      <a:pt x="227" y="69"/>
                    </a:lnTo>
                    <a:lnTo>
                      <a:pt x="163" y="104"/>
                    </a:lnTo>
                    <a:lnTo>
                      <a:pt x="163" y="43"/>
                    </a:lnTo>
                    <a:lnTo>
                      <a:pt x="115" y="43"/>
                    </a:lnTo>
                    <a:lnTo>
                      <a:pt x="115"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1" name="Freeform 40"/>
              <p:cNvSpPr>
                <a:spLocks/>
              </p:cNvSpPr>
              <p:nvPr/>
            </p:nvSpPr>
            <p:spPr bwMode="auto">
              <a:xfrm>
                <a:off x="3464" y="1353"/>
                <a:ext cx="446" cy="168"/>
              </a:xfrm>
              <a:custGeom>
                <a:avLst/>
                <a:gdLst>
                  <a:gd name="T0" fmla="*/ 0 w 446"/>
                  <a:gd name="T1" fmla="*/ 166 h 168"/>
                  <a:gd name="T2" fmla="*/ 14 w 446"/>
                  <a:gd name="T3" fmla="*/ 151 h 168"/>
                  <a:gd name="T4" fmla="*/ 114 w 446"/>
                  <a:gd name="T5" fmla="*/ 102 h 168"/>
                  <a:gd name="T6" fmla="*/ 201 w 446"/>
                  <a:gd name="T7" fmla="*/ 117 h 168"/>
                  <a:gd name="T8" fmla="*/ 223 w 446"/>
                  <a:gd name="T9" fmla="*/ 99 h 168"/>
                  <a:gd name="T10" fmla="*/ 251 w 446"/>
                  <a:gd name="T11" fmla="*/ 43 h 168"/>
                  <a:gd name="T12" fmla="*/ 369 w 446"/>
                  <a:gd name="T13" fmla="*/ 0 h 168"/>
                  <a:gd name="T14" fmla="*/ 389 w 446"/>
                  <a:gd name="T15" fmla="*/ 74 h 168"/>
                  <a:gd name="T16" fmla="*/ 445 w 446"/>
                  <a:gd name="T17" fmla="*/ 89 h 168"/>
                  <a:gd name="T18" fmla="*/ 416 w 446"/>
                  <a:gd name="T19" fmla="*/ 125 h 168"/>
                  <a:gd name="T20" fmla="*/ 435 w 446"/>
                  <a:gd name="T21" fmla="*/ 167 h 168"/>
                  <a:gd name="T22" fmla="*/ 0 w 446"/>
                  <a:gd name="T23" fmla="*/ 166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6"/>
                  <a:gd name="T37" fmla="*/ 0 h 168"/>
                  <a:gd name="T38" fmla="*/ 446 w 446"/>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6" h="168">
                    <a:moveTo>
                      <a:pt x="0" y="166"/>
                    </a:moveTo>
                    <a:lnTo>
                      <a:pt x="14" y="151"/>
                    </a:lnTo>
                    <a:lnTo>
                      <a:pt x="114" y="102"/>
                    </a:lnTo>
                    <a:lnTo>
                      <a:pt x="201" y="117"/>
                    </a:lnTo>
                    <a:lnTo>
                      <a:pt x="223" y="99"/>
                    </a:lnTo>
                    <a:lnTo>
                      <a:pt x="251" y="43"/>
                    </a:lnTo>
                    <a:lnTo>
                      <a:pt x="369" y="0"/>
                    </a:lnTo>
                    <a:lnTo>
                      <a:pt x="389" y="74"/>
                    </a:lnTo>
                    <a:lnTo>
                      <a:pt x="445" y="89"/>
                    </a:lnTo>
                    <a:lnTo>
                      <a:pt x="416" y="125"/>
                    </a:lnTo>
                    <a:lnTo>
                      <a:pt x="435" y="167"/>
                    </a:lnTo>
                    <a:lnTo>
                      <a:pt x="0" y="166"/>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2" name="Freeform 41"/>
              <p:cNvSpPr>
                <a:spLocks/>
              </p:cNvSpPr>
              <p:nvPr/>
            </p:nvSpPr>
            <p:spPr bwMode="auto">
              <a:xfrm>
                <a:off x="3189" y="1316"/>
                <a:ext cx="388" cy="220"/>
              </a:xfrm>
              <a:custGeom>
                <a:avLst/>
                <a:gdLst>
                  <a:gd name="T0" fmla="*/ 0 w 388"/>
                  <a:gd name="T1" fmla="*/ 219 h 220"/>
                  <a:gd name="T2" fmla="*/ 22 w 388"/>
                  <a:gd name="T3" fmla="*/ 162 h 220"/>
                  <a:gd name="T4" fmla="*/ 73 w 388"/>
                  <a:gd name="T5" fmla="*/ 126 h 220"/>
                  <a:gd name="T6" fmla="*/ 179 w 388"/>
                  <a:gd name="T7" fmla="*/ 102 h 220"/>
                  <a:gd name="T8" fmla="*/ 244 w 388"/>
                  <a:gd name="T9" fmla="*/ 15 h 220"/>
                  <a:gd name="T10" fmla="*/ 244 w 388"/>
                  <a:gd name="T11" fmla="*/ 0 h 220"/>
                  <a:gd name="T12" fmla="*/ 316 w 388"/>
                  <a:gd name="T13" fmla="*/ 60 h 220"/>
                  <a:gd name="T14" fmla="*/ 344 w 388"/>
                  <a:gd name="T15" fmla="*/ 50 h 220"/>
                  <a:gd name="T16" fmla="*/ 362 w 388"/>
                  <a:gd name="T17" fmla="*/ 69 h 220"/>
                  <a:gd name="T18" fmla="*/ 387 w 388"/>
                  <a:gd name="T19" fmla="*/ 139 h 220"/>
                  <a:gd name="T20" fmla="*/ 288 w 388"/>
                  <a:gd name="T21" fmla="*/ 188 h 220"/>
                  <a:gd name="T22" fmla="*/ 274 w 388"/>
                  <a:gd name="T23" fmla="*/ 204 h 220"/>
                  <a:gd name="T24" fmla="*/ 81 w 388"/>
                  <a:gd name="T25" fmla="*/ 204 h 220"/>
                  <a:gd name="T26" fmla="*/ 81 w 388"/>
                  <a:gd name="T27" fmla="*/ 219 h 220"/>
                  <a:gd name="T28" fmla="*/ 0 w 388"/>
                  <a:gd name="T29" fmla="*/ 219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8"/>
                  <a:gd name="T46" fmla="*/ 0 h 220"/>
                  <a:gd name="T47" fmla="*/ 388 w 388"/>
                  <a:gd name="T48" fmla="*/ 220 h 2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8" h="220">
                    <a:moveTo>
                      <a:pt x="0" y="219"/>
                    </a:moveTo>
                    <a:lnTo>
                      <a:pt x="22" y="162"/>
                    </a:lnTo>
                    <a:lnTo>
                      <a:pt x="73" y="126"/>
                    </a:lnTo>
                    <a:lnTo>
                      <a:pt x="179" y="102"/>
                    </a:lnTo>
                    <a:lnTo>
                      <a:pt x="244" y="15"/>
                    </a:lnTo>
                    <a:lnTo>
                      <a:pt x="244" y="0"/>
                    </a:lnTo>
                    <a:lnTo>
                      <a:pt x="316" y="60"/>
                    </a:lnTo>
                    <a:lnTo>
                      <a:pt x="344" y="50"/>
                    </a:lnTo>
                    <a:lnTo>
                      <a:pt x="362" y="69"/>
                    </a:lnTo>
                    <a:lnTo>
                      <a:pt x="387" y="139"/>
                    </a:lnTo>
                    <a:lnTo>
                      <a:pt x="288" y="188"/>
                    </a:lnTo>
                    <a:lnTo>
                      <a:pt x="274" y="204"/>
                    </a:lnTo>
                    <a:lnTo>
                      <a:pt x="81" y="204"/>
                    </a:lnTo>
                    <a:lnTo>
                      <a:pt x="81" y="219"/>
                    </a:lnTo>
                    <a:lnTo>
                      <a:pt x="0" y="219"/>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3" name="Freeform 42"/>
              <p:cNvSpPr>
                <a:spLocks/>
              </p:cNvSpPr>
              <p:nvPr/>
            </p:nvSpPr>
            <p:spPr bwMode="auto">
              <a:xfrm>
                <a:off x="2921" y="1522"/>
                <a:ext cx="265" cy="250"/>
              </a:xfrm>
              <a:custGeom>
                <a:avLst/>
                <a:gdLst>
                  <a:gd name="T0" fmla="*/ 0 w 265"/>
                  <a:gd name="T1" fmla="*/ 0 h 250"/>
                  <a:gd name="T2" fmla="*/ 238 w 265"/>
                  <a:gd name="T3" fmla="*/ 0 h 250"/>
                  <a:gd name="T4" fmla="*/ 229 w 265"/>
                  <a:gd name="T5" fmla="*/ 33 h 250"/>
                  <a:gd name="T6" fmla="*/ 264 w 265"/>
                  <a:gd name="T7" fmla="*/ 35 h 250"/>
                  <a:gd name="T8" fmla="*/ 231 w 265"/>
                  <a:gd name="T9" fmla="*/ 121 h 250"/>
                  <a:gd name="T10" fmla="*/ 196 w 265"/>
                  <a:gd name="T11" fmla="*/ 167 h 250"/>
                  <a:gd name="T12" fmla="*/ 173 w 265"/>
                  <a:gd name="T13" fmla="*/ 249 h 250"/>
                  <a:gd name="T14" fmla="*/ 35 w 265"/>
                  <a:gd name="T15" fmla="*/ 249 h 250"/>
                  <a:gd name="T16" fmla="*/ 35 w 265"/>
                  <a:gd name="T17" fmla="*/ 212 h 250"/>
                  <a:gd name="T18" fmla="*/ 10 w 265"/>
                  <a:gd name="T19" fmla="*/ 205 h 250"/>
                  <a:gd name="T20" fmla="*/ 10 w 265"/>
                  <a:gd name="T21" fmla="*/ 51 h 250"/>
                  <a:gd name="T22" fmla="*/ 0 w 265"/>
                  <a:gd name="T23" fmla="*/ 0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250"/>
                  <a:gd name="T38" fmla="*/ 265 w 265"/>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250">
                    <a:moveTo>
                      <a:pt x="0" y="0"/>
                    </a:moveTo>
                    <a:lnTo>
                      <a:pt x="238" y="0"/>
                    </a:lnTo>
                    <a:lnTo>
                      <a:pt x="229" y="33"/>
                    </a:lnTo>
                    <a:lnTo>
                      <a:pt x="264" y="35"/>
                    </a:lnTo>
                    <a:lnTo>
                      <a:pt x="231" y="121"/>
                    </a:lnTo>
                    <a:lnTo>
                      <a:pt x="196" y="167"/>
                    </a:lnTo>
                    <a:lnTo>
                      <a:pt x="173" y="249"/>
                    </a:lnTo>
                    <a:lnTo>
                      <a:pt x="35" y="249"/>
                    </a:lnTo>
                    <a:lnTo>
                      <a:pt x="35" y="212"/>
                    </a:lnTo>
                    <a:lnTo>
                      <a:pt x="10" y="205"/>
                    </a:lnTo>
                    <a:lnTo>
                      <a:pt x="10" y="51"/>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4" name="Freeform 43"/>
              <p:cNvSpPr>
                <a:spLocks/>
              </p:cNvSpPr>
              <p:nvPr/>
            </p:nvSpPr>
            <p:spPr bwMode="auto">
              <a:xfrm>
                <a:off x="3154" y="1520"/>
                <a:ext cx="450" cy="122"/>
              </a:xfrm>
              <a:custGeom>
                <a:avLst/>
                <a:gdLst>
                  <a:gd name="T0" fmla="*/ 40 w 450"/>
                  <a:gd name="T1" fmla="*/ 13 h 122"/>
                  <a:gd name="T2" fmla="*/ 118 w 450"/>
                  <a:gd name="T3" fmla="*/ 13 h 122"/>
                  <a:gd name="T4" fmla="*/ 118 w 450"/>
                  <a:gd name="T5" fmla="*/ 0 h 122"/>
                  <a:gd name="T6" fmla="*/ 449 w 450"/>
                  <a:gd name="T7" fmla="*/ 0 h 122"/>
                  <a:gd name="T8" fmla="*/ 442 w 450"/>
                  <a:gd name="T9" fmla="*/ 26 h 122"/>
                  <a:gd name="T10" fmla="*/ 310 w 450"/>
                  <a:gd name="T11" fmla="*/ 86 h 122"/>
                  <a:gd name="T12" fmla="*/ 297 w 450"/>
                  <a:gd name="T13" fmla="*/ 121 h 122"/>
                  <a:gd name="T14" fmla="*/ 0 w 450"/>
                  <a:gd name="T15" fmla="*/ 121 h 122"/>
                  <a:gd name="T16" fmla="*/ 40 w 450"/>
                  <a:gd name="T17" fmla="*/ 13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0"/>
                  <a:gd name="T28" fmla="*/ 0 h 122"/>
                  <a:gd name="T29" fmla="*/ 450 w 45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0" h="122">
                    <a:moveTo>
                      <a:pt x="40" y="13"/>
                    </a:moveTo>
                    <a:lnTo>
                      <a:pt x="118" y="13"/>
                    </a:lnTo>
                    <a:lnTo>
                      <a:pt x="118" y="0"/>
                    </a:lnTo>
                    <a:lnTo>
                      <a:pt x="449" y="0"/>
                    </a:lnTo>
                    <a:lnTo>
                      <a:pt x="442" y="26"/>
                    </a:lnTo>
                    <a:lnTo>
                      <a:pt x="310" y="86"/>
                    </a:lnTo>
                    <a:lnTo>
                      <a:pt x="297" y="121"/>
                    </a:lnTo>
                    <a:lnTo>
                      <a:pt x="0" y="121"/>
                    </a:lnTo>
                    <a:lnTo>
                      <a:pt x="40" y="13"/>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5" name="Freeform 44"/>
              <p:cNvSpPr>
                <a:spLocks/>
              </p:cNvSpPr>
              <p:nvPr/>
            </p:nvSpPr>
            <p:spPr bwMode="auto">
              <a:xfrm>
                <a:off x="3451" y="1521"/>
                <a:ext cx="471" cy="193"/>
              </a:xfrm>
              <a:custGeom>
                <a:avLst/>
                <a:gdLst>
                  <a:gd name="T0" fmla="*/ 152 w 471"/>
                  <a:gd name="T1" fmla="*/ 0 h 193"/>
                  <a:gd name="T2" fmla="*/ 450 w 471"/>
                  <a:gd name="T3" fmla="*/ 0 h 193"/>
                  <a:gd name="T4" fmla="*/ 470 w 471"/>
                  <a:gd name="T5" fmla="*/ 59 h 193"/>
                  <a:gd name="T6" fmla="*/ 419 w 471"/>
                  <a:gd name="T7" fmla="*/ 117 h 193"/>
                  <a:gd name="T8" fmla="*/ 344 w 471"/>
                  <a:gd name="T9" fmla="*/ 142 h 193"/>
                  <a:gd name="T10" fmla="*/ 315 w 471"/>
                  <a:gd name="T11" fmla="*/ 192 h 193"/>
                  <a:gd name="T12" fmla="*/ 241 w 471"/>
                  <a:gd name="T13" fmla="*/ 110 h 193"/>
                  <a:gd name="T14" fmla="*/ 184 w 471"/>
                  <a:gd name="T15" fmla="*/ 110 h 193"/>
                  <a:gd name="T16" fmla="*/ 174 w 471"/>
                  <a:gd name="T17" fmla="*/ 93 h 193"/>
                  <a:gd name="T18" fmla="*/ 95 w 471"/>
                  <a:gd name="T19" fmla="*/ 93 h 193"/>
                  <a:gd name="T20" fmla="*/ 67 w 471"/>
                  <a:gd name="T21" fmla="*/ 121 h 193"/>
                  <a:gd name="T22" fmla="*/ 0 w 471"/>
                  <a:gd name="T23" fmla="*/ 121 h 193"/>
                  <a:gd name="T24" fmla="*/ 12 w 471"/>
                  <a:gd name="T25" fmla="*/ 85 h 193"/>
                  <a:gd name="T26" fmla="*/ 146 w 471"/>
                  <a:gd name="T27" fmla="*/ 28 h 193"/>
                  <a:gd name="T28" fmla="*/ 152 w 471"/>
                  <a:gd name="T29" fmla="*/ 0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1"/>
                  <a:gd name="T46" fmla="*/ 0 h 193"/>
                  <a:gd name="T47" fmla="*/ 471 w 471"/>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1" h="193">
                    <a:moveTo>
                      <a:pt x="152" y="0"/>
                    </a:moveTo>
                    <a:lnTo>
                      <a:pt x="450" y="0"/>
                    </a:lnTo>
                    <a:lnTo>
                      <a:pt x="470" y="59"/>
                    </a:lnTo>
                    <a:lnTo>
                      <a:pt x="419" y="117"/>
                    </a:lnTo>
                    <a:lnTo>
                      <a:pt x="344" y="142"/>
                    </a:lnTo>
                    <a:lnTo>
                      <a:pt x="315" y="192"/>
                    </a:lnTo>
                    <a:lnTo>
                      <a:pt x="241" y="110"/>
                    </a:lnTo>
                    <a:lnTo>
                      <a:pt x="184" y="110"/>
                    </a:lnTo>
                    <a:lnTo>
                      <a:pt x="174" y="93"/>
                    </a:lnTo>
                    <a:lnTo>
                      <a:pt x="95" y="93"/>
                    </a:lnTo>
                    <a:lnTo>
                      <a:pt x="67" y="121"/>
                    </a:lnTo>
                    <a:lnTo>
                      <a:pt x="0" y="121"/>
                    </a:lnTo>
                    <a:lnTo>
                      <a:pt x="12" y="85"/>
                    </a:lnTo>
                    <a:lnTo>
                      <a:pt x="146" y="28"/>
                    </a:lnTo>
                    <a:lnTo>
                      <a:pt x="152" y="0"/>
                    </a:lnTo>
                  </a:path>
                </a:pathLst>
              </a:custGeom>
              <a:solidFill>
                <a:srgbClr val="FF0000"/>
              </a:solidFill>
              <a:ln w="12700" cap="rnd" cmpd="sng">
                <a:solidFill>
                  <a:schemeClr val="tx1"/>
                </a:solidFill>
                <a:prstDash val="solid"/>
                <a:round/>
                <a:headEnd type="none" w="med" len="med"/>
                <a:tailEnd type="none" w="med" len="med"/>
              </a:ln>
              <a:effectLst>
                <a:innerShdw blurRad="114300" dist="101600">
                  <a:prstClr val="black"/>
                </a:innerShdw>
              </a:effectLst>
            </p:spPr>
            <p:txBody>
              <a:bodyPr/>
              <a:lstStyle/>
              <a:p>
                <a:pPr>
                  <a:defRPr/>
                </a:pPr>
                <a:endParaRPr lang="en-US" dirty="0">
                  <a:solidFill>
                    <a:srgbClr val="000000"/>
                  </a:solidFill>
                  <a:latin typeface="Arial" pitchFamily="34" charset="0"/>
                  <a:cs typeface="Arial" pitchFamily="34" charset="0"/>
                </a:endParaRPr>
              </a:p>
            </p:txBody>
          </p:sp>
          <p:sp>
            <p:nvSpPr>
              <p:cNvPr id="166" name="Freeform 45"/>
              <p:cNvSpPr>
                <a:spLocks/>
              </p:cNvSpPr>
              <p:nvPr/>
            </p:nvSpPr>
            <p:spPr bwMode="auto">
              <a:xfrm>
                <a:off x="3509" y="1614"/>
                <a:ext cx="258" cy="234"/>
              </a:xfrm>
              <a:custGeom>
                <a:avLst/>
                <a:gdLst>
                  <a:gd name="T0" fmla="*/ 11 w 258"/>
                  <a:gd name="T1" fmla="*/ 28 h 234"/>
                  <a:gd name="T2" fmla="*/ 38 w 258"/>
                  <a:gd name="T3" fmla="*/ 0 h 234"/>
                  <a:gd name="T4" fmla="*/ 116 w 258"/>
                  <a:gd name="T5" fmla="*/ 0 h 234"/>
                  <a:gd name="T6" fmla="*/ 125 w 258"/>
                  <a:gd name="T7" fmla="*/ 17 h 234"/>
                  <a:gd name="T8" fmla="*/ 184 w 258"/>
                  <a:gd name="T9" fmla="*/ 17 h 234"/>
                  <a:gd name="T10" fmla="*/ 257 w 258"/>
                  <a:gd name="T11" fmla="*/ 99 h 234"/>
                  <a:gd name="T12" fmla="*/ 190 w 258"/>
                  <a:gd name="T13" fmla="*/ 173 h 234"/>
                  <a:gd name="T14" fmla="*/ 140 w 258"/>
                  <a:gd name="T15" fmla="*/ 191 h 234"/>
                  <a:gd name="T16" fmla="*/ 134 w 258"/>
                  <a:gd name="T17" fmla="*/ 233 h 234"/>
                  <a:gd name="T18" fmla="*/ 109 w 258"/>
                  <a:gd name="T19" fmla="*/ 184 h 234"/>
                  <a:gd name="T20" fmla="*/ 0 w 258"/>
                  <a:gd name="T21" fmla="*/ 51 h 234"/>
                  <a:gd name="T22" fmla="*/ 11 w 258"/>
                  <a:gd name="T23" fmla="*/ 28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234"/>
                  <a:gd name="T38" fmla="*/ 258 w 258"/>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234">
                    <a:moveTo>
                      <a:pt x="11" y="28"/>
                    </a:moveTo>
                    <a:lnTo>
                      <a:pt x="38" y="0"/>
                    </a:lnTo>
                    <a:lnTo>
                      <a:pt x="116" y="0"/>
                    </a:lnTo>
                    <a:lnTo>
                      <a:pt x="125" y="17"/>
                    </a:lnTo>
                    <a:lnTo>
                      <a:pt x="184" y="17"/>
                    </a:lnTo>
                    <a:lnTo>
                      <a:pt x="257" y="99"/>
                    </a:lnTo>
                    <a:lnTo>
                      <a:pt x="190" y="173"/>
                    </a:lnTo>
                    <a:lnTo>
                      <a:pt x="140" y="191"/>
                    </a:lnTo>
                    <a:lnTo>
                      <a:pt x="134" y="233"/>
                    </a:lnTo>
                    <a:lnTo>
                      <a:pt x="109" y="184"/>
                    </a:lnTo>
                    <a:lnTo>
                      <a:pt x="0" y="51"/>
                    </a:lnTo>
                    <a:lnTo>
                      <a:pt x="11" y="28"/>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7" name="Freeform 46"/>
              <p:cNvSpPr>
                <a:spLocks/>
              </p:cNvSpPr>
              <p:nvPr/>
            </p:nvSpPr>
            <p:spPr bwMode="auto">
              <a:xfrm>
                <a:off x="3397" y="1642"/>
                <a:ext cx="247" cy="291"/>
              </a:xfrm>
              <a:custGeom>
                <a:avLst/>
                <a:gdLst>
                  <a:gd name="T0" fmla="*/ 0 w 247"/>
                  <a:gd name="T1" fmla="*/ 0 h 291"/>
                  <a:gd name="T2" fmla="*/ 124 w 247"/>
                  <a:gd name="T3" fmla="*/ 0 h 291"/>
                  <a:gd name="T4" fmla="*/ 113 w 247"/>
                  <a:gd name="T5" fmla="*/ 22 h 291"/>
                  <a:gd name="T6" fmla="*/ 220 w 247"/>
                  <a:gd name="T7" fmla="*/ 155 h 291"/>
                  <a:gd name="T8" fmla="*/ 246 w 247"/>
                  <a:gd name="T9" fmla="*/ 203 h 291"/>
                  <a:gd name="T10" fmla="*/ 215 w 247"/>
                  <a:gd name="T11" fmla="*/ 290 h 291"/>
                  <a:gd name="T12" fmla="*/ 45 w 247"/>
                  <a:gd name="T13" fmla="*/ 290 h 291"/>
                  <a:gd name="T14" fmla="*/ 28 w 247"/>
                  <a:gd name="T15" fmla="*/ 254 h 291"/>
                  <a:gd name="T16" fmla="*/ 18 w 247"/>
                  <a:gd name="T17" fmla="*/ 209 h 291"/>
                  <a:gd name="T18" fmla="*/ 35 w 247"/>
                  <a:gd name="T19" fmla="*/ 183 h 291"/>
                  <a:gd name="T20" fmla="*/ 0 w 247"/>
                  <a:gd name="T21" fmla="*/ 0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291"/>
                  <a:gd name="T35" fmla="*/ 247 w 247"/>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291">
                    <a:moveTo>
                      <a:pt x="0" y="0"/>
                    </a:moveTo>
                    <a:lnTo>
                      <a:pt x="124" y="0"/>
                    </a:lnTo>
                    <a:lnTo>
                      <a:pt x="113" y="22"/>
                    </a:lnTo>
                    <a:lnTo>
                      <a:pt x="220" y="155"/>
                    </a:lnTo>
                    <a:lnTo>
                      <a:pt x="246" y="203"/>
                    </a:lnTo>
                    <a:lnTo>
                      <a:pt x="215" y="290"/>
                    </a:lnTo>
                    <a:lnTo>
                      <a:pt x="45" y="290"/>
                    </a:lnTo>
                    <a:lnTo>
                      <a:pt x="28" y="254"/>
                    </a:lnTo>
                    <a:lnTo>
                      <a:pt x="18" y="209"/>
                    </a:lnTo>
                    <a:lnTo>
                      <a:pt x="35" y="183"/>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8" name="Freeform 47"/>
              <p:cNvSpPr>
                <a:spLocks/>
              </p:cNvSpPr>
              <p:nvPr/>
            </p:nvSpPr>
            <p:spPr bwMode="auto">
              <a:xfrm>
                <a:off x="3232" y="1641"/>
                <a:ext cx="199" cy="305"/>
              </a:xfrm>
              <a:custGeom>
                <a:avLst/>
                <a:gdLst>
                  <a:gd name="T0" fmla="*/ 40 w 199"/>
                  <a:gd name="T1" fmla="*/ 0 h 305"/>
                  <a:gd name="T2" fmla="*/ 165 w 199"/>
                  <a:gd name="T3" fmla="*/ 0 h 305"/>
                  <a:gd name="T4" fmla="*/ 198 w 199"/>
                  <a:gd name="T5" fmla="*/ 186 h 305"/>
                  <a:gd name="T6" fmla="*/ 182 w 199"/>
                  <a:gd name="T7" fmla="*/ 210 h 305"/>
                  <a:gd name="T8" fmla="*/ 189 w 199"/>
                  <a:gd name="T9" fmla="*/ 254 h 305"/>
                  <a:gd name="T10" fmla="*/ 51 w 199"/>
                  <a:gd name="T11" fmla="*/ 254 h 305"/>
                  <a:gd name="T12" fmla="*/ 49 w 199"/>
                  <a:gd name="T13" fmla="*/ 297 h 305"/>
                  <a:gd name="T14" fmla="*/ 0 w 199"/>
                  <a:gd name="T15" fmla="*/ 304 h 305"/>
                  <a:gd name="T16" fmla="*/ 2 w 199"/>
                  <a:gd name="T17" fmla="*/ 219 h 305"/>
                  <a:gd name="T18" fmla="*/ 40 w 199"/>
                  <a:gd name="T19" fmla="*/ 0 h 3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305"/>
                  <a:gd name="T32" fmla="*/ 199 w 199"/>
                  <a:gd name="T33" fmla="*/ 305 h 3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305">
                    <a:moveTo>
                      <a:pt x="40" y="0"/>
                    </a:moveTo>
                    <a:lnTo>
                      <a:pt x="165" y="0"/>
                    </a:lnTo>
                    <a:lnTo>
                      <a:pt x="198" y="186"/>
                    </a:lnTo>
                    <a:lnTo>
                      <a:pt x="182" y="210"/>
                    </a:lnTo>
                    <a:lnTo>
                      <a:pt x="189" y="254"/>
                    </a:lnTo>
                    <a:lnTo>
                      <a:pt x="51" y="254"/>
                    </a:lnTo>
                    <a:lnTo>
                      <a:pt x="49" y="297"/>
                    </a:lnTo>
                    <a:lnTo>
                      <a:pt x="0" y="304"/>
                    </a:lnTo>
                    <a:lnTo>
                      <a:pt x="2" y="219"/>
                    </a:lnTo>
                    <a:lnTo>
                      <a:pt x="4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69" name="Freeform 48"/>
              <p:cNvSpPr>
                <a:spLocks/>
              </p:cNvSpPr>
              <p:nvPr/>
            </p:nvSpPr>
            <p:spPr bwMode="auto">
              <a:xfrm>
                <a:off x="3095" y="1641"/>
                <a:ext cx="177" cy="330"/>
              </a:xfrm>
              <a:custGeom>
                <a:avLst/>
                <a:gdLst>
                  <a:gd name="T0" fmla="*/ 59 w 177"/>
                  <a:gd name="T1" fmla="*/ 0 h 330"/>
                  <a:gd name="T2" fmla="*/ 176 w 177"/>
                  <a:gd name="T3" fmla="*/ 0 h 330"/>
                  <a:gd name="T4" fmla="*/ 138 w 177"/>
                  <a:gd name="T5" fmla="*/ 219 h 330"/>
                  <a:gd name="T6" fmla="*/ 136 w 177"/>
                  <a:gd name="T7" fmla="*/ 305 h 330"/>
                  <a:gd name="T8" fmla="*/ 100 w 177"/>
                  <a:gd name="T9" fmla="*/ 329 h 330"/>
                  <a:gd name="T10" fmla="*/ 82 w 177"/>
                  <a:gd name="T11" fmla="*/ 273 h 330"/>
                  <a:gd name="T12" fmla="*/ 0 w 177"/>
                  <a:gd name="T13" fmla="*/ 273 h 330"/>
                  <a:gd name="T14" fmla="*/ 26 w 177"/>
                  <a:gd name="T15" fmla="*/ 178 h 330"/>
                  <a:gd name="T16" fmla="*/ 1 w 177"/>
                  <a:gd name="T17" fmla="*/ 128 h 330"/>
                  <a:gd name="T18" fmla="*/ 24 w 177"/>
                  <a:gd name="T19" fmla="*/ 50 h 330"/>
                  <a:gd name="T20" fmla="*/ 59 w 177"/>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330"/>
                  <a:gd name="T35" fmla="*/ 177 w 177"/>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330">
                    <a:moveTo>
                      <a:pt x="59" y="0"/>
                    </a:moveTo>
                    <a:lnTo>
                      <a:pt x="176" y="0"/>
                    </a:lnTo>
                    <a:lnTo>
                      <a:pt x="138" y="219"/>
                    </a:lnTo>
                    <a:lnTo>
                      <a:pt x="136" y="305"/>
                    </a:lnTo>
                    <a:lnTo>
                      <a:pt x="100" y="329"/>
                    </a:lnTo>
                    <a:lnTo>
                      <a:pt x="82" y="273"/>
                    </a:lnTo>
                    <a:lnTo>
                      <a:pt x="0" y="273"/>
                    </a:lnTo>
                    <a:lnTo>
                      <a:pt x="26" y="178"/>
                    </a:lnTo>
                    <a:lnTo>
                      <a:pt x="1" y="128"/>
                    </a:lnTo>
                    <a:lnTo>
                      <a:pt x="24" y="50"/>
                    </a:lnTo>
                    <a:lnTo>
                      <a:pt x="59"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0" name="Freeform 49"/>
              <p:cNvSpPr>
                <a:spLocks/>
              </p:cNvSpPr>
              <p:nvPr/>
            </p:nvSpPr>
            <p:spPr bwMode="auto">
              <a:xfrm>
                <a:off x="3282" y="1896"/>
                <a:ext cx="428" cy="394"/>
              </a:xfrm>
              <a:custGeom>
                <a:avLst/>
                <a:gdLst>
                  <a:gd name="T0" fmla="*/ 2 w 428"/>
                  <a:gd name="T1" fmla="*/ 0 h 394"/>
                  <a:gd name="T2" fmla="*/ 142 w 428"/>
                  <a:gd name="T3" fmla="*/ 0 h 394"/>
                  <a:gd name="T4" fmla="*/ 161 w 428"/>
                  <a:gd name="T5" fmla="*/ 39 h 394"/>
                  <a:gd name="T6" fmla="*/ 331 w 428"/>
                  <a:gd name="T7" fmla="*/ 39 h 394"/>
                  <a:gd name="T8" fmla="*/ 336 w 428"/>
                  <a:gd name="T9" fmla="*/ 74 h 394"/>
                  <a:gd name="T10" fmla="*/ 396 w 428"/>
                  <a:gd name="T11" fmla="*/ 189 h 394"/>
                  <a:gd name="T12" fmla="*/ 419 w 428"/>
                  <a:gd name="T13" fmla="*/ 271 h 394"/>
                  <a:gd name="T14" fmla="*/ 427 w 428"/>
                  <a:gd name="T15" fmla="*/ 329 h 394"/>
                  <a:gd name="T16" fmla="*/ 368 w 428"/>
                  <a:gd name="T17" fmla="*/ 388 h 394"/>
                  <a:gd name="T18" fmla="*/ 319 w 428"/>
                  <a:gd name="T19" fmla="*/ 393 h 394"/>
                  <a:gd name="T20" fmla="*/ 304 w 428"/>
                  <a:gd name="T21" fmla="*/ 273 h 394"/>
                  <a:gd name="T22" fmla="*/ 289 w 428"/>
                  <a:gd name="T23" fmla="*/ 275 h 394"/>
                  <a:gd name="T24" fmla="*/ 241 w 428"/>
                  <a:gd name="T25" fmla="*/ 203 h 394"/>
                  <a:gd name="T26" fmla="*/ 251 w 428"/>
                  <a:gd name="T27" fmla="*/ 143 h 394"/>
                  <a:gd name="T28" fmla="*/ 197 w 428"/>
                  <a:gd name="T29" fmla="*/ 77 h 394"/>
                  <a:gd name="T30" fmla="*/ 125 w 428"/>
                  <a:gd name="T31" fmla="*/ 97 h 394"/>
                  <a:gd name="T32" fmla="*/ 69 w 428"/>
                  <a:gd name="T33" fmla="*/ 44 h 394"/>
                  <a:gd name="T34" fmla="*/ 0 w 428"/>
                  <a:gd name="T35" fmla="*/ 43 h 394"/>
                  <a:gd name="T36" fmla="*/ 2 w 428"/>
                  <a:gd name="T37" fmla="*/ 0 h 3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8"/>
                  <a:gd name="T58" fmla="*/ 0 h 394"/>
                  <a:gd name="T59" fmla="*/ 428 w 428"/>
                  <a:gd name="T60" fmla="*/ 394 h 3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8" h="394">
                    <a:moveTo>
                      <a:pt x="2" y="0"/>
                    </a:moveTo>
                    <a:lnTo>
                      <a:pt x="142" y="0"/>
                    </a:lnTo>
                    <a:lnTo>
                      <a:pt x="161" y="39"/>
                    </a:lnTo>
                    <a:lnTo>
                      <a:pt x="331" y="39"/>
                    </a:lnTo>
                    <a:lnTo>
                      <a:pt x="336" y="74"/>
                    </a:lnTo>
                    <a:lnTo>
                      <a:pt x="396" y="189"/>
                    </a:lnTo>
                    <a:lnTo>
                      <a:pt x="419" y="271"/>
                    </a:lnTo>
                    <a:lnTo>
                      <a:pt x="427" y="329"/>
                    </a:lnTo>
                    <a:lnTo>
                      <a:pt x="368" y="388"/>
                    </a:lnTo>
                    <a:lnTo>
                      <a:pt x="319" y="393"/>
                    </a:lnTo>
                    <a:lnTo>
                      <a:pt x="304" y="273"/>
                    </a:lnTo>
                    <a:lnTo>
                      <a:pt x="289" y="275"/>
                    </a:lnTo>
                    <a:lnTo>
                      <a:pt x="241" y="203"/>
                    </a:lnTo>
                    <a:lnTo>
                      <a:pt x="251" y="143"/>
                    </a:lnTo>
                    <a:lnTo>
                      <a:pt x="197" y="77"/>
                    </a:lnTo>
                    <a:lnTo>
                      <a:pt x="125" y="97"/>
                    </a:lnTo>
                    <a:lnTo>
                      <a:pt x="69" y="44"/>
                    </a:lnTo>
                    <a:lnTo>
                      <a:pt x="0" y="43"/>
                    </a:lnTo>
                    <a:lnTo>
                      <a:pt x="2"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1" name="Freeform 50"/>
              <p:cNvSpPr>
                <a:spLocks/>
              </p:cNvSpPr>
              <p:nvPr/>
            </p:nvSpPr>
            <p:spPr bwMode="auto">
              <a:xfrm>
                <a:off x="2954" y="1764"/>
                <a:ext cx="261" cy="265"/>
              </a:xfrm>
              <a:custGeom>
                <a:avLst/>
                <a:gdLst>
                  <a:gd name="T0" fmla="*/ 2 w 261"/>
                  <a:gd name="T1" fmla="*/ 0 h 265"/>
                  <a:gd name="T2" fmla="*/ 142 w 261"/>
                  <a:gd name="T3" fmla="*/ 0 h 265"/>
                  <a:gd name="T4" fmla="*/ 166 w 261"/>
                  <a:gd name="T5" fmla="*/ 51 h 265"/>
                  <a:gd name="T6" fmla="*/ 140 w 261"/>
                  <a:gd name="T7" fmla="*/ 146 h 265"/>
                  <a:gd name="T8" fmla="*/ 222 w 261"/>
                  <a:gd name="T9" fmla="*/ 146 h 265"/>
                  <a:gd name="T10" fmla="*/ 241 w 261"/>
                  <a:gd name="T11" fmla="*/ 204 h 265"/>
                  <a:gd name="T12" fmla="*/ 260 w 261"/>
                  <a:gd name="T13" fmla="*/ 264 h 265"/>
                  <a:gd name="T14" fmla="*/ 150 w 261"/>
                  <a:gd name="T15" fmla="*/ 257 h 265"/>
                  <a:gd name="T16" fmla="*/ 18 w 261"/>
                  <a:gd name="T17" fmla="*/ 205 h 265"/>
                  <a:gd name="T18" fmla="*/ 33 w 261"/>
                  <a:gd name="T19" fmla="*/ 164 h 265"/>
                  <a:gd name="T20" fmla="*/ 0 w 261"/>
                  <a:gd name="T21" fmla="*/ 81 h 265"/>
                  <a:gd name="T22" fmla="*/ 2 w 261"/>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265"/>
                  <a:gd name="T38" fmla="*/ 261 w 261"/>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265">
                    <a:moveTo>
                      <a:pt x="2" y="0"/>
                    </a:moveTo>
                    <a:lnTo>
                      <a:pt x="142" y="0"/>
                    </a:lnTo>
                    <a:lnTo>
                      <a:pt x="166" y="51"/>
                    </a:lnTo>
                    <a:lnTo>
                      <a:pt x="140" y="146"/>
                    </a:lnTo>
                    <a:lnTo>
                      <a:pt x="222" y="146"/>
                    </a:lnTo>
                    <a:lnTo>
                      <a:pt x="241" y="204"/>
                    </a:lnTo>
                    <a:lnTo>
                      <a:pt x="260" y="264"/>
                    </a:lnTo>
                    <a:lnTo>
                      <a:pt x="150" y="257"/>
                    </a:lnTo>
                    <a:lnTo>
                      <a:pt x="18" y="205"/>
                    </a:lnTo>
                    <a:lnTo>
                      <a:pt x="33" y="164"/>
                    </a:lnTo>
                    <a:lnTo>
                      <a:pt x="0" y="81"/>
                    </a:lnTo>
                    <a:lnTo>
                      <a:pt x="2"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2" name="Freeform 51"/>
              <p:cNvSpPr>
                <a:spLocks/>
              </p:cNvSpPr>
              <p:nvPr/>
            </p:nvSpPr>
            <p:spPr bwMode="auto">
              <a:xfrm>
                <a:off x="2479" y="1483"/>
                <a:ext cx="449" cy="246"/>
              </a:xfrm>
              <a:custGeom>
                <a:avLst/>
                <a:gdLst>
                  <a:gd name="T0" fmla="*/ 0 w 449"/>
                  <a:gd name="T1" fmla="*/ 0 h 246"/>
                  <a:gd name="T2" fmla="*/ 430 w 449"/>
                  <a:gd name="T3" fmla="*/ 0 h 246"/>
                  <a:gd name="T4" fmla="*/ 441 w 449"/>
                  <a:gd name="T5" fmla="*/ 44 h 246"/>
                  <a:gd name="T6" fmla="*/ 448 w 449"/>
                  <a:gd name="T7" fmla="*/ 95 h 246"/>
                  <a:gd name="T8" fmla="*/ 448 w 449"/>
                  <a:gd name="T9" fmla="*/ 245 h 246"/>
                  <a:gd name="T10" fmla="*/ 374 w 449"/>
                  <a:gd name="T11" fmla="*/ 225 h 246"/>
                  <a:gd name="T12" fmla="*/ 341 w 449"/>
                  <a:gd name="T13" fmla="*/ 232 h 246"/>
                  <a:gd name="T14" fmla="*/ 153 w 449"/>
                  <a:gd name="T15" fmla="*/ 191 h 246"/>
                  <a:gd name="T16" fmla="*/ 153 w 449"/>
                  <a:gd name="T17" fmla="*/ 72 h 246"/>
                  <a:gd name="T18" fmla="*/ 0 w 449"/>
                  <a:gd name="T19" fmla="*/ 71 h 246"/>
                  <a:gd name="T20" fmla="*/ 0 w 449"/>
                  <a:gd name="T21" fmla="*/ 0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0" y="0"/>
                    </a:moveTo>
                    <a:lnTo>
                      <a:pt x="430" y="0"/>
                    </a:lnTo>
                    <a:lnTo>
                      <a:pt x="441" y="44"/>
                    </a:lnTo>
                    <a:lnTo>
                      <a:pt x="448" y="95"/>
                    </a:lnTo>
                    <a:lnTo>
                      <a:pt x="448" y="245"/>
                    </a:lnTo>
                    <a:lnTo>
                      <a:pt x="374" y="225"/>
                    </a:lnTo>
                    <a:lnTo>
                      <a:pt x="341" y="232"/>
                    </a:lnTo>
                    <a:lnTo>
                      <a:pt x="153" y="191"/>
                    </a:lnTo>
                    <a:lnTo>
                      <a:pt x="153" y="72"/>
                    </a:lnTo>
                    <a:lnTo>
                      <a:pt x="0" y="71"/>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3" name="Freeform 52"/>
              <p:cNvSpPr>
                <a:spLocks/>
              </p:cNvSpPr>
              <p:nvPr/>
            </p:nvSpPr>
            <p:spPr bwMode="auto">
              <a:xfrm>
                <a:off x="2281" y="1555"/>
                <a:ext cx="707" cy="659"/>
              </a:xfrm>
              <a:custGeom>
                <a:avLst/>
                <a:gdLst>
                  <a:gd name="T0" fmla="*/ 197 w 707"/>
                  <a:gd name="T1" fmla="*/ 0 h 659"/>
                  <a:gd name="T2" fmla="*/ 351 w 707"/>
                  <a:gd name="T3" fmla="*/ 0 h 659"/>
                  <a:gd name="T4" fmla="*/ 351 w 707"/>
                  <a:gd name="T5" fmla="*/ 117 h 659"/>
                  <a:gd name="T6" fmla="*/ 539 w 707"/>
                  <a:gd name="T7" fmla="*/ 160 h 659"/>
                  <a:gd name="T8" fmla="*/ 571 w 707"/>
                  <a:gd name="T9" fmla="*/ 155 h 659"/>
                  <a:gd name="T10" fmla="*/ 647 w 707"/>
                  <a:gd name="T11" fmla="*/ 174 h 659"/>
                  <a:gd name="T12" fmla="*/ 674 w 707"/>
                  <a:gd name="T13" fmla="*/ 178 h 659"/>
                  <a:gd name="T14" fmla="*/ 672 w 707"/>
                  <a:gd name="T15" fmla="*/ 296 h 659"/>
                  <a:gd name="T16" fmla="*/ 706 w 707"/>
                  <a:gd name="T17" fmla="*/ 378 h 659"/>
                  <a:gd name="T18" fmla="*/ 686 w 707"/>
                  <a:gd name="T19" fmla="*/ 418 h 659"/>
                  <a:gd name="T20" fmla="*/ 622 w 707"/>
                  <a:gd name="T21" fmla="*/ 435 h 659"/>
                  <a:gd name="T22" fmla="*/ 524 w 707"/>
                  <a:gd name="T23" fmla="*/ 519 h 659"/>
                  <a:gd name="T24" fmla="*/ 500 w 707"/>
                  <a:gd name="T25" fmla="*/ 587 h 659"/>
                  <a:gd name="T26" fmla="*/ 512 w 707"/>
                  <a:gd name="T27" fmla="*/ 658 h 659"/>
                  <a:gd name="T28" fmla="*/ 385 w 707"/>
                  <a:gd name="T29" fmla="*/ 610 h 659"/>
                  <a:gd name="T30" fmla="*/ 304 w 707"/>
                  <a:gd name="T31" fmla="*/ 466 h 659"/>
                  <a:gd name="T32" fmla="*/ 239 w 707"/>
                  <a:gd name="T33" fmla="*/ 444 h 659"/>
                  <a:gd name="T34" fmla="*/ 203 w 707"/>
                  <a:gd name="T35" fmla="*/ 483 h 659"/>
                  <a:gd name="T36" fmla="*/ 152 w 707"/>
                  <a:gd name="T37" fmla="*/ 452 h 659"/>
                  <a:gd name="T38" fmla="*/ 106 w 707"/>
                  <a:gd name="T39" fmla="*/ 363 h 659"/>
                  <a:gd name="T40" fmla="*/ 0 w 707"/>
                  <a:gd name="T41" fmla="*/ 270 h 659"/>
                  <a:gd name="T42" fmla="*/ 197 w 707"/>
                  <a:gd name="T43" fmla="*/ 270 h 659"/>
                  <a:gd name="T44" fmla="*/ 197 w 707"/>
                  <a:gd name="T45" fmla="*/ 0 h 6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7"/>
                  <a:gd name="T70" fmla="*/ 0 h 659"/>
                  <a:gd name="T71" fmla="*/ 707 w 707"/>
                  <a:gd name="T72" fmla="*/ 659 h 6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7" h="659">
                    <a:moveTo>
                      <a:pt x="197" y="0"/>
                    </a:moveTo>
                    <a:lnTo>
                      <a:pt x="351" y="0"/>
                    </a:lnTo>
                    <a:lnTo>
                      <a:pt x="351" y="117"/>
                    </a:lnTo>
                    <a:lnTo>
                      <a:pt x="539" y="160"/>
                    </a:lnTo>
                    <a:lnTo>
                      <a:pt x="571" y="155"/>
                    </a:lnTo>
                    <a:lnTo>
                      <a:pt x="647" y="174"/>
                    </a:lnTo>
                    <a:lnTo>
                      <a:pt x="674" y="178"/>
                    </a:lnTo>
                    <a:lnTo>
                      <a:pt x="672" y="296"/>
                    </a:lnTo>
                    <a:lnTo>
                      <a:pt x="706" y="378"/>
                    </a:lnTo>
                    <a:lnTo>
                      <a:pt x="686" y="418"/>
                    </a:lnTo>
                    <a:lnTo>
                      <a:pt x="622" y="435"/>
                    </a:lnTo>
                    <a:lnTo>
                      <a:pt x="524" y="519"/>
                    </a:lnTo>
                    <a:lnTo>
                      <a:pt x="500" y="587"/>
                    </a:lnTo>
                    <a:lnTo>
                      <a:pt x="512" y="658"/>
                    </a:lnTo>
                    <a:lnTo>
                      <a:pt x="385" y="610"/>
                    </a:lnTo>
                    <a:lnTo>
                      <a:pt x="304" y="466"/>
                    </a:lnTo>
                    <a:lnTo>
                      <a:pt x="239" y="444"/>
                    </a:lnTo>
                    <a:lnTo>
                      <a:pt x="203" y="483"/>
                    </a:lnTo>
                    <a:lnTo>
                      <a:pt x="152" y="452"/>
                    </a:lnTo>
                    <a:lnTo>
                      <a:pt x="106" y="363"/>
                    </a:lnTo>
                    <a:lnTo>
                      <a:pt x="0" y="270"/>
                    </a:lnTo>
                    <a:lnTo>
                      <a:pt x="197" y="270"/>
                    </a:lnTo>
                    <a:lnTo>
                      <a:pt x="197"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74" name="Freeform 53"/>
              <p:cNvSpPr>
                <a:spLocks/>
              </p:cNvSpPr>
              <p:nvPr/>
            </p:nvSpPr>
            <p:spPr bwMode="auto">
              <a:xfrm>
                <a:off x="2176" y="1481"/>
                <a:ext cx="304" cy="401"/>
              </a:xfrm>
              <a:custGeom>
                <a:avLst/>
                <a:gdLst>
                  <a:gd name="T0" fmla="*/ 0 w 304"/>
                  <a:gd name="T1" fmla="*/ 0 h 401"/>
                  <a:gd name="T2" fmla="*/ 303 w 304"/>
                  <a:gd name="T3" fmla="*/ 0 h 401"/>
                  <a:gd name="T4" fmla="*/ 303 w 304"/>
                  <a:gd name="T5" fmla="*/ 345 h 401"/>
                  <a:gd name="T6" fmla="*/ 106 w 304"/>
                  <a:gd name="T7" fmla="*/ 345 h 401"/>
                  <a:gd name="T8" fmla="*/ 51 w 304"/>
                  <a:gd name="T9" fmla="*/ 345 h 401"/>
                  <a:gd name="T10" fmla="*/ 51 w 304"/>
                  <a:gd name="T11" fmla="*/ 400 h 401"/>
                  <a:gd name="T12" fmla="*/ 0 w 304"/>
                  <a:gd name="T13" fmla="*/ 400 h 401"/>
                  <a:gd name="T14" fmla="*/ 0 w 304"/>
                  <a:gd name="T15" fmla="*/ 0 h 401"/>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401"/>
                  <a:gd name="T26" fmla="*/ 304 w 304"/>
                  <a:gd name="T27" fmla="*/ 401 h 4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401">
                    <a:moveTo>
                      <a:pt x="0" y="0"/>
                    </a:moveTo>
                    <a:lnTo>
                      <a:pt x="303" y="0"/>
                    </a:lnTo>
                    <a:lnTo>
                      <a:pt x="303" y="345"/>
                    </a:lnTo>
                    <a:lnTo>
                      <a:pt x="106" y="345"/>
                    </a:lnTo>
                    <a:lnTo>
                      <a:pt x="51" y="345"/>
                    </a:lnTo>
                    <a:lnTo>
                      <a:pt x="51" y="400"/>
                    </a:lnTo>
                    <a:lnTo>
                      <a:pt x="0" y="400"/>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grpSp>
        <p:grpSp>
          <p:nvGrpSpPr>
            <p:cNvPr id="6" name="Group 54"/>
            <p:cNvGrpSpPr>
              <a:grpSpLocks/>
            </p:cNvGrpSpPr>
            <p:nvPr/>
          </p:nvGrpSpPr>
          <p:grpSpPr bwMode="auto">
            <a:xfrm>
              <a:off x="1379" y="621"/>
              <a:ext cx="798" cy="1264"/>
              <a:chOff x="1379" y="621"/>
              <a:chExt cx="798" cy="1264"/>
            </a:xfrm>
            <a:grpFill/>
          </p:grpSpPr>
          <p:sp>
            <p:nvSpPr>
              <p:cNvPr id="153" name="Freeform 55"/>
              <p:cNvSpPr>
                <a:spLocks/>
              </p:cNvSpPr>
              <p:nvPr/>
            </p:nvSpPr>
            <p:spPr bwMode="auto">
              <a:xfrm>
                <a:off x="1912" y="1136"/>
                <a:ext cx="261" cy="352"/>
              </a:xfrm>
              <a:custGeom>
                <a:avLst/>
                <a:gdLst>
                  <a:gd name="T0" fmla="*/ 152 w 261"/>
                  <a:gd name="T1" fmla="*/ 67 h 352"/>
                  <a:gd name="T2" fmla="*/ 260 w 261"/>
                  <a:gd name="T3" fmla="*/ 67 h 352"/>
                  <a:gd name="T4" fmla="*/ 260 w 261"/>
                  <a:gd name="T5" fmla="*/ 351 h 352"/>
                  <a:gd name="T6" fmla="*/ 0 w 261"/>
                  <a:gd name="T7" fmla="*/ 351 h 352"/>
                  <a:gd name="T8" fmla="*/ 0 w 261"/>
                  <a:gd name="T9" fmla="*/ 0 h 352"/>
                  <a:gd name="T10" fmla="*/ 152 w 261"/>
                  <a:gd name="T11" fmla="*/ 0 h 352"/>
                  <a:gd name="T12" fmla="*/ 152 w 261"/>
                  <a:gd name="T13" fmla="*/ 67 h 352"/>
                  <a:gd name="T14" fmla="*/ 0 60000 65536"/>
                  <a:gd name="T15" fmla="*/ 0 60000 65536"/>
                  <a:gd name="T16" fmla="*/ 0 60000 65536"/>
                  <a:gd name="T17" fmla="*/ 0 60000 65536"/>
                  <a:gd name="T18" fmla="*/ 0 60000 65536"/>
                  <a:gd name="T19" fmla="*/ 0 60000 65536"/>
                  <a:gd name="T20" fmla="*/ 0 60000 65536"/>
                  <a:gd name="T21" fmla="*/ 0 w 261"/>
                  <a:gd name="T22" fmla="*/ 0 h 352"/>
                  <a:gd name="T23" fmla="*/ 261 w 261"/>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352">
                    <a:moveTo>
                      <a:pt x="152" y="67"/>
                    </a:moveTo>
                    <a:lnTo>
                      <a:pt x="260" y="67"/>
                    </a:lnTo>
                    <a:lnTo>
                      <a:pt x="260" y="351"/>
                    </a:lnTo>
                    <a:lnTo>
                      <a:pt x="0" y="351"/>
                    </a:lnTo>
                    <a:lnTo>
                      <a:pt x="0" y="0"/>
                    </a:lnTo>
                    <a:lnTo>
                      <a:pt x="152" y="0"/>
                    </a:lnTo>
                    <a:lnTo>
                      <a:pt x="152" y="67"/>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54" name="Freeform 56"/>
              <p:cNvSpPr>
                <a:spLocks/>
              </p:cNvSpPr>
              <p:nvPr/>
            </p:nvSpPr>
            <p:spPr bwMode="auto">
              <a:xfrm>
                <a:off x="1379" y="621"/>
                <a:ext cx="376" cy="244"/>
              </a:xfrm>
              <a:custGeom>
                <a:avLst/>
                <a:gdLst>
                  <a:gd name="T0" fmla="*/ 84 w 376"/>
                  <a:gd name="T1" fmla="*/ 0 h 244"/>
                  <a:gd name="T2" fmla="*/ 98 w 376"/>
                  <a:gd name="T3" fmla="*/ 72 h 244"/>
                  <a:gd name="T4" fmla="*/ 90 w 376"/>
                  <a:gd name="T5" fmla="*/ 88 h 244"/>
                  <a:gd name="T6" fmla="*/ 0 w 376"/>
                  <a:gd name="T7" fmla="*/ 74 h 244"/>
                  <a:gd name="T8" fmla="*/ 29 w 376"/>
                  <a:gd name="T9" fmla="*/ 202 h 244"/>
                  <a:gd name="T10" fmla="*/ 70 w 376"/>
                  <a:gd name="T11" fmla="*/ 205 h 244"/>
                  <a:gd name="T12" fmla="*/ 79 w 376"/>
                  <a:gd name="T13" fmla="*/ 243 h 244"/>
                  <a:gd name="T14" fmla="*/ 250 w 376"/>
                  <a:gd name="T15" fmla="*/ 207 h 244"/>
                  <a:gd name="T16" fmla="*/ 375 w 376"/>
                  <a:gd name="T17" fmla="*/ 207 h 244"/>
                  <a:gd name="T18" fmla="*/ 375 w 376"/>
                  <a:gd name="T19" fmla="*/ 2 h 244"/>
                  <a:gd name="T20" fmla="*/ 84 w 376"/>
                  <a:gd name="T21" fmla="*/ 0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44"/>
                  <a:gd name="T35" fmla="*/ 376 w 376"/>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44">
                    <a:moveTo>
                      <a:pt x="84" y="0"/>
                    </a:moveTo>
                    <a:lnTo>
                      <a:pt x="98" y="72"/>
                    </a:lnTo>
                    <a:lnTo>
                      <a:pt x="90" y="88"/>
                    </a:lnTo>
                    <a:lnTo>
                      <a:pt x="0" y="74"/>
                    </a:lnTo>
                    <a:lnTo>
                      <a:pt x="29" y="202"/>
                    </a:lnTo>
                    <a:lnTo>
                      <a:pt x="70" y="205"/>
                    </a:lnTo>
                    <a:lnTo>
                      <a:pt x="79" y="243"/>
                    </a:lnTo>
                    <a:lnTo>
                      <a:pt x="250" y="207"/>
                    </a:lnTo>
                    <a:lnTo>
                      <a:pt x="375" y="207"/>
                    </a:lnTo>
                    <a:lnTo>
                      <a:pt x="375" y="2"/>
                    </a:lnTo>
                    <a:lnTo>
                      <a:pt x="84"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55" name="Freeform 57"/>
              <p:cNvSpPr>
                <a:spLocks/>
              </p:cNvSpPr>
              <p:nvPr/>
            </p:nvSpPr>
            <p:spPr bwMode="auto">
              <a:xfrm>
                <a:off x="1381" y="822"/>
                <a:ext cx="391" cy="314"/>
              </a:xfrm>
              <a:custGeom>
                <a:avLst/>
                <a:gdLst>
                  <a:gd name="T0" fmla="*/ 25 w 391"/>
                  <a:gd name="T1" fmla="*/ 0 h 314"/>
                  <a:gd name="T2" fmla="*/ 68 w 391"/>
                  <a:gd name="T3" fmla="*/ 2 h 314"/>
                  <a:gd name="T4" fmla="*/ 79 w 391"/>
                  <a:gd name="T5" fmla="*/ 42 h 314"/>
                  <a:gd name="T6" fmla="*/ 244 w 391"/>
                  <a:gd name="T7" fmla="*/ 7 h 314"/>
                  <a:gd name="T8" fmla="*/ 371 w 391"/>
                  <a:gd name="T9" fmla="*/ 7 h 314"/>
                  <a:gd name="T10" fmla="*/ 390 w 391"/>
                  <a:gd name="T11" fmla="*/ 38 h 314"/>
                  <a:gd name="T12" fmla="*/ 363 w 391"/>
                  <a:gd name="T13" fmla="*/ 157 h 314"/>
                  <a:gd name="T14" fmla="*/ 380 w 391"/>
                  <a:gd name="T15" fmla="*/ 161 h 314"/>
                  <a:gd name="T16" fmla="*/ 380 w 391"/>
                  <a:gd name="T17" fmla="*/ 313 h 314"/>
                  <a:gd name="T18" fmla="*/ 10 w 391"/>
                  <a:gd name="T19" fmla="*/ 313 h 314"/>
                  <a:gd name="T20" fmla="*/ 0 w 391"/>
                  <a:gd name="T21" fmla="*/ 246 h 314"/>
                  <a:gd name="T22" fmla="*/ 25 w 391"/>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314"/>
                  <a:gd name="T38" fmla="*/ 391 w 391"/>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314">
                    <a:moveTo>
                      <a:pt x="25" y="0"/>
                    </a:moveTo>
                    <a:lnTo>
                      <a:pt x="68" y="2"/>
                    </a:lnTo>
                    <a:lnTo>
                      <a:pt x="79" y="42"/>
                    </a:lnTo>
                    <a:lnTo>
                      <a:pt x="244" y="7"/>
                    </a:lnTo>
                    <a:lnTo>
                      <a:pt x="371" y="7"/>
                    </a:lnTo>
                    <a:lnTo>
                      <a:pt x="390" y="38"/>
                    </a:lnTo>
                    <a:lnTo>
                      <a:pt x="363" y="157"/>
                    </a:lnTo>
                    <a:lnTo>
                      <a:pt x="380" y="161"/>
                    </a:lnTo>
                    <a:lnTo>
                      <a:pt x="380" y="313"/>
                    </a:lnTo>
                    <a:lnTo>
                      <a:pt x="10" y="313"/>
                    </a:lnTo>
                    <a:lnTo>
                      <a:pt x="0" y="246"/>
                    </a:lnTo>
                    <a:lnTo>
                      <a:pt x="25"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56" name="Freeform 58"/>
              <p:cNvSpPr>
                <a:spLocks/>
              </p:cNvSpPr>
              <p:nvPr/>
            </p:nvSpPr>
            <p:spPr bwMode="auto">
              <a:xfrm>
                <a:off x="1744" y="621"/>
                <a:ext cx="322" cy="515"/>
              </a:xfrm>
              <a:custGeom>
                <a:avLst/>
                <a:gdLst>
                  <a:gd name="T0" fmla="*/ 10 w 322"/>
                  <a:gd name="T1" fmla="*/ 0 h 515"/>
                  <a:gd name="T2" fmla="*/ 66 w 322"/>
                  <a:gd name="T3" fmla="*/ 0 h 515"/>
                  <a:gd name="T4" fmla="*/ 66 w 322"/>
                  <a:gd name="T5" fmla="*/ 85 h 515"/>
                  <a:gd name="T6" fmla="*/ 161 w 322"/>
                  <a:gd name="T7" fmla="*/ 191 h 515"/>
                  <a:gd name="T8" fmla="*/ 141 w 322"/>
                  <a:gd name="T9" fmla="*/ 238 h 515"/>
                  <a:gd name="T10" fmla="*/ 149 w 322"/>
                  <a:gd name="T11" fmla="*/ 258 h 515"/>
                  <a:gd name="T12" fmla="*/ 184 w 322"/>
                  <a:gd name="T13" fmla="*/ 245 h 515"/>
                  <a:gd name="T14" fmla="*/ 234 w 322"/>
                  <a:gd name="T15" fmla="*/ 338 h 515"/>
                  <a:gd name="T16" fmla="*/ 321 w 322"/>
                  <a:gd name="T17" fmla="*/ 311 h 515"/>
                  <a:gd name="T18" fmla="*/ 321 w 322"/>
                  <a:gd name="T19" fmla="*/ 514 h 515"/>
                  <a:gd name="T20" fmla="*/ 165 w 322"/>
                  <a:gd name="T21" fmla="*/ 514 h 515"/>
                  <a:gd name="T22" fmla="*/ 19 w 322"/>
                  <a:gd name="T23" fmla="*/ 514 h 515"/>
                  <a:gd name="T24" fmla="*/ 19 w 322"/>
                  <a:gd name="T25" fmla="*/ 362 h 515"/>
                  <a:gd name="T26" fmla="*/ 0 w 322"/>
                  <a:gd name="T27" fmla="*/ 360 h 515"/>
                  <a:gd name="T28" fmla="*/ 29 w 322"/>
                  <a:gd name="T29" fmla="*/ 242 h 515"/>
                  <a:gd name="T30" fmla="*/ 10 w 322"/>
                  <a:gd name="T31" fmla="*/ 207 h 515"/>
                  <a:gd name="T32" fmla="*/ 10 w 322"/>
                  <a:gd name="T33" fmla="*/ 0 h 5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
                  <a:gd name="T52" fmla="*/ 0 h 515"/>
                  <a:gd name="T53" fmla="*/ 322 w 322"/>
                  <a:gd name="T54" fmla="*/ 515 h 5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 h="515">
                    <a:moveTo>
                      <a:pt x="10" y="0"/>
                    </a:moveTo>
                    <a:lnTo>
                      <a:pt x="66" y="0"/>
                    </a:lnTo>
                    <a:lnTo>
                      <a:pt x="66" y="85"/>
                    </a:lnTo>
                    <a:lnTo>
                      <a:pt x="161" y="191"/>
                    </a:lnTo>
                    <a:lnTo>
                      <a:pt x="141" y="238"/>
                    </a:lnTo>
                    <a:lnTo>
                      <a:pt x="149" y="258"/>
                    </a:lnTo>
                    <a:lnTo>
                      <a:pt x="184" y="245"/>
                    </a:lnTo>
                    <a:lnTo>
                      <a:pt x="234" y="338"/>
                    </a:lnTo>
                    <a:lnTo>
                      <a:pt x="321" y="311"/>
                    </a:lnTo>
                    <a:lnTo>
                      <a:pt x="321" y="514"/>
                    </a:lnTo>
                    <a:lnTo>
                      <a:pt x="165" y="514"/>
                    </a:lnTo>
                    <a:lnTo>
                      <a:pt x="19" y="514"/>
                    </a:lnTo>
                    <a:lnTo>
                      <a:pt x="19" y="362"/>
                    </a:lnTo>
                    <a:lnTo>
                      <a:pt x="0" y="360"/>
                    </a:lnTo>
                    <a:lnTo>
                      <a:pt x="29" y="242"/>
                    </a:lnTo>
                    <a:lnTo>
                      <a:pt x="10" y="207"/>
                    </a:lnTo>
                    <a:lnTo>
                      <a:pt x="1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57" name="Freeform 59"/>
              <p:cNvSpPr>
                <a:spLocks/>
              </p:cNvSpPr>
              <p:nvPr/>
            </p:nvSpPr>
            <p:spPr bwMode="auto">
              <a:xfrm>
                <a:off x="1610" y="1136"/>
                <a:ext cx="302" cy="513"/>
              </a:xfrm>
              <a:custGeom>
                <a:avLst/>
                <a:gdLst>
                  <a:gd name="T0" fmla="*/ 0 w 302"/>
                  <a:gd name="T1" fmla="*/ 0 h 513"/>
                  <a:gd name="T2" fmla="*/ 301 w 302"/>
                  <a:gd name="T3" fmla="*/ 0 h 513"/>
                  <a:gd name="T4" fmla="*/ 301 w 302"/>
                  <a:gd name="T5" fmla="*/ 349 h 513"/>
                  <a:gd name="T6" fmla="*/ 301 w 302"/>
                  <a:gd name="T7" fmla="*/ 427 h 513"/>
                  <a:gd name="T8" fmla="*/ 268 w 302"/>
                  <a:gd name="T9" fmla="*/ 418 h 513"/>
                  <a:gd name="T10" fmla="*/ 283 w 302"/>
                  <a:gd name="T11" fmla="*/ 512 h 513"/>
                  <a:gd name="T12" fmla="*/ 0 w 302"/>
                  <a:gd name="T13" fmla="*/ 216 h 513"/>
                  <a:gd name="T14" fmla="*/ 0 w 302"/>
                  <a:gd name="T15" fmla="*/ 0 h 513"/>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513"/>
                  <a:gd name="T26" fmla="*/ 302 w 302"/>
                  <a:gd name="T27" fmla="*/ 513 h 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513">
                    <a:moveTo>
                      <a:pt x="0" y="0"/>
                    </a:moveTo>
                    <a:lnTo>
                      <a:pt x="301" y="0"/>
                    </a:lnTo>
                    <a:lnTo>
                      <a:pt x="301" y="349"/>
                    </a:lnTo>
                    <a:lnTo>
                      <a:pt x="301" y="427"/>
                    </a:lnTo>
                    <a:lnTo>
                      <a:pt x="268" y="418"/>
                    </a:lnTo>
                    <a:lnTo>
                      <a:pt x="283" y="512"/>
                    </a:lnTo>
                    <a:lnTo>
                      <a:pt x="0" y="216"/>
                    </a:lnTo>
                    <a:lnTo>
                      <a:pt x="0"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58" name="Freeform 60"/>
              <p:cNvSpPr>
                <a:spLocks/>
              </p:cNvSpPr>
              <p:nvPr/>
            </p:nvSpPr>
            <p:spPr bwMode="auto">
              <a:xfrm>
                <a:off x="1881" y="1487"/>
                <a:ext cx="296" cy="398"/>
              </a:xfrm>
              <a:custGeom>
                <a:avLst/>
                <a:gdLst>
                  <a:gd name="T0" fmla="*/ 32 w 296"/>
                  <a:gd name="T1" fmla="*/ 0 h 398"/>
                  <a:gd name="T2" fmla="*/ 295 w 296"/>
                  <a:gd name="T3" fmla="*/ 0 h 398"/>
                  <a:gd name="T4" fmla="*/ 295 w 296"/>
                  <a:gd name="T5" fmla="*/ 397 h 398"/>
                  <a:gd name="T6" fmla="*/ 204 w 296"/>
                  <a:gd name="T7" fmla="*/ 397 h 398"/>
                  <a:gd name="T8" fmla="*/ 29 w 296"/>
                  <a:gd name="T9" fmla="*/ 309 h 398"/>
                  <a:gd name="T10" fmla="*/ 29 w 296"/>
                  <a:gd name="T11" fmla="*/ 282 h 398"/>
                  <a:gd name="T12" fmla="*/ 40 w 296"/>
                  <a:gd name="T13" fmla="*/ 196 h 398"/>
                  <a:gd name="T14" fmla="*/ 12 w 296"/>
                  <a:gd name="T15" fmla="*/ 157 h 398"/>
                  <a:gd name="T16" fmla="*/ 0 w 296"/>
                  <a:gd name="T17" fmla="*/ 69 h 398"/>
                  <a:gd name="T18" fmla="*/ 32 w 296"/>
                  <a:gd name="T19" fmla="*/ 76 h 398"/>
                  <a:gd name="T20" fmla="*/ 32 w 296"/>
                  <a:gd name="T21" fmla="*/ 0 h 3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6"/>
                  <a:gd name="T34" fmla="*/ 0 h 398"/>
                  <a:gd name="T35" fmla="*/ 296 w 296"/>
                  <a:gd name="T36" fmla="*/ 398 h 3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6" h="398">
                    <a:moveTo>
                      <a:pt x="32" y="0"/>
                    </a:moveTo>
                    <a:lnTo>
                      <a:pt x="295" y="0"/>
                    </a:lnTo>
                    <a:lnTo>
                      <a:pt x="295" y="397"/>
                    </a:lnTo>
                    <a:lnTo>
                      <a:pt x="204" y="397"/>
                    </a:lnTo>
                    <a:lnTo>
                      <a:pt x="29" y="309"/>
                    </a:lnTo>
                    <a:lnTo>
                      <a:pt x="29" y="282"/>
                    </a:lnTo>
                    <a:lnTo>
                      <a:pt x="40" y="196"/>
                    </a:lnTo>
                    <a:lnTo>
                      <a:pt x="12" y="157"/>
                    </a:lnTo>
                    <a:lnTo>
                      <a:pt x="0" y="69"/>
                    </a:lnTo>
                    <a:lnTo>
                      <a:pt x="32" y="76"/>
                    </a:lnTo>
                    <a:lnTo>
                      <a:pt x="32"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sp>
            <p:nvSpPr>
              <p:cNvPr id="159" name="Freeform 61"/>
              <p:cNvSpPr>
                <a:spLocks/>
              </p:cNvSpPr>
              <p:nvPr/>
            </p:nvSpPr>
            <p:spPr bwMode="auto">
              <a:xfrm>
                <a:off x="1379" y="1134"/>
                <a:ext cx="542" cy="635"/>
              </a:xfrm>
              <a:custGeom>
                <a:avLst/>
                <a:gdLst>
                  <a:gd name="T0" fmla="*/ 12 w 542"/>
                  <a:gd name="T1" fmla="*/ 0 h 635"/>
                  <a:gd name="T2" fmla="*/ 232 w 542"/>
                  <a:gd name="T3" fmla="*/ 0 h 635"/>
                  <a:gd name="T4" fmla="*/ 232 w 542"/>
                  <a:gd name="T5" fmla="*/ 216 h 635"/>
                  <a:gd name="T6" fmla="*/ 516 w 542"/>
                  <a:gd name="T7" fmla="*/ 513 h 635"/>
                  <a:gd name="T8" fmla="*/ 541 w 542"/>
                  <a:gd name="T9" fmla="*/ 548 h 635"/>
                  <a:gd name="T10" fmla="*/ 529 w 542"/>
                  <a:gd name="T11" fmla="*/ 634 h 635"/>
                  <a:gd name="T12" fmla="*/ 387 w 542"/>
                  <a:gd name="T13" fmla="*/ 634 h 635"/>
                  <a:gd name="T14" fmla="*/ 261 w 542"/>
                  <a:gd name="T15" fmla="*/ 527 h 635"/>
                  <a:gd name="T16" fmla="*/ 216 w 542"/>
                  <a:gd name="T17" fmla="*/ 527 h 635"/>
                  <a:gd name="T18" fmla="*/ 110 w 542"/>
                  <a:gd name="T19" fmla="*/ 328 h 635"/>
                  <a:gd name="T20" fmla="*/ 34 w 542"/>
                  <a:gd name="T21" fmla="*/ 206 h 635"/>
                  <a:gd name="T22" fmla="*/ 44 w 542"/>
                  <a:gd name="T23" fmla="*/ 159 h 635"/>
                  <a:gd name="T24" fmla="*/ 0 w 542"/>
                  <a:gd name="T25" fmla="*/ 97 h 635"/>
                  <a:gd name="T26" fmla="*/ 12 w 542"/>
                  <a:gd name="T27" fmla="*/ 0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2"/>
                  <a:gd name="T43" fmla="*/ 0 h 635"/>
                  <a:gd name="T44" fmla="*/ 542 w 542"/>
                  <a:gd name="T45" fmla="*/ 635 h 6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2" h="635">
                    <a:moveTo>
                      <a:pt x="12" y="0"/>
                    </a:moveTo>
                    <a:lnTo>
                      <a:pt x="232" y="0"/>
                    </a:lnTo>
                    <a:lnTo>
                      <a:pt x="232" y="216"/>
                    </a:lnTo>
                    <a:lnTo>
                      <a:pt x="516" y="513"/>
                    </a:lnTo>
                    <a:lnTo>
                      <a:pt x="541" y="548"/>
                    </a:lnTo>
                    <a:lnTo>
                      <a:pt x="529" y="634"/>
                    </a:lnTo>
                    <a:lnTo>
                      <a:pt x="387" y="634"/>
                    </a:lnTo>
                    <a:lnTo>
                      <a:pt x="261" y="527"/>
                    </a:lnTo>
                    <a:lnTo>
                      <a:pt x="216" y="527"/>
                    </a:lnTo>
                    <a:lnTo>
                      <a:pt x="110" y="328"/>
                    </a:lnTo>
                    <a:lnTo>
                      <a:pt x="34" y="206"/>
                    </a:lnTo>
                    <a:lnTo>
                      <a:pt x="44" y="159"/>
                    </a:lnTo>
                    <a:lnTo>
                      <a:pt x="0" y="97"/>
                    </a:lnTo>
                    <a:lnTo>
                      <a:pt x="12" y="0"/>
                    </a:lnTo>
                  </a:path>
                </a:pathLst>
              </a:custGeom>
              <a:grpFill/>
              <a:ln w="12700" cap="rnd" cmpd="sng">
                <a:solidFill>
                  <a:schemeClr val="tx1"/>
                </a:solidFill>
                <a:prstDash val="solid"/>
                <a:round/>
                <a:headEnd type="none" w="med" len="med"/>
                <a:tailEnd type="none" w="med" len="med"/>
              </a:ln>
            </p:spPr>
            <p:txBody>
              <a:bodyPr/>
              <a:lstStyle/>
              <a:p>
                <a:pPr>
                  <a:defRPr/>
                </a:pPr>
                <a:endParaRPr lang="en-US" dirty="0">
                  <a:solidFill>
                    <a:srgbClr val="000000"/>
                  </a:solidFill>
                  <a:latin typeface="Arial" pitchFamily="34" charset="0"/>
                  <a:cs typeface="Arial" pitchFamily="34" charset="0"/>
                </a:endParaRPr>
              </a:p>
            </p:txBody>
          </p:sp>
        </p:grpSp>
        <p:sp>
          <p:nvSpPr>
            <p:cNvPr id="146" name="Oval 62"/>
            <p:cNvSpPr>
              <a:spLocks noChangeArrowheads="1"/>
            </p:cNvSpPr>
            <p:nvPr/>
          </p:nvSpPr>
          <p:spPr bwMode="auto">
            <a:xfrm>
              <a:off x="3480" y="1095"/>
              <a:ext cx="19" cy="27"/>
            </a:xfrm>
            <a:prstGeom prst="ellipse">
              <a:avLst/>
            </a:prstGeom>
            <a:grpFill/>
            <a:ln w="12700">
              <a:solidFill>
                <a:schemeClr val="tx1"/>
              </a:solidFill>
              <a:round/>
              <a:headEnd/>
              <a:tailEnd/>
            </a:ln>
          </p:spPr>
          <p:txBody>
            <a:bodyPr wrap="none" anchor="ctr"/>
            <a:lstStyle/>
            <a:p>
              <a:pPr>
                <a:defRPr/>
              </a:pPr>
              <a:endParaRPr lang="en-US" dirty="0">
                <a:solidFill>
                  <a:srgbClr val="000000"/>
                </a:solidFill>
                <a:latin typeface="Calibri" pitchFamily="34" charset="0"/>
                <a:cs typeface="Arial" pitchFamily="34" charset="0"/>
              </a:endParaRPr>
            </a:p>
          </p:txBody>
        </p:sp>
        <p:sp>
          <p:nvSpPr>
            <p:cNvPr id="147" name="Oval 63"/>
            <p:cNvSpPr>
              <a:spLocks noChangeArrowheads="1"/>
            </p:cNvSpPr>
            <p:nvPr/>
          </p:nvSpPr>
          <p:spPr bwMode="auto">
            <a:xfrm>
              <a:off x="3138" y="1171"/>
              <a:ext cx="20" cy="27"/>
            </a:xfrm>
            <a:prstGeom prst="ellipse">
              <a:avLst/>
            </a:prstGeom>
            <a:grpFill/>
            <a:ln w="12700">
              <a:solidFill>
                <a:schemeClr val="tx1"/>
              </a:solidFill>
              <a:round/>
              <a:headEnd/>
              <a:tailEnd/>
            </a:ln>
          </p:spPr>
          <p:txBody>
            <a:bodyPr wrap="none" anchor="ctr"/>
            <a:lstStyle/>
            <a:p>
              <a:pPr>
                <a:defRPr/>
              </a:pPr>
              <a:endParaRPr lang="en-US" dirty="0">
                <a:solidFill>
                  <a:srgbClr val="000000"/>
                </a:solidFill>
                <a:latin typeface="Calibri" pitchFamily="34" charset="0"/>
                <a:cs typeface="Arial" pitchFamily="34" charset="0"/>
              </a:endParaRPr>
            </a:p>
          </p:txBody>
        </p:sp>
        <p:sp>
          <p:nvSpPr>
            <p:cNvPr id="148" name="Oval 64"/>
            <p:cNvSpPr>
              <a:spLocks noChangeArrowheads="1"/>
            </p:cNvSpPr>
            <p:nvPr/>
          </p:nvSpPr>
          <p:spPr bwMode="auto">
            <a:xfrm>
              <a:off x="3605" y="2076"/>
              <a:ext cx="19" cy="26"/>
            </a:xfrm>
            <a:prstGeom prst="ellipse">
              <a:avLst/>
            </a:prstGeom>
            <a:grpFill/>
            <a:ln w="12700">
              <a:solidFill>
                <a:schemeClr val="tx1"/>
              </a:solidFill>
              <a:round/>
              <a:headEnd/>
              <a:tailEnd/>
            </a:ln>
          </p:spPr>
          <p:txBody>
            <a:bodyPr wrap="none" anchor="ctr"/>
            <a:lstStyle/>
            <a:p>
              <a:pPr>
                <a:defRPr/>
              </a:pPr>
              <a:endParaRPr lang="en-US" dirty="0">
                <a:solidFill>
                  <a:srgbClr val="000000"/>
                </a:solidFill>
                <a:latin typeface="Calibri" pitchFamily="34" charset="0"/>
                <a:cs typeface="Arial" pitchFamily="34" charset="0"/>
              </a:endParaRPr>
            </a:p>
          </p:txBody>
        </p:sp>
        <p:sp>
          <p:nvSpPr>
            <p:cNvPr id="149" name="Oval 65"/>
            <p:cNvSpPr>
              <a:spLocks noChangeArrowheads="1"/>
            </p:cNvSpPr>
            <p:nvPr/>
          </p:nvSpPr>
          <p:spPr bwMode="auto">
            <a:xfrm>
              <a:off x="3341" y="1661"/>
              <a:ext cx="18" cy="26"/>
            </a:xfrm>
            <a:prstGeom prst="ellipse">
              <a:avLst/>
            </a:prstGeom>
            <a:grpFill/>
            <a:ln w="12700">
              <a:solidFill>
                <a:schemeClr val="tx1"/>
              </a:solidFill>
              <a:round/>
              <a:headEnd/>
              <a:tailEnd/>
            </a:ln>
          </p:spPr>
          <p:txBody>
            <a:bodyPr wrap="none" anchor="ctr"/>
            <a:lstStyle/>
            <a:p>
              <a:pPr>
                <a:defRPr/>
              </a:pPr>
              <a:endParaRPr lang="en-US" dirty="0">
                <a:solidFill>
                  <a:srgbClr val="000000"/>
                </a:solidFill>
                <a:latin typeface="Calibri" pitchFamily="34" charset="0"/>
                <a:cs typeface="Arial" pitchFamily="34" charset="0"/>
              </a:endParaRPr>
            </a:p>
          </p:txBody>
        </p:sp>
        <p:sp>
          <p:nvSpPr>
            <p:cNvPr id="150" name="Oval 69"/>
            <p:cNvSpPr>
              <a:spLocks noChangeArrowheads="1"/>
            </p:cNvSpPr>
            <p:nvPr/>
          </p:nvSpPr>
          <p:spPr bwMode="auto">
            <a:xfrm>
              <a:off x="3811" y="1378"/>
              <a:ext cx="20" cy="26"/>
            </a:xfrm>
            <a:prstGeom prst="ellipse">
              <a:avLst/>
            </a:prstGeom>
            <a:grpFill/>
            <a:ln w="12700">
              <a:solidFill>
                <a:schemeClr val="tx1"/>
              </a:solidFill>
              <a:round/>
              <a:headEnd/>
              <a:tailEnd/>
            </a:ln>
          </p:spPr>
          <p:txBody>
            <a:bodyPr wrap="none" anchor="ctr"/>
            <a:lstStyle/>
            <a:p>
              <a:pPr>
                <a:defRPr/>
              </a:pPr>
              <a:endParaRPr lang="en-US" dirty="0">
                <a:solidFill>
                  <a:srgbClr val="000000"/>
                </a:solidFill>
                <a:latin typeface="Calibri" pitchFamily="34" charset="0"/>
                <a:cs typeface="Arial" pitchFamily="34" charset="0"/>
              </a:endParaRPr>
            </a:p>
          </p:txBody>
        </p:sp>
        <p:sp>
          <p:nvSpPr>
            <p:cNvPr id="151" name="Oval 71"/>
            <p:cNvSpPr>
              <a:spLocks noChangeArrowheads="1"/>
            </p:cNvSpPr>
            <p:nvPr/>
          </p:nvSpPr>
          <p:spPr bwMode="auto">
            <a:xfrm>
              <a:off x="3961" y="1246"/>
              <a:ext cx="20" cy="28"/>
            </a:xfrm>
            <a:prstGeom prst="ellipse">
              <a:avLst/>
            </a:prstGeom>
            <a:grpFill/>
            <a:ln w="12700">
              <a:solidFill>
                <a:schemeClr val="tx1"/>
              </a:solidFill>
              <a:round/>
              <a:headEnd/>
              <a:tailEnd/>
            </a:ln>
          </p:spPr>
          <p:txBody>
            <a:bodyPr wrap="none" anchor="ctr"/>
            <a:lstStyle/>
            <a:p>
              <a:pPr>
                <a:defRPr/>
              </a:pPr>
              <a:endParaRPr lang="en-US" dirty="0">
                <a:solidFill>
                  <a:srgbClr val="000000"/>
                </a:solidFill>
                <a:latin typeface="Calibri" pitchFamily="34" charset="0"/>
                <a:cs typeface="Arial" pitchFamily="34" charset="0"/>
              </a:endParaRPr>
            </a:p>
          </p:txBody>
        </p:sp>
        <p:sp>
          <p:nvSpPr>
            <p:cNvPr id="152" name="Oval 72"/>
            <p:cNvSpPr>
              <a:spLocks noChangeArrowheads="1"/>
            </p:cNvSpPr>
            <p:nvPr/>
          </p:nvSpPr>
          <p:spPr bwMode="auto">
            <a:xfrm>
              <a:off x="4171" y="1132"/>
              <a:ext cx="20" cy="25"/>
            </a:xfrm>
            <a:prstGeom prst="ellipse">
              <a:avLst/>
            </a:prstGeom>
            <a:grpFill/>
            <a:ln w="12700">
              <a:solidFill>
                <a:schemeClr val="tx1"/>
              </a:solidFill>
              <a:round/>
              <a:headEnd/>
              <a:tailEnd/>
            </a:ln>
          </p:spPr>
          <p:txBody>
            <a:bodyPr wrap="none" anchor="ctr"/>
            <a:lstStyle/>
            <a:p>
              <a:pPr>
                <a:defRPr/>
              </a:pPr>
              <a:endParaRPr lang="en-US" dirty="0">
                <a:solidFill>
                  <a:srgbClr val="000000"/>
                </a:solidFill>
                <a:latin typeface="Calibri" pitchFamily="34" charset="0"/>
                <a:cs typeface="Arial" pitchFamily="34" charset="0"/>
              </a:endParaRPr>
            </a:p>
          </p:txBody>
        </p:sp>
      </p:grpSp>
      <p:sp>
        <p:nvSpPr>
          <p:cNvPr id="202" name="Line 2"/>
          <p:cNvSpPr>
            <a:spLocks noChangeShapeType="1"/>
          </p:cNvSpPr>
          <p:nvPr/>
        </p:nvSpPr>
        <p:spPr bwMode="auto">
          <a:xfrm flipH="1" flipV="1">
            <a:off x="657225" y="2368550"/>
            <a:ext cx="152400" cy="49530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03" name="Line 3"/>
          <p:cNvSpPr>
            <a:spLocks noChangeShapeType="1"/>
          </p:cNvSpPr>
          <p:nvPr/>
        </p:nvSpPr>
        <p:spPr bwMode="auto">
          <a:xfrm flipH="1" flipV="1">
            <a:off x="1938338" y="5661025"/>
            <a:ext cx="2005012" cy="74613"/>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04" name="Line 4"/>
          <p:cNvSpPr>
            <a:spLocks noChangeShapeType="1"/>
          </p:cNvSpPr>
          <p:nvPr/>
        </p:nvSpPr>
        <p:spPr bwMode="auto">
          <a:xfrm flipH="1">
            <a:off x="1400175" y="5589588"/>
            <a:ext cx="2397125" cy="59690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05" name="Line 6"/>
          <p:cNvSpPr>
            <a:spLocks noChangeShapeType="1"/>
          </p:cNvSpPr>
          <p:nvPr/>
        </p:nvSpPr>
        <p:spPr bwMode="auto">
          <a:xfrm flipV="1">
            <a:off x="3733800" y="4732338"/>
            <a:ext cx="297180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9227" name="Oval 63"/>
          <p:cNvSpPr>
            <a:spLocks noChangeArrowheads="1"/>
          </p:cNvSpPr>
          <p:nvPr/>
        </p:nvSpPr>
        <p:spPr bwMode="auto">
          <a:xfrm>
            <a:off x="5443538" y="2624138"/>
            <a:ext cx="46037" cy="60325"/>
          </a:xfrm>
          <a:prstGeom prst="ellipse">
            <a:avLst/>
          </a:prstGeom>
          <a:solidFill>
            <a:schemeClr val="bg2"/>
          </a:solidFill>
          <a:ln w="12700">
            <a:solidFill>
              <a:schemeClr val="bg2"/>
            </a:solidFill>
            <a:round/>
            <a:headEnd/>
            <a:tailEnd/>
          </a:ln>
        </p:spPr>
        <p:txBody>
          <a:bodyPr wrap="none" anchor="ctr"/>
          <a:lstStyle/>
          <a:p>
            <a:endParaRPr lang="en-US" dirty="0">
              <a:solidFill>
                <a:srgbClr val="000000"/>
              </a:solidFill>
              <a:latin typeface="Calibri" pitchFamily="34" charset="0"/>
            </a:endParaRPr>
          </a:p>
        </p:txBody>
      </p:sp>
      <p:sp>
        <p:nvSpPr>
          <p:cNvPr id="9228" name="Oval 64"/>
          <p:cNvSpPr>
            <a:spLocks noChangeArrowheads="1"/>
          </p:cNvSpPr>
          <p:nvPr/>
        </p:nvSpPr>
        <p:spPr bwMode="auto">
          <a:xfrm>
            <a:off x="6499225" y="4633913"/>
            <a:ext cx="44450" cy="57150"/>
          </a:xfrm>
          <a:prstGeom prst="ellipse">
            <a:avLst/>
          </a:prstGeom>
          <a:solidFill>
            <a:schemeClr val="bg2"/>
          </a:solidFill>
          <a:ln w="12700">
            <a:solidFill>
              <a:schemeClr val="bg2"/>
            </a:solidFill>
            <a:round/>
            <a:headEnd/>
            <a:tailEnd/>
          </a:ln>
        </p:spPr>
        <p:txBody>
          <a:bodyPr wrap="none" anchor="ctr"/>
          <a:lstStyle/>
          <a:p>
            <a:endParaRPr lang="en-US" dirty="0">
              <a:solidFill>
                <a:srgbClr val="000000"/>
              </a:solidFill>
              <a:latin typeface="Calibri" pitchFamily="34" charset="0"/>
            </a:endParaRPr>
          </a:p>
        </p:txBody>
      </p:sp>
      <p:sp>
        <p:nvSpPr>
          <p:cNvPr id="9229" name="Oval 65"/>
          <p:cNvSpPr>
            <a:spLocks noChangeArrowheads="1"/>
          </p:cNvSpPr>
          <p:nvPr/>
        </p:nvSpPr>
        <p:spPr bwMode="auto">
          <a:xfrm>
            <a:off x="5902325" y="3711575"/>
            <a:ext cx="41275" cy="58738"/>
          </a:xfrm>
          <a:prstGeom prst="ellipse">
            <a:avLst/>
          </a:prstGeom>
          <a:solidFill>
            <a:schemeClr val="bg2"/>
          </a:solidFill>
          <a:ln w="12700">
            <a:solidFill>
              <a:schemeClr val="bg2"/>
            </a:solidFill>
            <a:round/>
            <a:headEnd/>
            <a:tailEnd/>
          </a:ln>
        </p:spPr>
        <p:txBody>
          <a:bodyPr wrap="none" anchor="ctr"/>
          <a:lstStyle/>
          <a:p>
            <a:endParaRPr lang="en-US" dirty="0">
              <a:solidFill>
                <a:srgbClr val="000000"/>
              </a:solidFill>
              <a:latin typeface="Calibri" pitchFamily="34" charset="0"/>
            </a:endParaRPr>
          </a:p>
        </p:txBody>
      </p:sp>
      <p:sp>
        <p:nvSpPr>
          <p:cNvPr id="9230" name="Oval 69"/>
          <p:cNvSpPr>
            <a:spLocks noChangeArrowheads="1"/>
          </p:cNvSpPr>
          <p:nvPr/>
        </p:nvSpPr>
        <p:spPr bwMode="auto">
          <a:xfrm>
            <a:off x="6965950" y="3084513"/>
            <a:ext cx="44450" cy="57150"/>
          </a:xfrm>
          <a:prstGeom prst="ellipse">
            <a:avLst/>
          </a:prstGeom>
          <a:solidFill>
            <a:schemeClr val="bg2"/>
          </a:solidFill>
          <a:ln w="12700">
            <a:solidFill>
              <a:schemeClr val="bg2"/>
            </a:solidFill>
            <a:round/>
            <a:headEnd/>
            <a:tailEnd/>
          </a:ln>
        </p:spPr>
        <p:txBody>
          <a:bodyPr wrap="none" anchor="ctr"/>
          <a:lstStyle/>
          <a:p>
            <a:endParaRPr lang="en-US" dirty="0">
              <a:solidFill>
                <a:srgbClr val="000000"/>
              </a:solidFill>
              <a:latin typeface="Calibri" pitchFamily="34" charset="0"/>
            </a:endParaRPr>
          </a:p>
        </p:txBody>
      </p:sp>
      <p:sp>
        <p:nvSpPr>
          <p:cNvPr id="9231" name="Oval 71"/>
          <p:cNvSpPr>
            <a:spLocks noChangeArrowheads="1"/>
          </p:cNvSpPr>
          <p:nvPr/>
        </p:nvSpPr>
        <p:spPr bwMode="auto">
          <a:xfrm>
            <a:off x="7305675" y="2790825"/>
            <a:ext cx="44450" cy="61913"/>
          </a:xfrm>
          <a:prstGeom prst="ellipse">
            <a:avLst/>
          </a:prstGeom>
          <a:solidFill>
            <a:schemeClr val="bg2"/>
          </a:solidFill>
          <a:ln w="12700">
            <a:solidFill>
              <a:schemeClr val="bg2"/>
            </a:solidFill>
            <a:round/>
            <a:headEnd/>
            <a:tailEnd/>
          </a:ln>
        </p:spPr>
        <p:txBody>
          <a:bodyPr wrap="none" anchor="ctr"/>
          <a:lstStyle/>
          <a:p>
            <a:endParaRPr lang="en-US" dirty="0">
              <a:solidFill>
                <a:srgbClr val="000000"/>
              </a:solidFill>
              <a:latin typeface="Calibri" pitchFamily="34" charset="0"/>
            </a:endParaRPr>
          </a:p>
        </p:txBody>
      </p:sp>
      <p:sp>
        <p:nvSpPr>
          <p:cNvPr id="9232" name="Freeform 73"/>
          <p:cNvSpPr>
            <a:spLocks/>
          </p:cNvSpPr>
          <p:nvPr/>
        </p:nvSpPr>
        <p:spPr bwMode="auto">
          <a:xfrm>
            <a:off x="6621463" y="2359025"/>
            <a:ext cx="655637" cy="417513"/>
          </a:xfrm>
          <a:custGeom>
            <a:avLst/>
            <a:gdLst>
              <a:gd name="T0" fmla="*/ 0 w 290"/>
              <a:gd name="T1" fmla="*/ 2147483647 h 188"/>
              <a:gd name="T2" fmla="*/ 2147483647 w 290"/>
              <a:gd name="T3" fmla="*/ 0 h 188"/>
              <a:gd name="T4" fmla="*/ 2147483647 w 290"/>
              <a:gd name="T5" fmla="*/ 2147483647 h 188"/>
              <a:gd name="T6" fmla="*/ 2147483647 w 290"/>
              <a:gd name="T7" fmla="*/ 2147483647 h 188"/>
              <a:gd name="T8" fmla="*/ 2147483647 w 290"/>
              <a:gd name="T9" fmla="*/ 2147483647 h 188"/>
              <a:gd name="T10" fmla="*/ 2147483647 w 290"/>
              <a:gd name="T11" fmla="*/ 2147483647 h 188"/>
              <a:gd name="T12" fmla="*/ 2147483647 w 290"/>
              <a:gd name="T13" fmla="*/ 2147483647 h 188"/>
              <a:gd name="T14" fmla="*/ 2147483647 w 290"/>
              <a:gd name="T15" fmla="*/ 2147483647 h 188"/>
              <a:gd name="T16" fmla="*/ 2147483647 w 290"/>
              <a:gd name="T17" fmla="*/ 2147483647 h 188"/>
              <a:gd name="T18" fmla="*/ 2147483647 w 290"/>
              <a:gd name="T19" fmla="*/ 2147483647 h 188"/>
              <a:gd name="T20" fmla="*/ 0 w 290"/>
              <a:gd name="T21" fmla="*/ 2147483647 h 188"/>
              <a:gd name="T22" fmla="*/ 0 w 290"/>
              <a:gd name="T23" fmla="*/ 2147483647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
              <a:gd name="T37" fmla="*/ 0 h 188"/>
              <a:gd name="T38" fmla="*/ 290 w 290"/>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 h="188">
                <a:moveTo>
                  <a:pt x="0" y="36"/>
                </a:moveTo>
                <a:lnTo>
                  <a:pt x="41" y="0"/>
                </a:lnTo>
                <a:lnTo>
                  <a:pt x="41" y="34"/>
                </a:lnTo>
                <a:lnTo>
                  <a:pt x="257" y="34"/>
                </a:lnTo>
                <a:lnTo>
                  <a:pt x="289" y="89"/>
                </a:lnTo>
                <a:lnTo>
                  <a:pt x="270" y="105"/>
                </a:lnTo>
                <a:lnTo>
                  <a:pt x="287" y="152"/>
                </a:lnTo>
                <a:lnTo>
                  <a:pt x="270" y="172"/>
                </a:lnTo>
                <a:lnTo>
                  <a:pt x="220" y="172"/>
                </a:lnTo>
                <a:lnTo>
                  <a:pt x="220" y="187"/>
                </a:lnTo>
                <a:lnTo>
                  <a:pt x="0" y="187"/>
                </a:lnTo>
                <a:lnTo>
                  <a:pt x="0" y="36"/>
                </a:lnTo>
              </a:path>
            </a:pathLst>
          </a:custGeom>
          <a:gradFill rotWithShape="1">
            <a:gsLst>
              <a:gs pos="0">
                <a:srgbClr val="C00000"/>
              </a:gs>
              <a:gs pos="50000">
                <a:srgbClr val="FF0000"/>
              </a:gs>
              <a:gs pos="100000">
                <a:srgbClr val="760000"/>
              </a:gs>
            </a:gsLst>
            <a:path path="rect">
              <a:fillToRect l="100000" t="100000"/>
            </a:path>
          </a:gradFill>
          <a:ln w="12700" cap="rnd" cmpd="sng">
            <a:solidFill>
              <a:srgbClr val="000000"/>
            </a:solidFill>
            <a:prstDash val="solid"/>
            <a:round/>
            <a:headEnd type="none" w="med" len="med"/>
            <a:tailEnd type="none" w="med" len="med"/>
          </a:ln>
        </p:spPr>
        <p:txBody>
          <a:bodyPr/>
          <a:lstStyle/>
          <a:p>
            <a:endParaRPr lang="en-US" dirty="0"/>
          </a:p>
        </p:txBody>
      </p:sp>
      <p:sp>
        <p:nvSpPr>
          <p:cNvPr id="9233" name="Freeform 88"/>
          <p:cNvSpPr>
            <a:spLocks/>
          </p:cNvSpPr>
          <p:nvPr/>
        </p:nvSpPr>
        <p:spPr bwMode="auto">
          <a:xfrm>
            <a:off x="4775200" y="2659063"/>
            <a:ext cx="822325" cy="727075"/>
          </a:xfrm>
          <a:custGeom>
            <a:avLst/>
            <a:gdLst>
              <a:gd name="T0" fmla="*/ 0 w 363"/>
              <a:gd name="T1" fmla="*/ 0 h 328"/>
              <a:gd name="T2" fmla="*/ 2147483647 w 363"/>
              <a:gd name="T3" fmla="*/ 0 h 328"/>
              <a:gd name="T4" fmla="*/ 2147483647 w 363"/>
              <a:gd name="T5" fmla="*/ 2147483647 h 328"/>
              <a:gd name="T6" fmla="*/ 2147483647 w 363"/>
              <a:gd name="T7" fmla="*/ 2147483647 h 328"/>
              <a:gd name="T8" fmla="*/ 2147483647 w 363"/>
              <a:gd name="T9" fmla="*/ 2147483647 h 328"/>
              <a:gd name="T10" fmla="*/ 2147483647 w 363"/>
              <a:gd name="T11" fmla="*/ 2147483647 h 328"/>
              <a:gd name="T12" fmla="*/ 2147483647 w 363"/>
              <a:gd name="T13" fmla="*/ 2147483647 h 328"/>
              <a:gd name="T14" fmla="*/ 2147483647 w 363"/>
              <a:gd name="T15" fmla="*/ 2147483647 h 328"/>
              <a:gd name="T16" fmla="*/ 2147483647 w 363"/>
              <a:gd name="T17" fmla="*/ 2147483647 h 328"/>
              <a:gd name="T18" fmla="*/ 2147483647 w 363"/>
              <a:gd name="T19" fmla="*/ 2147483647 h 328"/>
              <a:gd name="T20" fmla="*/ 2147483647 w 363"/>
              <a:gd name="T21" fmla="*/ 2147483647 h 328"/>
              <a:gd name="T22" fmla="*/ 2147483647 w 363"/>
              <a:gd name="T23" fmla="*/ 2147483647 h 328"/>
              <a:gd name="T24" fmla="*/ 2147483647 w 363"/>
              <a:gd name="T25" fmla="*/ 2147483647 h 328"/>
              <a:gd name="T26" fmla="*/ 2147483647 w 363"/>
              <a:gd name="T27" fmla="*/ 2147483647 h 328"/>
              <a:gd name="T28" fmla="*/ 2147483647 w 363"/>
              <a:gd name="T29" fmla="*/ 2147483647 h 328"/>
              <a:gd name="T30" fmla="*/ 2147483647 w 363"/>
              <a:gd name="T31" fmla="*/ 2147483647 h 328"/>
              <a:gd name="T32" fmla="*/ 0 w 363"/>
              <a:gd name="T33" fmla="*/ 0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328"/>
              <a:gd name="T53" fmla="*/ 363 w 363"/>
              <a:gd name="T54" fmla="*/ 328 h 3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328">
                <a:moveTo>
                  <a:pt x="0" y="0"/>
                </a:moveTo>
                <a:lnTo>
                  <a:pt x="239" y="0"/>
                </a:lnTo>
                <a:lnTo>
                  <a:pt x="235" y="43"/>
                </a:lnTo>
                <a:lnTo>
                  <a:pt x="279" y="122"/>
                </a:lnTo>
                <a:lnTo>
                  <a:pt x="301" y="136"/>
                </a:lnTo>
                <a:lnTo>
                  <a:pt x="288" y="159"/>
                </a:lnTo>
                <a:lnTo>
                  <a:pt x="338" y="240"/>
                </a:lnTo>
                <a:lnTo>
                  <a:pt x="362" y="248"/>
                </a:lnTo>
                <a:lnTo>
                  <a:pt x="331" y="327"/>
                </a:lnTo>
                <a:lnTo>
                  <a:pt x="299" y="327"/>
                </a:lnTo>
                <a:lnTo>
                  <a:pt x="309" y="292"/>
                </a:lnTo>
                <a:lnTo>
                  <a:pt x="69" y="292"/>
                </a:lnTo>
                <a:lnTo>
                  <a:pt x="56" y="257"/>
                </a:lnTo>
                <a:lnTo>
                  <a:pt x="56" y="104"/>
                </a:lnTo>
                <a:lnTo>
                  <a:pt x="31" y="80"/>
                </a:lnTo>
                <a:lnTo>
                  <a:pt x="47" y="62"/>
                </a:lnTo>
                <a:lnTo>
                  <a:pt x="0" y="0"/>
                </a:lnTo>
              </a:path>
            </a:pathLst>
          </a:custGeom>
          <a:noFill/>
          <a:ln w="12700" cap="rnd" cmpd="sng">
            <a:solidFill>
              <a:srgbClr val="000000"/>
            </a:solidFill>
            <a:prstDash val="solid"/>
            <a:round/>
            <a:headEnd type="none" w="med" len="med"/>
            <a:tailEnd type="none" w="med" len="med"/>
          </a:ln>
        </p:spPr>
        <p:txBody>
          <a:bodyPr/>
          <a:lstStyle/>
          <a:p>
            <a:endParaRPr lang="en-US" dirty="0"/>
          </a:p>
        </p:txBody>
      </p:sp>
      <p:sp>
        <p:nvSpPr>
          <p:cNvPr id="9234" name="Oval 114"/>
          <p:cNvSpPr>
            <a:spLocks noChangeArrowheads="1"/>
          </p:cNvSpPr>
          <p:nvPr/>
        </p:nvSpPr>
        <p:spPr bwMode="auto">
          <a:xfrm>
            <a:off x="6184900" y="2355850"/>
            <a:ext cx="61913" cy="76200"/>
          </a:xfrm>
          <a:prstGeom prst="ellipse">
            <a:avLst/>
          </a:prstGeom>
          <a:solidFill>
            <a:srgbClr val="FAFD00"/>
          </a:solidFill>
          <a:ln w="12700">
            <a:noFill/>
            <a:round/>
            <a:headEnd/>
            <a:tailEnd/>
          </a:ln>
        </p:spPr>
        <p:txBody>
          <a:bodyPr wrap="none" anchor="ctr"/>
          <a:lstStyle/>
          <a:p>
            <a:endParaRPr lang="en-US" dirty="0">
              <a:solidFill>
                <a:srgbClr val="000000"/>
              </a:solidFill>
              <a:latin typeface="Calibri" pitchFamily="34" charset="0"/>
            </a:endParaRPr>
          </a:p>
        </p:txBody>
      </p:sp>
      <p:sp>
        <p:nvSpPr>
          <p:cNvPr id="9235" name="Oval 115"/>
          <p:cNvSpPr>
            <a:spLocks noChangeArrowheads="1"/>
          </p:cNvSpPr>
          <p:nvPr/>
        </p:nvSpPr>
        <p:spPr bwMode="auto">
          <a:xfrm>
            <a:off x="5413375" y="2520950"/>
            <a:ext cx="63500" cy="77788"/>
          </a:xfrm>
          <a:prstGeom prst="ellipse">
            <a:avLst/>
          </a:prstGeom>
          <a:solidFill>
            <a:srgbClr val="FAFD00"/>
          </a:solidFill>
          <a:ln w="12700">
            <a:noFill/>
            <a:round/>
            <a:headEnd/>
            <a:tailEnd/>
          </a:ln>
        </p:spPr>
        <p:txBody>
          <a:bodyPr wrap="none" anchor="ctr"/>
          <a:lstStyle/>
          <a:p>
            <a:endParaRPr lang="en-US" dirty="0">
              <a:solidFill>
                <a:srgbClr val="000000"/>
              </a:solidFill>
              <a:latin typeface="Calibri" pitchFamily="34" charset="0"/>
            </a:endParaRPr>
          </a:p>
        </p:txBody>
      </p:sp>
      <p:sp>
        <p:nvSpPr>
          <p:cNvPr id="9236" name="Oval 116"/>
          <p:cNvSpPr>
            <a:spLocks noChangeArrowheads="1"/>
          </p:cNvSpPr>
          <p:nvPr/>
        </p:nvSpPr>
        <p:spPr bwMode="auto">
          <a:xfrm>
            <a:off x="6467475" y="4532313"/>
            <a:ext cx="65088" cy="74612"/>
          </a:xfrm>
          <a:prstGeom prst="ellipse">
            <a:avLst/>
          </a:prstGeom>
          <a:solidFill>
            <a:srgbClr val="FAFD00"/>
          </a:solidFill>
          <a:ln w="12700">
            <a:noFill/>
            <a:round/>
            <a:headEnd/>
            <a:tailEnd/>
          </a:ln>
        </p:spPr>
        <p:txBody>
          <a:bodyPr wrap="none" anchor="ctr"/>
          <a:lstStyle/>
          <a:p>
            <a:endParaRPr lang="en-US" dirty="0">
              <a:solidFill>
                <a:srgbClr val="000000"/>
              </a:solidFill>
              <a:latin typeface="Calibri" pitchFamily="34" charset="0"/>
            </a:endParaRPr>
          </a:p>
        </p:txBody>
      </p:sp>
      <p:sp>
        <p:nvSpPr>
          <p:cNvPr id="9237" name="Oval 117"/>
          <p:cNvSpPr>
            <a:spLocks noChangeArrowheads="1"/>
          </p:cNvSpPr>
          <p:nvPr/>
        </p:nvSpPr>
        <p:spPr bwMode="auto">
          <a:xfrm>
            <a:off x="5868988" y="3609975"/>
            <a:ext cx="60325" cy="77788"/>
          </a:xfrm>
          <a:prstGeom prst="ellipse">
            <a:avLst/>
          </a:prstGeom>
          <a:solidFill>
            <a:srgbClr val="FAFD00"/>
          </a:solidFill>
          <a:ln w="12700">
            <a:noFill/>
            <a:round/>
            <a:headEnd/>
            <a:tailEnd/>
          </a:ln>
        </p:spPr>
        <p:txBody>
          <a:bodyPr wrap="none" anchor="ctr"/>
          <a:lstStyle/>
          <a:p>
            <a:endParaRPr lang="en-US" dirty="0">
              <a:solidFill>
                <a:srgbClr val="000000"/>
              </a:solidFill>
              <a:latin typeface="Calibri" pitchFamily="34" charset="0"/>
            </a:endParaRPr>
          </a:p>
        </p:txBody>
      </p:sp>
      <p:sp>
        <p:nvSpPr>
          <p:cNvPr id="9238" name="Oval 118"/>
          <p:cNvSpPr>
            <a:spLocks noChangeArrowheads="1"/>
          </p:cNvSpPr>
          <p:nvPr/>
        </p:nvSpPr>
        <p:spPr bwMode="auto">
          <a:xfrm>
            <a:off x="6937375" y="2981325"/>
            <a:ext cx="58738" cy="77788"/>
          </a:xfrm>
          <a:prstGeom prst="ellipse">
            <a:avLst/>
          </a:prstGeom>
          <a:solidFill>
            <a:srgbClr val="FAFD00"/>
          </a:solidFill>
          <a:ln w="12700">
            <a:noFill/>
            <a:round/>
            <a:headEnd/>
            <a:tailEnd/>
          </a:ln>
        </p:spPr>
        <p:txBody>
          <a:bodyPr wrap="none" anchor="ctr"/>
          <a:lstStyle/>
          <a:p>
            <a:endParaRPr lang="en-US" dirty="0">
              <a:solidFill>
                <a:srgbClr val="000000"/>
              </a:solidFill>
              <a:latin typeface="Calibri" pitchFamily="34" charset="0"/>
            </a:endParaRPr>
          </a:p>
        </p:txBody>
      </p:sp>
      <p:sp>
        <p:nvSpPr>
          <p:cNvPr id="9239" name="Oval 119"/>
          <p:cNvSpPr>
            <a:spLocks noChangeArrowheads="1"/>
          </p:cNvSpPr>
          <p:nvPr/>
        </p:nvSpPr>
        <p:spPr bwMode="auto">
          <a:xfrm>
            <a:off x="7272338" y="2690813"/>
            <a:ext cx="63500" cy="76200"/>
          </a:xfrm>
          <a:prstGeom prst="ellipse">
            <a:avLst/>
          </a:prstGeom>
          <a:solidFill>
            <a:srgbClr val="FAFD00"/>
          </a:solidFill>
          <a:ln w="12700">
            <a:noFill/>
            <a:round/>
            <a:headEnd/>
            <a:tailEnd/>
          </a:ln>
        </p:spPr>
        <p:txBody>
          <a:bodyPr wrap="none" anchor="ctr"/>
          <a:lstStyle/>
          <a:p>
            <a:endParaRPr lang="en-US" dirty="0">
              <a:solidFill>
                <a:srgbClr val="000000"/>
              </a:solidFill>
              <a:latin typeface="Calibri" pitchFamily="34" charset="0"/>
            </a:endParaRPr>
          </a:p>
        </p:txBody>
      </p:sp>
      <p:sp>
        <p:nvSpPr>
          <p:cNvPr id="9240" name="Freeform 123"/>
          <p:cNvSpPr>
            <a:spLocks/>
          </p:cNvSpPr>
          <p:nvPr/>
        </p:nvSpPr>
        <p:spPr bwMode="auto">
          <a:xfrm>
            <a:off x="7194550" y="2581275"/>
            <a:ext cx="179388" cy="347663"/>
          </a:xfrm>
          <a:custGeom>
            <a:avLst/>
            <a:gdLst>
              <a:gd name="T0" fmla="*/ 2147483647 w 79"/>
              <a:gd name="T1" fmla="*/ 0 h 157"/>
              <a:gd name="T2" fmla="*/ 2147483647 w 79"/>
              <a:gd name="T3" fmla="*/ 2147483647 h 157"/>
              <a:gd name="T4" fmla="*/ 2147483647 w 79"/>
              <a:gd name="T5" fmla="*/ 2147483647 h 157"/>
              <a:gd name="T6" fmla="*/ 2147483647 w 79"/>
              <a:gd name="T7" fmla="*/ 2147483647 h 157"/>
              <a:gd name="T8" fmla="*/ 0 w 79"/>
              <a:gd name="T9" fmla="*/ 2147483647 h 157"/>
              <a:gd name="T10" fmla="*/ 2147483647 w 79"/>
              <a:gd name="T11" fmla="*/ 2147483647 h 157"/>
              <a:gd name="T12" fmla="*/ 2147483647 w 79"/>
              <a:gd name="T13" fmla="*/ 2147483647 h 157"/>
              <a:gd name="T14" fmla="*/ 2147483647 w 79"/>
              <a:gd name="T15" fmla="*/ 2147483647 h 157"/>
              <a:gd name="T16" fmla="*/ 2147483647 w 79"/>
              <a:gd name="T17" fmla="*/ 2147483647 h 157"/>
              <a:gd name="T18" fmla="*/ 2147483647 w 79"/>
              <a:gd name="T19" fmla="*/ 2147483647 h 157"/>
              <a:gd name="T20" fmla="*/ 2147483647 w 79"/>
              <a:gd name="T21" fmla="*/ 2147483647 h 157"/>
              <a:gd name="T22" fmla="*/ 2147483647 w 79"/>
              <a:gd name="T23" fmla="*/ 0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157"/>
              <a:gd name="T38" fmla="*/ 79 w 79"/>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157">
                <a:moveTo>
                  <a:pt x="36" y="0"/>
                </a:moveTo>
                <a:lnTo>
                  <a:pt x="17" y="17"/>
                </a:lnTo>
                <a:lnTo>
                  <a:pt x="33" y="62"/>
                </a:lnTo>
                <a:lnTo>
                  <a:pt x="17" y="84"/>
                </a:lnTo>
                <a:lnTo>
                  <a:pt x="0" y="107"/>
                </a:lnTo>
                <a:lnTo>
                  <a:pt x="33" y="156"/>
                </a:lnTo>
                <a:lnTo>
                  <a:pt x="68" y="107"/>
                </a:lnTo>
                <a:lnTo>
                  <a:pt x="78" y="53"/>
                </a:lnTo>
                <a:lnTo>
                  <a:pt x="66" y="50"/>
                </a:lnTo>
                <a:lnTo>
                  <a:pt x="77" y="23"/>
                </a:lnTo>
                <a:lnTo>
                  <a:pt x="75" y="7"/>
                </a:lnTo>
                <a:lnTo>
                  <a:pt x="36" y="0"/>
                </a:lnTo>
              </a:path>
            </a:pathLst>
          </a:custGeom>
          <a:solidFill>
            <a:srgbClr val="99CC00"/>
          </a:solidFill>
          <a:ln w="12700" cap="rnd" cmpd="sng">
            <a:solidFill>
              <a:srgbClr val="000000"/>
            </a:solidFill>
            <a:prstDash val="solid"/>
            <a:round/>
            <a:headEnd type="none" w="med" len="med"/>
            <a:tailEnd type="none" w="med" len="med"/>
          </a:ln>
        </p:spPr>
        <p:txBody>
          <a:bodyPr/>
          <a:lstStyle/>
          <a:p>
            <a:endParaRPr lang="en-US" dirty="0"/>
          </a:p>
        </p:txBody>
      </p:sp>
      <p:sp>
        <p:nvSpPr>
          <p:cNvPr id="9241" name="Freeform 124"/>
          <p:cNvSpPr>
            <a:spLocks/>
          </p:cNvSpPr>
          <p:nvPr/>
        </p:nvSpPr>
        <p:spPr bwMode="auto">
          <a:xfrm>
            <a:off x="5865813" y="1874838"/>
            <a:ext cx="527050" cy="620712"/>
          </a:xfrm>
          <a:custGeom>
            <a:avLst/>
            <a:gdLst>
              <a:gd name="T0" fmla="*/ 2147483647 w 233"/>
              <a:gd name="T1" fmla="*/ 0 h 280"/>
              <a:gd name="T2" fmla="*/ 2147483647 w 233"/>
              <a:gd name="T3" fmla="*/ 2147483647 h 280"/>
              <a:gd name="T4" fmla="*/ 2147483647 w 233"/>
              <a:gd name="T5" fmla="*/ 2147483647 h 280"/>
              <a:gd name="T6" fmla="*/ 2147483647 w 233"/>
              <a:gd name="T7" fmla="*/ 2147483647 h 280"/>
              <a:gd name="T8" fmla="*/ 2147483647 w 233"/>
              <a:gd name="T9" fmla="*/ 2147483647 h 280"/>
              <a:gd name="T10" fmla="*/ 2147483647 w 233"/>
              <a:gd name="T11" fmla="*/ 2147483647 h 280"/>
              <a:gd name="T12" fmla="*/ 2147483647 w 233"/>
              <a:gd name="T13" fmla="*/ 2147483647 h 280"/>
              <a:gd name="T14" fmla="*/ 2147483647 w 233"/>
              <a:gd name="T15" fmla="*/ 2147483647 h 280"/>
              <a:gd name="T16" fmla="*/ 2147483647 w 233"/>
              <a:gd name="T17" fmla="*/ 2147483647 h 280"/>
              <a:gd name="T18" fmla="*/ 2147483647 w 233"/>
              <a:gd name="T19" fmla="*/ 2147483647 h 280"/>
              <a:gd name="T20" fmla="*/ 0 w 233"/>
              <a:gd name="T21" fmla="*/ 2147483647 h 280"/>
              <a:gd name="T22" fmla="*/ 2147483647 w 233"/>
              <a:gd name="T23" fmla="*/ 2147483647 h 280"/>
              <a:gd name="T24" fmla="*/ 2147483647 w 233"/>
              <a:gd name="T25" fmla="*/ 2147483647 h 280"/>
              <a:gd name="T26" fmla="*/ 2147483647 w 233"/>
              <a:gd name="T27" fmla="*/ 2147483647 h 280"/>
              <a:gd name="T28" fmla="*/ 2147483647 w 233"/>
              <a:gd name="T29" fmla="*/ 0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280"/>
              <a:gd name="T47" fmla="*/ 233 w 233"/>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280">
                <a:moveTo>
                  <a:pt x="111" y="0"/>
                </a:moveTo>
                <a:lnTo>
                  <a:pt x="184" y="22"/>
                </a:lnTo>
                <a:lnTo>
                  <a:pt x="201" y="78"/>
                </a:lnTo>
                <a:lnTo>
                  <a:pt x="157" y="124"/>
                </a:lnTo>
                <a:lnTo>
                  <a:pt x="168" y="144"/>
                </a:lnTo>
                <a:lnTo>
                  <a:pt x="210" y="120"/>
                </a:lnTo>
                <a:lnTo>
                  <a:pt x="227" y="125"/>
                </a:lnTo>
                <a:lnTo>
                  <a:pt x="232" y="200"/>
                </a:lnTo>
                <a:lnTo>
                  <a:pt x="186" y="263"/>
                </a:lnTo>
                <a:lnTo>
                  <a:pt x="186" y="279"/>
                </a:lnTo>
                <a:lnTo>
                  <a:pt x="0" y="279"/>
                </a:lnTo>
                <a:lnTo>
                  <a:pt x="27" y="200"/>
                </a:lnTo>
                <a:lnTo>
                  <a:pt x="12" y="140"/>
                </a:lnTo>
                <a:lnTo>
                  <a:pt x="37" y="74"/>
                </a:lnTo>
                <a:lnTo>
                  <a:pt x="111" y="0"/>
                </a:lnTo>
              </a:path>
            </a:pathLst>
          </a:custGeom>
          <a:gradFill rotWithShape="0">
            <a:gsLst>
              <a:gs pos="0">
                <a:srgbClr val="FC0128"/>
              </a:gs>
              <a:gs pos="100000">
                <a:srgbClr val="190004"/>
              </a:gs>
            </a:gsLst>
            <a:path path="rect">
              <a:fillToRect l="50000" t="50000" r="50000" b="50000"/>
            </a:path>
          </a:gradFill>
          <a:ln w="12700" cap="rnd" cmpd="sng">
            <a:solidFill>
              <a:srgbClr val="000000"/>
            </a:solidFill>
            <a:prstDash val="solid"/>
            <a:round/>
            <a:headEnd type="none" w="med" len="med"/>
            <a:tailEnd type="none" w="med" len="med"/>
          </a:ln>
        </p:spPr>
        <p:txBody>
          <a:bodyPr/>
          <a:lstStyle/>
          <a:p>
            <a:endParaRPr lang="en-US" dirty="0"/>
          </a:p>
        </p:txBody>
      </p:sp>
      <p:sp>
        <p:nvSpPr>
          <p:cNvPr id="9242" name="Freeform 125"/>
          <p:cNvSpPr>
            <a:spLocks/>
          </p:cNvSpPr>
          <p:nvPr/>
        </p:nvSpPr>
        <p:spPr bwMode="auto">
          <a:xfrm>
            <a:off x="5303838" y="2379663"/>
            <a:ext cx="479425" cy="835025"/>
          </a:xfrm>
          <a:custGeom>
            <a:avLst/>
            <a:gdLst>
              <a:gd name="T0" fmla="*/ 2147483647 w 212"/>
              <a:gd name="T1" fmla="*/ 0 h 376"/>
              <a:gd name="T2" fmla="*/ 2147483647 w 212"/>
              <a:gd name="T3" fmla="*/ 0 h 376"/>
              <a:gd name="T4" fmla="*/ 2147483647 w 212"/>
              <a:gd name="T5" fmla="*/ 2147483647 h 376"/>
              <a:gd name="T6" fmla="*/ 2147483647 w 212"/>
              <a:gd name="T7" fmla="*/ 2147483647 h 376"/>
              <a:gd name="T8" fmla="*/ 2147483647 w 212"/>
              <a:gd name="T9" fmla="*/ 2147483647 h 376"/>
              <a:gd name="T10" fmla="*/ 2147483647 w 212"/>
              <a:gd name="T11" fmla="*/ 2147483647 h 376"/>
              <a:gd name="T12" fmla="*/ 2147483647 w 212"/>
              <a:gd name="T13" fmla="*/ 2147483647 h 376"/>
              <a:gd name="T14" fmla="*/ 2147483647 w 212"/>
              <a:gd name="T15" fmla="*/ 2147483647 h 376"/>
              <a:gd name="T16" fmla="*/ 2147483647 w 212"/>
              <a:gd name="T17" fmla="*/ 2147483647 h 376"/>
              <a:gd name="T18" fmla="*/ 2147483647 w 212"/>
              <a:gd name="T19" fmla="*/ 2147483647 h 376"/>
              <a:gd name="T20" fmla="*/ 2147483647 w 212"/>
              <a:gd name="T21" fmla="*/ 2147483647 h 376"/>
              <a:gd name="T22" fmla="*/ 2147483647 w 212"/>
              <a:gd name="T23" fmla="*/ 2147483647 h 376"/>
              <a:gd name="T24" fmla="*/ 0 w 212"/>
              <a:gd name="T25" fmla="*/ 2147483647 h 376"/>
              <a:gd name="T26" fmla="*/ 2147483647 w 212"/>
              <a:gd name="T27" fmla="*/ 2147483647 h 376"/>
              <a:gd name="T28" fmla="*/ 2147483647 w 212"/>
              <a:gd name="T29" fmla="*/ 2147483647 h 376"/>
              <a:gd name="T30" fmla="*/ 2147483647 w 212"/>
              <a:gd name="T31" fmla="*/ 2147483647 h 376"/>
              <a:gd name="T32" fmla="*/ 2147483647 w 212"/>
              <a:gd name="T33" fmla="*/ 2147483647 h 376"/>
              <a:gd name="T34" fmla="*/ 2147483647 w 212"/>
              <a:gd name="T35" fmla="*/ 0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
              <a:gd name="T55" fmla="*/ 0 h 376"/>
              <a:gd name="T56" fmla="*/ 212 w 212"/>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 h="376">
                <a:moveTo>
                  <a:pt x="53" y="0"/>
                </a:moveTo>
                <a:lnTo>
                  <a:pt x="192" y="0"/>
                </a:lnTo>
                <a:lnTo>
                  <a:pt x="209" y="56"/>
                </a:lnTo>
                <a:lnTo>
                  <a:pt x="209" y="248"/>
                </a:lnTo>
                <a:lnTo>
                  <a:pt x="211" y="266"/>
                </a:lnTo>
                <a:lnTo>
                  <a:pt x="184" y="299"/>
                </a:lnTo>
                <a:lnTo>
                  <a:pt x="178" y="338"/>
                </a:lnTo>
                <a:lnTo>
                  <a:pt x="126" y="375"/>
                </a:lnTo>
                <a:lnTo>
                  <a:pt x="104" y="367"/>
                </a:lnTo>
                <a:lnTo>
                  <a:pt x="50" y="287"/>
                </a:lnTo>
                <a:lnTo>
                  <a:pt x="66" y="263"/>
                </a:lnTo>
                <a:lnTo>
                  <a:pt x="44" y="247"/>
                </a:lnTo>
                <a:lnTo>
                  <a:pt x="0" y="172"/>
                </a:lnTo>
                <a:lnTo>
                  <a:pt x="3" y="125"/>
                </a:lnTo>
                <a:lnTo>
                  <a:pt x="34" y="87"/>
                </a:lnTo>
                <a:lnTo>
                  <a:pt x="27" y="66"/>
                </a:lnTo>
                <a:lnTo>
                  <a:pt x="67" y="36"/>
                </a:lnTo>
                <a:lnTo>
                  <a:pt x="53" y="0"/>
                </a:lnTo>
              </a:path>
            </a:pathLst>
          </a:custGeom>
          <a:gradFill rotWithShape="0">
            <a:gsLst>
              <a:gs pos="0">
                <a:srgbClr val="C00000"/>
              </a:gs>
              <a:gs pos="100000">
                <a:srgbClr val="190004"/>
              </a:gs>
            </a:gsLst>
            <a:path path="rect">
              <a:fillToRect l="50000" t="50000" r="50000" b="50000"/>
            </a:path>
          </a:gradFill>
          <a:ln w="12700" cap="rnd" cmpd="sng">
            <a:solidFill>
              <a:srgbClr val="000000"/>
            </a:solidFill>
            <a:prstDash val="solid"/>
            <a:round/>
            <a:headEnd type="none" w="med" len="med"/>
            <a:tailEnd type="none" w="med" len="med"/>
          </a:ln>
        </p:spPr>
        <p:txBody>
          <a:bodyPr/>
          <a:lstStyle/>
          <a:p>
            <a:endParaRPr lang="en-US" dirty="0"/>
          </a:p>
        </p:txBody>
      </p:sp>
      <p:sp>
        <p:nvSpPr>
          <p:cNvPr id="9243" name="Freeform 127"/>
          <p:cNvSpPr>
            <a:spLocks/>
          </p:cNvSpPr>
          <p:nvPr/>
        </p:nvSpPr>
        <p:spPr bwMode="auto">
          <a:xfrm>
            <a:off x="6157913" y="2933700"/>
            <a:ext cx="1014412" cy="374650"/>
          </a:xfrm>
          <a:custGeom>
            <a:avLst/>
            <a:gdLst>
              <a:gd name="T0" fmla="*/ 0 w 448"/>
              <a:gd name="T1" fmla="*/ 2147483647 h 169"/>
              <a:gd name="T2" fmla="*/ 2147483647 w 448"/>
              <a:gd name="T3" fmla="*/ 2147483647 h 169"/>
              <a:gd name="T4" fmla="*/ 2147483647 w 448"/>
              <a:gd name="T5" fmla="*/ 2147483647 h 169"/>
              <a:gd name="T6" fmla="*/ 2147483647 w 448"/>
              <a:gd name="T7" fmla="*/ 2147483647 h 169"/>
              <a:gd name="T8" fmla="*/ 2147483647 w 448"/>
              <a:gd name="T9" fmla="*/ 2147483647 h 169"/>
              <a:gd name="T10" fmla="*/ 2147483647 w 448"/>
              <a:gd name="T11" fmla="*/ 2147483647 h 169"/>
              <a:gd name="T12" fmla="*/ 2147483647 w 448"/>
              <a:gd name="T13" fmla="*/ 0 h 169"/>
              <a:gd name="T14" fmla="*/ 2147483647 w 448"/>
              <a:gd name="T15" fmla="*/ 2147483647 h 169"/>
              <a:gd name="T16" fmla="*/ 2147483647 w 448"/>
              <a:gd name="T17" fmla="*/ 2147483647 h 169"/>
              <a:gd name="T18" fmla="*/ 2147483647 w 448"/>
              <a:gd name="T19" fmla="*/ 2147483647 h 169"/>
              <a:gd name="T20" fmla="*/ 2147483647 w 448"/>
              <a:gd name="T21" fmla="*/ 2147483647 h 169"/>
              <a:gd name="T22" fmla="*/ 0 w 448"/>
              <a:gd name="T23" fmla="*/ 2147483647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8"/>
              <a:gd name="T37" fmla="*/ 0 h 169"/>
              <a:gd name="T38" fmla="*/ 448 w 448"/>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8" h="169">
                <a:moveTo>
                  <a:pt x="0" y="167"/>
                </a:moveTo>
                <a:lnTo>
                  <a:pt x="14" y="151"/>
                </a:lnTo>
                <a:lnTo>
                  <a:pt x="114" y="103"/>
                </a:lnTo>
                <a:lnTo>
                  <a:pt x="201" y="117"/>
                </a:lnTo>
                <a:lnTo>
                  <a:pt x="225" y="99"/>
                </a:lnTo>
                <a:lnTo>
                  <a:pt x="252" y="44"/>
                </a:lnTo>
                <a:lnTo>
                  <a:pt x="371" y="0"/>
                </a:lnTo>
                <a:lnTo>
                  <a:pt x="391" y="75"/>
                </a:lnTo>
                <a:lnTo>
                  <a:pt x="447" y="90"/>
                </a:lnTo>
                <a:lnTo>
                  <a:pt x="418" y="125"/>
                </a:lnTo>
                <a:lnTo>
                  <a:pt x="437" y="168"/>
                </a:lnTo>
                <a:lnTo>
                  <a:pt x="0" y="167"/>
                </a:lnTo>
              </a:path>
            </a:pathLst>
          </a:custGeom>
          <a:gradFill rotWithShape="0">
            <a:gsLst>
              <a:gs pos="0">
                <a:srgbClr val="FC0128"/>
              </a:gs>
              <a:gs pos="100000">
                <a:srgbClr val="190004"/>
              </a:gs>
            </a:gsLst>
            <a:path path="rect">
              <a:fillToRect l="50000" t="50000" r="50000" b="50000"/>
            </a:path>
          </a:gradFill>
          <a:ln w="12700" cap="rnd" cmpd="sng">
            <a:solidFill>
              <a:srgbClr val="000000"/>
            </a:solidFill>
            <a:prstDash val="solid"/>
            <a:round/>
            <a:headEnd type="none" w="med" len="med"/>
            <a:tailEnd type="none" w="med" len="med"/>
          </a:ln>
        </p:spPr>
        <p:txBody>
          <a:bodyPr/>
          <a:lstStyle/>
          <a:p>
            <a:endParaRPr lang="en-US" dirty="0"/>
          </a:p>
        </p:txBody>
      </p:sp>
      <p:sp>
        <p:nvSpPr>
          <p:cNvPr id="9244" name="Freeform 128"/>
          <p:cNvSpPr>
            <a:spLocks/>
          </p:cNvSpPr>
          <p:nvPr/>
        </p:nvSpPr>
        <p:spPr bwMode="auto">
          <a:xfrm>
            <a:off x="5638800" y="3575050"/>
            <a:ext cx="447675" cy="677863"/>
          </a:xfrm>
          <a:custGeom>
            <a:avLst/>
            <a:gdLst>
              <a:gd name="T0" fmla="*/ 2147483647 w 199"/>
              <a:gd name="T1" fmla="*/ 0 h 306"/>
              <a:gd name="T2" fmla="*/ 2147483647 w 199"/>
              <a:gd name="T3" fmla="*/ 0 h 306"/>
              <a:gd name="T4" fmla="*/ 2147483647 w 199"/>
              <a:gd name="T5" fmla="*/ 2147483647 h 306"/>
              <a:gd name="T6" fmla="*/ 2147483647 w 199"/>
              <a:gd name="T7" fmla="*/ 2147483647 h 306"/>
              <a:gd name="T8" fmla="*/ 2147483647 w 199"/>
              <a:gd name="T9" fmla="*/ 2147483647 h 306"/>
              <a:gd name="T10" fmla="*/ 2147483647 w 199"/>
              <a:gd name="T11" fmla="*/ 2147483647 h 306"/>
              <a:gd name="T12" fmla="*/ 2147483647 w 199"/>
              <a:gd name="T13" fmla="*/ 2147483647 h 306"/>
              <a:gd name="T14" fmla="*/ 0 w 199"/>
              <a:gd name="T15" fmla="*/ 2147483647 h 306"/>
              <a:gd name="T16" fmla="*/ 2147483647 w 199"/>
              <a:gd name="T17" fmla="*/ 2147483647 h 306"/>
              <a:gd name="T18" fmla="*/ 2147483647 w 199"/>
              <a:gd name="T19" fmla="*/ 0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306"/>
              <a:gd name="T32" fmla="*/ 199 w 19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306">
                <a:moveTo>
                  <a:pt x="40" y="0"/>
                </a:moveTo>
                <a:lnTo>
                  <a:pt x="165" y="0"/>
                </a:lnTo>
                <a:lnTo>
                  <a:pt x="198" y="187"/>
                </a:lnTo>
                <a:lnTo>
                  <a:pt x="182" y="211"/>
                </a:lnTo>
                <a:lnTo>
                  <a:pt x="189" y="255"/>
                </a:lnTo>
                <a:lnTo>
                  <a:pt x="51" y="255"/>
                </a:lnTo>
                <a:lnTo>
                  <a:pt x="49" y="297"/>
                </a:lnTo>
                <a:lnTo>
                  <a:pt x="0" y="305"/>
                </a:lnTo>
                <a:lnTo>
                  <a:pt x="2" y="220"/>
                </a:lnTo>
                <a:lnTo>
                  <a:pt x="40" y="0"/>
                </a:lnTo>
              </a:path>
            </a:pathLst>
          </a:custGeom>
          <a:gradFill rotWithShape="0">
            <a:gsLst>
              <a:gs pos="0">
                <a:srgbClr val="FC0128"/>
              </a:gs>
              <a:gs pos="100000">
                <a:srgbClr val="190004"/>
              </a:gs>
            </a:gsLst>
            <a:path path="rect">
              <a:fillToRect l="50000" t="50000" r="50000" b="50000"/>
            </a:path>
          </a:gradFill>
          <a:ln w="12700" cap="rnd" cmpd="sng">
            <a:solidFill>
              <a:srgbClr val="000000"/>
            </a:solidFill>
            <a:prstDash val="solid"/>
            <a:round/>
            <a:headEnd type="none" w="med" len="med"/>
            <a:tailEnd type="none" w="med" len="med"/>
          </a:ln>
        </p:spPr>
        <p:txBody>
          <a:bodyPr/>
          <a:lstStyle/>
          <a:p>
            <a:endParaRPr lang="en-US" dirty="0"/>
          </a:p>
        </p:txBody>
      </p:sp>
      <p:sp>
        <p:nvSpPr>
          <p:cNvPr id="9245" name="Freeform 129"/>
          <p:cNvSpPr>
            <a:spLocks/>
          </p:cNvSpPr>
          <p:nvPr/>
        </p:nvSpPr>
        <p:spPr bwMode="auto">
          <a:xfrm>
            <a:off x="5746750" y="4138613"/>
            <a:ext cx="971550" cy="877887"/>
          </a:xfrm>
          <a:custGeom>
            <a:avLst/>
            <a:gdLst>
              <a:gd name="T0" fmla="*/ 2147483647 w 430"/>
              <a:gd name="T1" fmla="*/ 0 h 394"/>
              <a:gd name="T2" fmla="*/ 2147483647 w 430"/>
              <a:gd name="T3" fmla="*/ 0 h 394"/>
              <a:gd name="T4" fmla="*/ 2147483647 w 430"/>
              <a:gd name="T5" fmla="*/ 2147483647 h 394"/>
              <a:gd name="T6" fmla="*/ 2147483647 w 430"/>
              <a:gd name="T7" fmla="*/ 2147483647 h 394"/>
              <a:gd name="T8" fmla="*/ 2147483647 w 430"/>
              <a:gd name="T9" fmla="*/ 2147483647 h 394"/>
              <a:gd name="T10" fmla="*/ 2147483647 w 430"/>
              <a:gd name="T11" fmla="*/ 2147483647 h 394"/>
              <a:gd name="T12" fmla="*/ 2147483647 w 430"/>
              <a:gd name="T13" fmla="*/ 2147483647 h 394"/>
              <a:gd name="T14" fmla="*/ 2147483647 w 430"/>
              <a:gd name="T15" fmla="*/ 2147483647 h 394"/>
              <a:gd name="T16" fmla="*/ 2147483647 w 430"/>
              <a:gd name="T17" fmla="*/ 2147483647 h 394"/>
              <a:gd name="T18" fmla="*/ 2147483647 w 430"/>
              <a:gd name="T19" fmla="*/ 2147483647 h 394"/>
              <a:gd name="T20" fmla="*/ 2147483647 w 430"/>
              <a:gd name="T21" fmla="*/ 2147483647 h 394"/>
              <a:gd name="T22" fmla="*/ 2147483647 w 430"/>
              <a:gd name="T23" fmla="*/ 2147483647 h 394"/>
              <a:gd name="T24" fmla="*/ 2147483647 w 430"/>
              <a:gd name="T25" fmla="*/ 2147483647 h 394"/>
              <a:gd name="T26" fmla="*/ 2147483647 w 430"/>
              <a:gd name="T27" fmla="*/ 2147483647 h 394"/>
              <a:gd name="T28" fmla="*/ 2147483647 w 430"/>
              <a:gd name="T29" fmla="*/ 2147483647 h 394"/>
              <a:gd name="T30" fmla="*/ 2147483647 w 430"/>
              <a:gd name="T31" fmla="*/ 2147483647 h 394"/>
              <a:gd name="T32" fmla="*/ 2147483647 w 430"/>
              <a:gd name="T33" fmla="*/ 2147483647 h 394"/>
              <a:gd name="T34" fmla="*/ 0 w 430"/>
              <a:gd name="T35" fmla="*/ 2147483647 h 394"/>
              <a:gd name="T36" fmla="*/ 2147483647 w 430"/>
              <a:gd name="T37" fmla="*/ 0 h 3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0"/>
              <a:gd name="T58" fmla="*/ 0 h 394"/>
              <a:gd name="T59" fmla="*/ 430 w 430"/>
              <a:gd name="T60" fmla="*/ 394 h 3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0" h="394">
                <a:moveTo>
                  <a:pt x="2" y="0"/>
                </a:moveTo>
                <a:lnTo>
                  <a:pt x="143" y="0"/>
                </a:lnTo>
                <a:lnTo>
                  <a:pt x="161" y="39"/>
                </a:lnTo>
                <a:lnTo>
                  <a:pt x="333" y="39"/>
                </a:lnTo>
                <a:lnTo>
                  <a:pt x="337" y="74"/>
                </a:lnTo>
                <a:lnTo>
                  <a:pt x="398" y="189"/>
                </a:lnTo>
                <a:lnTo>
                  <a:pt x="421" y="271"/>
                </a:lnTo>
                <a:lnTo>
                  <a:pt x="429" y="329"/>
                </a:lnTo>
                <a:lnTo>
                  <a:pt x="369" y="388"/>
                </a:lnTo>
                <a:lnTo>
                  <a:pt x="320" y="393"/>
                </a:lnTo>
                <a:lnTo>
                  <a:pt x="306" y="273"/>
                </a:lnTo>
                <a:lnTo>
                  <a:pt x="290" y="275"/>
                </a:lnTo>
                <a:lnTo>
                  <a:pt x="241" y="203"/>
                </a:lnTo>
                <a:lnTo>
                  <a:pt x="253" y="143"/>
                </a:lnTo>
                <a:lnTo>
                  <a:pt x="197" y="77"/>
                </a:lnTo>
                <a:lnTo>
                  <a:pt x="126" y="97"/>
                </a:lnTo>
                <a:lnTo>
                  <a:pt x="70" y="44"/>
                </a:lnTo>
                <a:lnTo>
                  <a:pt x="0" y="43"/>
                </a:lnTo>
                <a:lnTo>
                  <a:pt x="2" y="0"/>
                </a:lnTo>
              </a:path>
            </a:pathLst>
          </a:custGeom>
          <a:gradFill rotWithShape="0">
            <a:gsLst>
              <a:gs pos="0">
                <a:srgbClr val="FC0128"/>
              </a:gs>
              <a:gs pos="100000">
                <a:srgbClr val="190004"/>
              </a:gs>
            </a:gsLst>
            <a:path path="rect">
              <a:fillToRect l="50000" t="50000" r="50000" b="50000"/>
            </a:path>
          </a:gradFill>
          <a:ln w="12700" cap="rnd" cmpd="sng">
            <a:solidFill>
              <a:srgbClr val="000000"/>
            </a:solidFill>
            <a:prstDash val="solid"/>
            <a:round/>
            <a:headEnd type="none" w="med" len="med"/>
            <a:tailEnd type="none" w="med" len="med"/>
          </a:ln>
        </p:spPr>
        <p:txBody>
          <a:bodyPr/>
          <a:lstStyle/>
          <a:p>
            <a:endParaRPr lang="en-US" dirty="0"/>
          </a:p>
        </p:txBody>
      </p:sp>
      <p:sp>
        <p:nvSpPr>
          <p:cNvPr id="227" name="Line 132"/>
          <p:cNvSpPr>
            <a:spLocks noChangeShapeType="1"/>
          </p:cNvSpPr>
          <p:nvPr/>
        </p:nvSpPr>
        <p:spPr bwMode="auto">
          <a:xfrm flipH="1">
            <a:off x="7086600" y="2446338"/>
            <a:ext cx="914400" cy="45720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28" name="Line 133"/>
          <p:cNvSpPr>
            <a:spLocks noChangeShapeType="1"/>
          </p:cNvSpPr>
          <p:nvPr/>
        </p:nvSpPr>
        <p:spPr bwMode="auto">
          <a:xfrm>
            <a:off x="2951163" y="1042988"/>
            <a:ext cx="2470150" cy="1520825"/>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29" name="Rectangle 134"/>
          <p:cNvSpPr>
            <a:spLocks noChangeArrowheads="1"/>
          </p:cNvSpPr>
          <p:nvPr/>
        </p:nvSpPr>
        <p:spPr bwMode="auto">
          <a:xfrm>
            <a:off x="2057400" y="1055078"/>
            <a:ext cx="2616100" cy="240322"/>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7312" tIns="41275" rIns="87312" bIns="41275">
            <a:spAutoFit/>
          </a:bodyPr>
          <a:lstStyle/>
          <a:p>
            <a:pPr algn="ctr" defTabSz="719138" fontAlgn="auto">
              <a:lnSpc>
                <a:spcPct val="85000"/>
              </a:lnSpc>
              <a:spcBef>
                <a:spcPts val="0"/>
              </a:spcBef>
              <a:spcAft>
                <a:spcPts val="0"/>
              </a:spcAft>
              <a:defRPr/>
            </a:pPr>
            <a:r>
              <a:rPr lang="en-US" sz="1200" b="1" dirty="0">
                <a:solidFill>
                  <a:prstClr val="black"/>
                </a:solidFill>
                <a:latin typeface="Arial" pitchFamily="34" charset="0"/>
                <a:cs typeface="Arial" pitchFamily="34" charset="0"/>
              </a:rPr>
              <a:t>Joint Munitions Command-SAMD</a:t>
            </a:r>
            <a:endParaRPr lang="en-US" sz="1200" b="1" dirty="0">
              <a:solidFill>
                <a:prstClr val="black"/>
              </a:solidFill>
              <a:latin typeface="Arial Narrow" pitchFamily="34" charset="0"/>
              <a:cs typeface="Arial" pitchFamily="34" charset="0"/>
            </a:endParaRPr>
          </a:p>
        </p:txBody>
      </p:sp>
      <p:sp>
        <p:nvSpPr>
          <p:cNvPr id="230" name="Line 135"/>
          <p:cNvSpPr>
            <a:spLocks noChangeShapeType="1"/>
          </p:cNvSpPr>
          <p:nvPr/>
        </p:nvSpPr>
        <p:spPr bwMode="auto">
          <a:xfrm flipH="1">
            <a:off x="5824538" y="1216025"/>
            <a:ext cx="1433512" cy="2481263"/>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31" name="Rectangle 136"/>
          <p:cNvSpPr>
            <a:spLocks noChangeArrowheads="1"/>
          </p:cNvSpPr>
          <p:nvPr/>
        </p:nvSpPr>
        <p:spPr bwMode="auto">
          <a:xfrm>
            <a:off x="7004481" y="1151612"/>
            <a:ext cx="2004053" cy="554038"/>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7312" tIns="41275" rIns="87312" bIns="41275">
            <a:spAutoFit/>
          </a:bodyPr>
          <a:lstStyle/>
          <a:p>
            <a:pPr algn="ctr" defTabSz="719138">
              <a:lnSpc>
                <a:spcPct val="85000"/>
              </a:lnSpc>
              <a:defRPr/>
            </a:pPr>
            <a:r>
              <a:rPr lang="en-US" sz="1200" b="1" dirty="0">
                <a:solidFill>
                  <a:prstClr val="black"/>
                </a:solidFill>
                <a:latin typeface="Arial" pitchFamily="34" charset="0"/>
                <a:cs typeface="Arial" pitchFamily="34" charset="0"/>
              </a:rPr>
              <a:t>Aviation &amp; Missile Life Cycle Management Command-SAMD</a:t>
            </a:r>
            <a:endParaRPr lang="en-US" sz="1200" b="1" dirty="0">
              <a:solidFill>
                <a:prstClr val="black"/>
              </a:solidFill>
              <a:latin typeface="Arial Narrow" pitchFamily="34" charset="0"/>
              <a:cs typeface="Arial" pitchFamily="34" charset="0"/>
            </a:endParaRPr>
          </a:p>
        </p:txBody>
      </p:sp>
      <p:sp>
        <p:nvSpPr>
          <p:cNvPr id="232" name="Rectangle 137"/>
          <p:cNvSpPr>
            <a:spLocks noChangeArrowheads="1"/>
          </p:cNvSpPr>
          <p:nvPr/>
        </p:nvSpPr>
        <p:spPr bwMode="auto">
          <a:xfrm>
            <a:off x="7255934" y="2188267"/>
            <a:ext cx="1752600" cy="554254"/>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7312" tIns="41275" rIns="87312" bIns="41275">
            <a:spAutoFit/>
          </a:bodyPr>
          <a:lstStyle/>
          <a:p>
            <a:pPr algn="ctr" defTabSz="719138">
              <a:lnSpc>
                <a:spcPct val="85000"/>
              </a:lnSpc>
              <a:defRPr/>
            </a:pPr>
            <a:r>
              <a:rPr lang="en-US" sz="1200" b="1" dirty="0">
                <a:solidFill>
                  <a:prstClr val="black"/>
                </a:solidFill>
                <a:latin typeface="Arial" pitchFamily="34" charset="0"/>
                <a:cs typeface="Arial" pitchFamily="34" charset="0"/>
              </a:rPr>
              <a:t>Communications and Electronic </a:t>
            </a:r>
          </a:p>
          <a:p>
            <a:pPr algn="ctr" defTabSz="719138">
              <a:lnSpc>
                <a:spcPct val="85000"/>
              </a:lnSpc>
              <a:defRPr/>
            </a:pPr>
            <a:r>
              <a:rPr lang="en-US" sz="1200" b="1" dirty="0">
                <a:solidFill>
                  <a:prstClr val="black"/>
                </a:solidFill>
                <a:latin typeface="Arial" pitchFamily="34" charset="0"/>
                <a:cs typeface="Arial" pitchFamily="34" charset="0"/>
              </a:rPr>
              <a:t>Command -SAMD</a:t>
            </a:r>
            <a:endParaRPr lang="en-US" sz="1200" b="1" dirty="0">
              <a:solidFill>
                <a:prstClr val="black"/>
              </a:solidFill>
              <a:latin typeface="Arial Narrow" pitchFamily="34" charset="0"/>
              <a:cs typeface="Arial" pitchFamily="34" charset="0"/>
            </a:endParaRPr>
          </a:p>
        </p:txBody>
      </p:sp>
      <p:sp>
        <p:nvSpPr>
          <p:cNvPr id="233" name="Line 138"/>
          <p:cNvSpPr>
            <a:spLocks noChangeShapeType="1"/>
          </p:cNvSpPr>
          <p:nvPr/>
        </p:nvSpPr>
        <p:spPr bwMode="auto">
          <a:xfrm flipV="1">
            <a:off x="3689350" y="2647950"/>
            <a:ext cx="3203575" cy="2824163"/>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34" name="Line 140"/>
          <p:cNvSpPr>
            <a:spLocks noChangeShapeType="1"/>
          </p:cNvSpPr>
          <p:nvPr/>
        </p:nvSpPr>
        <p:spPr bwMode="auto">
          <a:xfrm flipV="1">
            <a:off x="4614863" y="3044825"/>
            <a:ext cx="2336800" cy="2220913"/>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pic>
        <p:nvPicPr>
          <p:cNvPr id="9260" name="Picture 143" descr="SW_ASIA[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1600" y="3948113"/>
            <a:ext cx="1752600" cy="1774825"/>
          </a:xfrm>
          <a:prstGeom prst="rect">
            <a:avLst/>
          </a:prstGeom>
          <a:noFill/>
          <a:ln w="9525">
            <a:noFill/>
            <a:miter lim="800000"/>
            <a:headEnd/>
            <a:tailEnd/>
          </a:ln>
        </p:spPr>
      </p:pic>
      <p:sp>
        <p:nvSpPr>
          <p:cNvPr id="236" name="Line 145"/>
          <p:cNvSpPr>
            <a:spLocks noChangeShapeType="1"/>
          </p:cNvSpPr>
          <p:nvPr/>
        </p:nvSpPr>
        <p:spPr bwMode="auto">
          <a:xfrm flipH="1" flipV="1">
            <a:off x="8020050" y="5176838"/>
            <a:ext cx="474663" cy="274637"/>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37" name="AutoShape 148"/>
          <p:cNvSpPr>
            <a:spLocks noChangeArrowheads="1"/>
          </p:cNvSpPr>
          <p:nvPr/>
        </p:nvSpPr>
        <p:spPr bwMode="auto">
          <a:xfrm>
            <a:off x="5346700" y="2480350"/>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38" name="AutoShape 152"/>
          <p:cNvSpPr>
            <a:spLocks noChangeArrowheads="1"/>
          </p:cNvSpPr>
          <p:nvPr/>
        </p:nvSpPr>
        <p:spPr bwMode="auto">
          <a:xfrm>
            <a:off x="6807200" y="2594250"/>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39" name="AutoShape 153"/>
          <p:cNvSpPr>
            <a:spLocks noChangeArrowheads="1"/>
          </p:cNvSpPr>
          <p:nvPr/>
        </p:nvSpPr>
        <p:spPr bwMode="auto">
          <a:xfrm>
            <a:off x="6934200" y="2980412"/>
            <a:ext cx="76200" cy="793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40" name="AutoShape 154"/>
          <p:cNvSpPr>
            <a:spLocks noChangeArrowheads="1"/>
          </p:cNvSpPr>
          <p:nvPr/>
        </p:nvSpPr>
        <p:spPr bwMode="auto">
          <a:xfrm>
            <a:off x="7010400" y="2828012"/>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41" name="Line 156"/>
          <p:cNvSpPr>
            <a:spLocks noChangeShapeType="1"/>
          </p:cNvSpPr>
          <p:nvPr/>
        </p:nvSpPr>
        <p:spPr bwMode="auto">
          <a:xfrm flipV="1">
            <a:off x="511175" y="3944938"/>
            <a:ext cx="284163" cy="998537"/>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42" name="Line 157"/>
          <p:cNvSpPr>
            <a:spLocks noChangeShapeType="1"/>
          </p:cNvSpPr>
          <p:nvPr/>
        </p:nvSpPr>
        <p:spPr bwMode="auto">
          <a:xfrm flipV="1">
            <a:off x="758825" y="3984625"/>
            <a:ext cx="25400" cy="919163"/>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47" name="AutoShape 158"/>
          <p:cNvSpPr>
            <a:spLocks noChangeArrowheads="1"/>
          </p:cNvSpPr>
          <p:nvPr/>
        </p:nvSpPr>
        <p:spPr bwMode="auto">
          <a:xfrm>
            <a:off x="698500" y="4816475"/>
            <a:ext cx="125413" cy="117475"/>
          </a:xfrm>
          <a:prstGeom prst="star5">
            <a:avLst/>
          </a:prstGeom>
          <a:solidFill>
            <a:srgbClr val="FFCC00"/>
          </a:solidFill>
          <a:ln w="12700">
            <a:solidFill>
              <a:schemeClr val="tx1"/>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48" name="AutoShape 159"/>
          <p:cNvSpPr>
            <a:spLocks noChangeArrowheads="1"/>
          </p:cNvSpPr>
          <p:nvPr/>
        </p:nvSpPr>
        <p:spPr bwMode="auto">
          <a:xfrm>
            <a:off x="444500" y="4905375"/>
            <a:ext cx="125413" cy="117475"/>
          </a:xfrm>
          <a:prstGeom prst="star5">
            <a:avLst/>
          </a:prstGeom>
          <a:solidFill>
            <a:srgbClr val="FFCC00"/>
          </a:solidFill>
          <a:ln w="12700">
            <a:solidFill>
              <a:schemeClr val="tx1"/>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49" name="Line 160"/>
          <p:cNvSpPr>
            <a:spLocks noChangeShapeType="1"/>
          </p:cNvSpPr>
          <p:nvPr/>
        </p:nvSpPr>
        <p:spPr bwMode="auto">
          <a:xfrm flipH="1" flipV="1">
            <a:off x="769938" y="3944938"/>
            <a:ext cx="185737" cy="90646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251" name="AutoShape 161"/>
          <p:cNvSpPr>
            <a:spLocks noChangeArrowheads="1"/>
          </p:cNvSpPr>
          <p:nvPr/>
        </p:nvSpPr>
        <p:spPr bwMode="auto">
          <a:xfrm>
            <a:off x="876300" y="4791075"/>
            <a:ext cx="125413" cy="117475"/>
          </a:xfrm>
          <a:prstGeom prst="star5">
            <a:avLst/>
          </a:prstGeom>
          <a:solidFill>
            <a:srgbClr val="FFCC00"/>
          </a:solidFill>
          <a:ln w="12700">
            <a:solidFill>
              <a:schemeClr val="tx1"/>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303" name="Rectangle 162"/>
          <p:cNvSpPr>
            <a:spLocks noChangeArrowheads="1"/>
          </p:cNvSpPr>
          <p:nvPr/>
        </p:nvSpPr>
        <p:spPr bwMode="auto">
          <a:xfrm>
            <a:off x="32658" y="3513812"/>
            <a:ext cx="1993900" cy="634149"/>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5725" tIns="39688" rIns="85725" bIns="39688">
            <a:spAutoFit/>
          </a:bodyPr>
          <a:lstStyle/>
          <a:p>
            <a:pPr algn="ctr" defTabSz="847725">
              <a:defRPr/>
            </a:pPr>
            <a:r>
              <a:rPr lang="en-US" sz="1200" b="1" dirty="0">
                <a:solidFill>
                  <a:prstClr val="black"/>
                </a:solidFill>
                <a:latin typeface="Arial"/>
                <a:cs typeface="Arial" pitchFamily="34" charset="0"/>
              </a:rPr>
              <a:t>Program Manager – Saudi Arabia National Guard</a:t>
            </a:r>
          </a:p>
        </p:txBody>
      </p:sp>
      <p:sp>
        <p:nvSpPr>
          <p:cNvPr id="304" name="Rectangle 165"/>
          <p:cNvSpPr>
            <a:spLocks noChangeArrowheads="1"/>
          </p:cNvSpPr>
          <p:nvPr/>
        </p:nvSpPr>
        <p:spPr bwMode="auto">
          <a:xfrm>
            <a:off x="266700" y="2069187"/>
            <a:ext cx="733425" cy="449263"/>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5725" tIns="39688" rIns="85725" bIns="39688">
            <a:spAutoFit/>
          </a:bodyPr>
          <a:lstStyle/>
          <a:p>
            <a:pPr algn="ctr" defTabSz="847725">
              <a:defRPr/>
            </a:pPr>
            <a:r>
              <a:rPr lang="en-US" sz="1200" b="1" dirty="0">
                <a:solidFill>
                  <a:prstClr val="black"/>
                </a:solidFill>
                <a:latin typeface="Arial"/>
                <a:cs typeface="Arial" pitchFamily="34" charset="0"/>
              </a:rPr>
              <a:t>PACOM</a:t>
            </a:r>
          </a:p>
          <a:p>
            <a:pPr algn="ctr" defTabSz="847725">
              <a:defRPr/>
            </a:pPr>
            <a:r>
              <a:rPr lang="en-US" sz="1200" b="1" dirty="0">
                <a:solidFill>
                  <a:prstClr val="black"/>
                </a:solidFill>
                <a:latin typeface="Arial"/>
                <a:cs typeface="Arial" pitchFamily="34" charset="0"/>
              </a:rPr>
              <a:t>Liaison</a:t>
            </a:r>
          </a:p>
        </p:txBody>
      </p:sp>
      <p:sp>
        <p:nvSpPr>
          <p:cNvPr id="305" name="Rectangle 166"/>
          <p:cNvSpPr>
            <a:spLocks noChangeArrowheads="1"/>
          </p:cNvSpPr>
          <p:nvPr/>
        </p:nvSpPr>
        <p:spPr bwMode="auto">
          <a:xfrm>
            <a:off x="927100" y="5536134"/>
            <a:ext cx="1395413" cy="265113"/>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5725" tIns="39688" rIns="85725" bIns="39688">
            <a:spAutoFit/>
          </a:bodyPr>
          <a:lstStyle/>
          <a:p>
            <a:pPr algn="ctr" defTabSz="847725">
              <a:defRPr/>
            </a:pPr>
            <a:r>
              <a:rPr lang="en-US" sz="1200" b="1" dirty="0">
                <a:solidFill>
                  <a:prstClr val="black"/>
                </a:solidFill>
                <a:latin typeface="Arial"/>
                <a:cs typeface="Arial" pitchFamily="34" charset="0"/>
              </a:rPr>
              <a:t>R2TF Liaison </a:t>
            </a:r>
          </a:p>
        </p:txBody>
      </p:sp>
      <p:sp>
        <p:nvSpPr>
          <p:cNvPr id="306" name="Rectangle 167"/>
          <p:cNvSpPr>
            <a:spLocks noChangeArrowheads="1"/>
          </p:cNvSpPr>
          <p:nvPr/>
        </p:nvSpPr>
        <p:spPr bwMode="auto">
          <a:xfrm>
            <a:off x="470309" y="5905155"/>
            <a:ext cx="1731243" cy="449483"/>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5725" tIns="39688" rIns="85725" bIns="39688">
            <a:spAutoFit/>
          </a:bodyPr>
          <a:lstStyle/>
          <a:p>
            <a:pPr algn="ctr" defTabSz="847725">
              <a:defRPr/>
            </a:pPr>
            <a:r>
              <a:rPr lang="en-US" sz="1200" b="1" dirty="0">
                <a:solidFill>
                  <a:prstClr val="black"/>
                </a:solidFill>
                <a:latin typeface="Arial"/>
                <a:cs typeface="Arial" pitchFamily="34" charset="0"/>
              </a:rPr>
              <a:t>Afghanistan Liaisons</a:t>
            </a:r>
          </a:p>
          <a:p>
            <a:pPr algn="ctr" defTabSz="847725">
              <a:defRPr/>
            </a:pPr>
            <a:r>
              <a:rPr lang="en-US" sz="1200" b="1" dirty="0">
                <a:solidFill>
                  <a:prstClr val="black"/>
                </a:solidFill>
                <a:latin typeface="Arial"/>
                <a:cs typeface="Arial" pitchFamily="34" charset="0"/>
              </a:rPr>
              <a:t>CSTC-A &amp; ASE-A</a:t>
            </a:r>
          </a:p>
        </p:txBody>
      </p:sp>
      <p:sp>
        <p:nvSpPr>
          <p:cNvPr id="307" name="Rectangle 174"/>
          <p:cNvSpPr>
            <a:spLocks noChangeArrowheads="1"/>
          </p:cNvSpPr>
          <p:nvPr/>
        </p:nvSpPr>
        <p:spPr bwMode="auto">
          <a:xfrm>
            <a:off x="6705600" y="3971012"/>
            <a:ext cx="950913" cy="449263"/>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5725" tIns="39688" rIns="85725" bIns="39688">
            <a:spAutoFit/>
          </a:bodyPr>
          <a:lstStyle/>
          <a:p>
            <a:pPr algn="ctr" defTabSz="847725">
              <a:defRPr/>
            </a:pPr>
            <a:r>
              <a:rPr lang="en-US" sz="1200" b="1" dirty="0">
                <a:solidFill>
                  <a:prstClr val="black"/>
                </a:solidFill>
                <a:latin typeface="Arial"/>
                <a:cs typeface="Arial" pitchFamily="34" charset="0"/>
              </a:rPr>
              <a:t>CENTCOM</a:t>
            </a:r>
          </a:p>
          <a:p>
            <a:pPr algn="ctr" defTabSz="847725">
              <a:defRPr/>
            </a:pPr>
            <a:r>
              <a:rPr lang="en-US" sz="1200" b="1" dirty="0">
                <a:solidFill>
                  <a:prstClr val="black"/>
                </a:solidFill>
                <a:latin typeface="Arial"/>
                <a:cs typeface="Arial" pitchFamily="34" charset="0"/>
              </a:rPr>
              <a:t>Liaison </a:t>
            </a:r>
          </a:p>
        </p:txBody>
      </p:sp>
      <p:sp>
        <p:nvSpPr>
          <p:cNvPr id="308" name="Line 175"/>
          <p:cNvSpPr>
            <a:spLocks noChangeShapeType="1"/>
          </p:cNvSpPr>
          <p:nvPr/>
        </p:nvSpPr>
        <p:spPr bwMode="auto">
          <a:xfrm flipV="1">
            <a:off x="4343400" y="3746500"/>
            <a:ext cx="1481138" cy="1468438"/>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310" name="AutoShape 154"/>
          <p:cNvSpPr>
            <a:spLocks noChangeArrowheads="1"/>
          </p:cNvSpPr>
          <p:nvPr/>
        </p:nvSpPr>
        <p:spPr bwMode="auto">
          <a:xfrm>
            <a:off x="6858000" y="3437612"/>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311" name="Line 6"/>
          <p:cNvSpPr>
            <a:spLocks noChangeShapeType="1"/>
          </p:cNvSpPr>
          <p:nvPr/>
        </p:nvSpPr>
        <p:spPr bwMode="auto">
          <a:xfrm flipV="1">
            <a:off x="6934200" y="3436938"/>
            <a:ext cx="609600" cy="7620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312" name="Rectangle 137"/>
          <p:cNvSpPr>
            <a:spLocks noChangeArrowheads="1"/>
          </p:cNvSpPr>
          <p:nvPr/>
        </p:nvSpPr>
        <p:spPr bwMode="auto">
          <a:xfrm>
            <a:off x="7264401" y="3043921"/>
            <a:ext cx="1744133" cy="711220"/>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7312" tIns="41275" rIns="87312" bIns="41275">
            <a:spAutoFit/>
          </a:bodyPr>
          <a:lstStyle/>
          <a:p>
            <a:pPr algn="ctr" defTabSz="719138">
              <a:lnSpc>
                <a:spcPct val="85000"/>
              </a:lnSpc>
              <a:defRPr/>
            </a:pPr>
            <a:r>
              <a:rPr lang="en-US" sz="1200" b="1" dirty="0">
                <a:solidFill>
                  <a:prstClr val="black"/>
                </a:solidFill>
                <a:latin typeface="Arial"/>
                <a:cs typeface="Arial" pitchFamily="34" charset="0"/>
              </a:rPr>
              <a:t>U.S. Army Security Assistance Training Management Organization</a:t>
            </a:r>
          </a:p>
        </p:txBody>
      </p:sp>
      <p:cxnSp>
        <p:nvCxnSpPr>
          <p:cNvPr id="313" name="Straight Connector 135"/>
          <p:cNvCxnSpPr>
            <a:cxnSpLocks noChangeShapeType="1"/>
            <a:endCxn id="236" idx="1"/>
          </p:cNvCxnSpPr>
          <p:nvPr/>
        </p:nvCxnSpPr>
        <p:spPr bwMode="auto">
          <a:xfrm flipV="1">
            <a:off x="7400925" y="5176838"/>
            <a:ext cx="619125" cy="785812"/>
          </a:xfrm>
          <a:prstGeom prst="line">
            <a:avLst/>
          </a:prstGeom>
          <a:ln>
            <a:headEnd/>
            <a:tailEnd/>
          </a:ln>
        </p:spPr>
        <p:style>
          <a:lnRef idx="2">
            <a:schemeClr val="dk1"/>
          </a:lnRef>
          <a:fillRef idx="0">
            <a:schemeClr val="dk1"/>
          </a:fillRef>
          <a:effectRef idx="1">
            <a:schemeClr val="dk1"/>
          </a:effectRef>
          <a:fontRef idx="minor">
            <a:schemeClr val="tx1"/>
          </a:fontRef>
        </p:style>
      </p:cxnSp>
      <p:cxnSp>
        <p:nvCxnSpPr>
          <p:cNvPr id="314" name="Straight Connector 137"/>
          <p:cNvCxnSpPr>
            <a:cxnSpLocks noChangeShapeType="1"/>
          </p:cNvCxnSpPr>
          <p:nvPr/>
        </p:nvCxnSpPr>
        <p:spPr bwMode="auto">
          <a:xfrm rot="16200000" flipV="1">
            <a:off x="5708650" y="1830388"/>
            <a:ext cx="655638" cy="354012"/>
          </a:xfrm>
          <a:prstGeom prst="line">
            <a:avLst/>
          </a:prstGeom>
          <a:ln>
            <a:headEnd/>
            <a:tailEnd/>
          </a:ln>
        </p:spPr>
        <p:style>
          <a:lnRef idx="2">
            <a:schemeClr val="dk1"/>
          </a:lnRef>
          <a:fillRef idx="0">
            <a:schemeClr val="dk1"/>
          </a:fillRef>
          <a:effectRef idx="1">
            <a:schemeClr val="dk1"/>
          </a:effectRef>
          <a:fontRef idx="minor">
            <a:schemeClr val="tx1"/>
          </a:fontRef>
        </p:style>
      </p:cxnSp>
      <p:sp>
        <p:nvSpPr>
          <p:cNvPr id="315" name="AutoShape 154"/>
          <p:cNvSpPr>
            <a:spLocks noChangeArrowheads="1"/>
          </p:cNvSpPr>
          <p:nvPr/>
        </p:nvSpPr>
        <p:spPr bwMode="auto">
          <a:xfrm>
            <a:off x="6907306" y="2960241"/>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316" name="AutoShape 151"/>
          <p:cNvSpPr>
            <a:spLocks noChangeArrowheads="1"/>
          </p:cNvSpPr>
          <p:nvPr/>
        </p:nvSpPr>
        <p:spPr bwMode="auto">
          <a:xfrm>
            <a:off x="5765800" y="3674150"/>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317" name="AutoShape 149"/>
          <p:cNvSpPr>
            <a:spLocks noChangeArrowheads="1"/>
          </p:cNvSpPr>
          <p:nvPr/>
        </p:nvSpPr>
        <p:spPr bwMode="auto">
          <a:xfrm>
            <a:off x="6163599" y="2287350"/>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318" name="Line 145"/>
          <p:cNvSpPr>
            <a:spLocks noChangeShapeType="1"/>
          </p:cNvSpPr>
          <p:nvPr/>
        </p:nvSpPr>
        <p:spPr bwMode="auto">
          <a:xfrm flipV="1">
            <a:off x="6675438" y="4835525"/>
            <a:ext cx="33337" cy="296863"/>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319" name="Rectangle 164"/>
          <p:cNvSpPr>
            <a:spLocks noChangeArrowheads="1"/>
          </p:cNvSpPr>
          <p:nvPr/>
        </p:nvSpPr>
        <p:spPr bwMode="auto">
          <a:xfrm>
            <a:off x="6152001" y="5110339"/>
            <a:ext cx="1201738" cy="449263"/>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5725" tIns="39688" rIns="85725" bIns="39688">
            <a:spAutoFit/>
          </a:bodyPr>
          <a:lstStyle/>
          <a:p>
            <a:pPr algn="ctr" defTabSz="847725">
              <a:defRPr/>
            </a:pPr>
            <a:r>
              <a:rPr lang="en-US" sz="1200" b="1" dirty="0">
                <a:solidFill>
                  <a:prstClr val="black"/>
                </a:solidFill>
                <a:latin typeface="Arial"/>
                <a:cs typeface="Arial" pitchFamily="34" charset="0"/>
              </a:rPr>
              <a:t>SOUTHCOM</a:t>
            </a:r>
          </a:p>
          <a:p>
            <a:pPr algn="ctr" defTabSz="847725">
              <a:defRPr/>
            </a:pPr>
            <a:r>
              <a:rPr lang="en-US" sz="1200" b="1" dirty="0">
                <a:solidFill>
                  <a:prstClr val="black"/>
                </a:solidFill>
                <a:latin typeface="Arial"/>
                <a:cs typeface="Arial" pitchFamily="34" charset="0"/>
              </a:rPr>
              <a:t>Liaison </a:t>
            </a:r>
          </a:p>
        </p:txBody>
      </p:sp>
      <p:sp>
        <p:nvSpPr>
          <p:cNvPr id="320" name="Rectangle 155"/>
          <p:cNvSpPr>
            <a:spLocks noChangeArrowheads="1"/>
          </p:cNvSpPr>
          <p:nvPr/>
        </p:nvSpPr>
        <p:spPr bwMode="auto">
          <a:xfrm>
            <a:off x="2638332" y="4239952"/>
            <a:ext cx="3479439" cy="2160848"/>
          </a:xfrm>
          <a:prstGeom prst="rect">
            <a:avLst/>
          </a:prstGeom>
          <a:solidFill>
            <a:schemeClr val="bg1"/>
          </a:solidFill>
          <a:ln w="57150">
            <a:solidFill>
              <a:srgbClr val="00206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7312" tIns="41275" rIns="87312" bIns="41275">
            <a:spAutoFit/>
          </a:bodyPr>
          <a:lstStyle/>
          <a:p>
            <a:pPr defTabSz="719138" fontAlgn="auto">
              <a:spcBef>
                <a:spcPts val="0"/>
              </a:spcBef>
              <a:spcAft>
                <a:spcPts val="0"/>
              </a:spcAft>
              <a:buFont typeface="Arial" pitchFamily="34" charset="0"/>
              <a:buChar char="•"/>
              <a:defRPr/>
            </a:pPr>
            <a:r>
              <a:rPr lang="en-US" sz="1000" dirty="0">
                <a:solidFill>
                  <a:prstClr val="black"/>
                </a:solidFill>
                <a:latin typeface="Arial"/>
                <a:cs typeface="Arial" pitchFamily="34" charset="0"/>
              </a:rPr>
              <a:t> </a:t>
            </a:r>
            <a:r>
              <a:rPr lang="en-US" sz="1000" b="1" dirty="0">
                <a:solidFill>
                  <a:prstClr val="black"/>
                </a:solidFill>
                <a:latin typeface="Arial"/>
                <a:cs typeface="Arial" pitchFamily="34" charset="0"/>
              </a:rPr>
              <a:t>USASAC:</a:t>
            </a:r>
          </a:p>
          <a:p>
            <a:pPr lvl="1" defTabSz="719138" fontAlgn="auto">
              <a:spcBef>
                <a:spcPts val="0"/>
              </a:spcBef>
              <a:spcAft>
                <a:spcPts val="0"/>
              </a:spcAft>
              <a:buFontTx/>
              <a:buChar char="-"/>
              <a:defRPr/>
            </a:pPr>
            <a:r>
              <a:rPr lang="en-US" sz="1000" b="1" dirty="0">
                <a:solidFill>
                  <a:prstClr val="black"/>
                </a:solidFill>
                <a:latin typeface="Arial"/>
                <a:cs typeface="Arial" pitchFamily="34" charset="0"/>
              </a:rPr>
              <a:t> Redstone Arsenal</a:t>
            </a:r>
          </a:p>
          <a:p>
            <a:pPr lvl="1" defTabSz="719138" fontAlgn="auto">
              <a:spcBef>
                <a:spcPts val="0"/>
              </a:spcBef>
              <a:spcAft>
                <a:spcPts val="0"/>
              </a:spcAft>
              <a:buFontTx/>
              <a:buChar char="-"/>
              <a:defRPr/>
            </a:pPr>
            <a:r>
              <a:rPr lang="en-US" sz="1000" b="1" dirty="0">
                <a:solidFill>
                  <a:prstClr val="black"/>
                </a:solidFill>
                <a:latin typeface="Arial"/>
                <a:cs typeface="Arial" pitchFamily="34" charset="0"/>
              </a:rPr>
              <a:t> New Cumberland </a:t>
            </a:r>
          </a:p>
          <a:p>
            <a:pPr lvl="1" defTabSz="719138" fontAlgn="auto">
              <a:spcBef>
                <a:spcPts val="0"/>
              </a:spcBef>
              <a:spcAft>
                <a:spcPts val="0"/>
              </a:spcAft>
              <a:buFontTx/>
              <a:buChar char="-"/>
              <a:defRPr/>
            </a:pPr>
            <a:r>
              <a:rPr lang="en-US" sz="1000" b="1" dirty="0">
                <a:solidFill>
                  <a:prstClr val="black"/>
                </a:solidFill>
                <a:latin typeface="Arial"/>
                <a:cs typeface="Arial" pitchFamily="34" charset="0"/>
              </a:rPr>
              <a:t> Fort Bragg</a:t>
            </a:r>
          </a:p>
          <a:p>
            <a:pPr lvl="1" defTabSz="719138" fontAlgn="auto">
              <a:spcBef>
                <a:spcPts val="0"/>
              </a:spcBef>
              <a:spcAft>
                <a:spcPts val="0"/>
              </a:spcAft>
              <a:buFontTx/>
              <a:buChar char="-"/>
              <a:defRPr/>
            </a:pPr>
            <a:r>
              <a:rPr lang="en-US" sz="1000" b="1" dirty="0">
                <a:solidFill>
                  <a:prstClr val="black"/>
                </a:solidFill>
                <a:latin typeface="Arial"/>
                <a:cs typeface="Arial" pitchFamily="34" charset="0"/>
              </a:rPr>
              <a:t> Fort Belvoir</a:t>
            </a:r>
          </a:p>
          <a:p>
            <a:pPr lvl="1" defTabSz="719138" fontAlgn="auto">
              <a:spcBef>
                <a:spcPts val="0"/>
              </a:spcBef>
              <a:spcAft>
                <a:spcPts val="0"/>
              </a:spcAft>
              <a:buFontTx/>
              <a:buChar char="-"/>
              <a:defRPr/>
            </a:pPr>
            <a:r>
              <a:rPr lang="en-US" sz="1000" b="1" dirty="0">
                <a:solidFill>
                  <a:prstClr val="black"/>
                </a:solidFill>
                <a:latin typeface="Arial"/>
                <a:cs typeface="Arial" pitchFamily="34" charset="0"/>
              </a:rPr>
              <a:t> Saudi Arabia</a:t>
            </a:r>
          </a:p>
          <a:p>
            <a:pPr lvl="1" defTabSz="719138" fontAlgn="auto">
              <a:spcBef>
                <a:spcPts val="0"/>
              </a:spcBef>
              <a:spcAft>
                <a:spcPts val="0"/>
              </a:spcAft>
              <a:buFontTx/>
              <a:buChar char="-"/>
              <a:defRPr/>
            </a:pPr>
            <a:endParaRPr lang="en-US" sz="500" dirty="0">
              <a:solidFill>
                <a:prstClr val="black"/>
              </a:solidFill>
              <a:latin typeface="Arial"/>
              <a:cs typeface="Arial" pitchFamily="34" charset="0"/>
            </a:endParaRPr>
          </a:p>
          <a:p>
            <a:pPr marL="119063" indent="-119063" defTabSz="719138" fontAlgn="auto">
              <a:spcBef>
                <a:spcPts val="0"/>
              </a:spcBef>
              <a:spcAft>
                <a:spcPts val="0"/>
              </a:spcAft>
              <a:buFont typeface="Arial" pitchFamily="34" charset="0"/>
              <a:buChar char="•"/>
              <a:defRPr/>
            </a:pPr>
            <a:r>
              <a:rPr lang="en-US" sz="1000" b="1" dirty="0">
                <a:solidFill>
                  <a:prstClr val="black"/>
                </a:solidFill>
                <a:latin typeface="Arial" pitchFamily="34" charset="0"/>
                <a:cs typeface="Arial" pitchFamily="34" charset="0"/>
              </a:rPr>
              <a:t>Deputy Assistant Secretary of the Army for Defense    Exports and Cooperation (DASA-DEC)</a:t>
            </a:r>
          </a:p>
          <a:p>
            <a:pPr marL="114300" defTabSz="719138" fontAlgn="auto">
              <a:spcBef>
                <a:spcPts val="0"/>
              </a:spcBef>
              <a:spcAft>
                <a:spcPts val="0"/>
              </a:spcAft>
              <a:defRPr/>
            </a:pPr>
            <a:endParaRPr lang="en-US" sz="500" b="1" dirty="0">
              <a:solidFill>
                <a:prstClr val="black"/>
              </a:solidFill>
              <a:latin typeface="Arial" pitchFamily="34" charset="0"/>
              <a:cs typeface="Arial" pitchFamily="34" charset="0"/>
            </a:endParaRPr>
          </a:p>
          <a:p>
            <a:pPr marL="114300" indent="-114300" defTabSz="719138" fontAlgn="auto">
              <a:spcBef>
                <a:spcPts val="0"/>
              </a:spcBef>
              <a:spcAft>
                <a:spcPts val="0"/>
              </a:spcAft>
              <a:buFont typeface="Arial" pitchFamily="34" charset="0"/>
              <a:buChar char="•"/>
              <a:defRPr/>
            </a:pPr>
            <a:r>
              <a:rPr lang="en-US" sz="1000" b="1" dirty="0">
                <a:solidFill>
                  <a:prstClr val="black"/>
                </a:solidFill>
                <a:latin typeface="Arial"/>
                <a:cs typeface="Arial" pitchFamily="34" charset="0"/>
              </a:rPr>
              <a:t> Training and Doctrine Command </a:t>
            </a:r>
          </a:p>
          <a:p>
            <a:pPr marL="114300" defTabSz="719138" fontAlgn="auto">
              <a:spcBef>
                <a:spcPts val="0"/>
              </a:spcBef>
              <a:spcAft>
                <a:spcPts val="0"/>
              </a:spcAft>
              <a:defRPr/>
            </a:pPr>
            <a:r>
              <a:rPr lang="en-US" sz="1000" b="1" dirty="0">
                <a:solidFill>
                  <a:prstClr val="black"/>
                </a:solidFill>
                <a:latin typeface="Arial"/>
                <a:cs typeface="Arial" pitchFamily="34" charset="0"/>
              </a:rPr>
              <a:t> (TRADOC)</a:t>
            </a:r>
          </a:p>
          <a:p>
            <a:pPr marL="114300" defTabSz="719138" fontAlgn="auto">
              <a:spcBef>
                <a:spcPts val="0"/>
              </a:spcBef>
              <a:spcAft>
                <a:spcPts val="0"/>
              </a:spcAft>
              <a:defRPr/>
            </a:pPr>
            <a:endParaRPr lang="en-US" sz="500" b="1" dirty="0">
              <a:solidFill>
                <a:prstClr val="black"/>
              </a:solidFill>
              <a:latin typeface="Arial"/>
              <a:cs typeface="Arial" pitchFamily="34" charset="0"/>
            </a:endParaRPr>
          </a:p>
          <a:p>
            <a:pPr marL="114300" indent="-114300" defTabSz="719138" fontAlgn="auto">
              <a:spcBef>
                <a:spcPts val="0"/>
              </a:spcBef>
              <a:spcAft>
                <a:spcPts val="0"/>
              </a:spcAft>
              <a:buFont typeface="Arial" pitchFamily="34" charset="0"/>
              <a:buChar char="•"/>
              <a:defRPr/>
            </a:pPr>
            <a:r>
              <a:rPr lang="en-US" sz="1000" b="1" dirty="0">
                <a:solidFill>
                  <a:prstClr val="black"/>
                </a:solidFill>
                <a:latin typeface="Arial" pitchFamily="34" charset="0"/>
                <a:cs typeface="Arial" pitchFamily="34" charset="0"/>
              </a:rPr>
              <a:t> Security Assistance Management </a:t>
            </a:r>
          </a:p>
          <a:p>
            <a:pPr marL="114300" defTabSz="719138" fontAlgn="auto">
              <a:spcBef>
                <a:spcPts val="0"/>
              </a:spcBef>
              <a:spcAft>
                <a:spcPts val="0"/>
              </a:spcAft>
              <a:defRPr/>
            </a:pPr>
            <a:r>
              <a:rPr lang="en-US" sz="1000" b="1" dirty="0">
                <a:solidFill>
                  <a:prstClr val="black"/>
                </a:solidFill>
                <a:latin typeface="Arial" pitchFamily="34" charset="0"/>
                <a:cs typeface="Arial" pitchFamily="34" charset="0"/>
              </a:rPr>
              <a:t> Directorate (SAMD)</a:t>
            </a:r>
            <a:endParaRPr lang="en-US" sz="1000" b="1" dirty="0">
              <a:solidFill>
                <a:prstClr val="black"/>
              </a:solidFill>
              <a:latin typeface="Arial"/>
              <a:cs typeface="Arial" pitchFamily="34" charset="0"/>
            </a:endParaRPr>
          </a:p>
        </p:txBody>
      </p:sp>
      <p:sp>
        <p:nvSpPr>
          <p:cNvPr id="321" name="AutoShape 150"/>
          <p:cNvSpPr>
            <a:spLocks noChangeArrowheads="1"/>
          </p:cNvSpPr>
          <p:nvPr/>
        </p:nvSpPr>
        <p:spPr bwMode="auto">
          <a:xfrm>
            <a:off x="6629400" y="4767263"/>
            <a:ext cx="125413" cy="117475"/>
          </a:xfrm>
          <a:prstGeom prst="star5">
            <a:avLst/>
          </a:prstGeom>
          <a:solidFill>
            <a:srgbClr val="FFCC00"/>
          </a:solidFill>
          <a:ln w="12700">
            <a:solidFill>
              <a:schemeClr val="tx1"/>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322" name="Line 145"/>
          <p:cNvSpPr>
            <a:spLocks noChangeShapeType="1"/>
          </p:cNvSpPr>
          <p:nvPr/>
        </p:nvSpPr>
        <p:spPr bwMode="auto">
          <a:xfrm flipH="1" flipV="1">
            <a:off x="6456363" y="4503738"/>
            <a:ext cx="539750" cy="166687"/>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dirty="0">
              <a:solidFill>
                <a:srgbClr val="000000"/>
              </a:solidFill>
            </a:endParaRPr>
          </a:p>
        </p:txBody>
      </p:sp>
      <p:sp>
        <p:nvSpPr>
          <p:cNvPr id="323" name="AutoShape 150"/>
          <p:cNvSpPr>
            <a:spLocks noChangeArrowheads="1"/>
          </p:cNvSpPr>
          <p:nvPr/>
        </p:nvSpPr>
        <p:spPr bwMode="auto">
          <a:xfrm>
            <a:off x="6396038" y="4446588"/>
            <a:ext cx="125412" cy="117475"/>
          </a:xfrm>
          <a:prstGeom prst="star5">
            <a:avLst/>
          </a:prstGeom>
          <a:solidFill>
            <a:srgbClr val="FFCC00"/>
          </a:solidFill>
          <a:ln w="12700">
            <a:solidFill>
              <a:schemeClr val="tx1"/>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324" name="Rectangle 130"/>
          <p:cNvSpPr>
            <a:spLocks noChangeArrowheads="1"/>
          </p:cNvSpPr>
          <p:nvPr/>
        </p:nvSpPr>
        <p:spPr bwMode="auto">
          <a:xfrm>
            <a:off x="6802954" y="4530216"/>
            <a:ext cx="900889" cy="264817"/>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5725" tIns="39688" rIns="85725" bIns="39688">
            <a:spAutoFit/>
          </a:bodyPr>
          <a:lstStyle/>
          <a:p>
            <a:pPr algn="ctr" defTabSz="847725">
              <a:defRPr/>
            </a:pPr>
            <a:r>
              <a:rPr lang="en-US" sz="1200" b="1" dirty="0">
                <a:solidFill>
                  <a:prstClr val="black"/>
                </a:solidFill>
                <a:latin typeface="Arial"/>
                <a:cs typeface="Arial" pitchFamily="34" charset="0"/>
              </a:rPr>
              <a:t>PEO-STRI</a:t>
            </a:r>
          </a:p>
        </p:txBody>
      </p:sp>
      <p:sp>
        <p:nvSpPr>
          <p:cNvPr id="9327" name="AutoShape 5"/>
          <p:cNvSpPr>
            <a:spLocks noChangeAspect="1" noChangeArrowheads="1" noTextEdit="1"/>
          </p:cNvSpPr>
          <p:nvPr/>
        </p:nvSpPr>
        <p:spPr bwMode="auto">
          <a:xfrm>
            <a:off x="298450" y="2701925"/>
            <a:ext cx="2490788" cy="1773238"/>
          </a:xfrm>
          <a:prstGeom prst="rect">
            <a:avLst/>
          </a:prstGeom>
          <a:noFill/>
          <a:ln w="9525">
            <a:noFill/>
            <a:miter lim="800000"/>
            <a:headEnd/>
            <a:tailEnd/>
          </a:ln>
        </p:spPr>
        <p:txBody>
          <a:bodyPr/>
          <a:lstStyle/>
          <a:p>
            <a:endParaRPr lang="en-US" dirty="0"/>
          </a:p>
        </p:txBody>
      </p:sp>
      <p:grpSp>
        <p:nvGrpSpPr>
          <p:cNvPr id="7" name="Group 326"/>
          <p:cNvGrpSpPr>
            <a:grpSpLocks/>
          </p:cNvGrpSpPr>
          <p:nvPr/>
        </p:nvGrpSpPr>
        <p:grpSpPr bwMode="auto">
          <a:xfrm>
            <a:off x="412750" y="2681288"/>
            <a:ext cx="941388" cy="665162"/>
            <a:chOff x="357188" y="2778125"/>
            <a:chExt cx="2389841" cy="1691015"/>
          </a:xfrm>
        </p:grpSpPr>
        <p:sp>
          <p:nvSpPr>
            <p:cNvPr id="9344" name="Freeform 15"/>
            <p:cNvSpPr>
              <a:spLocks/>
            </p:cNvSpPr>
            <p:nvPr/>
          </p:nvSpPr>
          <p:spPr bwMode="auto">
            <a:xfrm>
              <a:off x="2169179" y="3773815"/>
              <a:ext cx="577850" cy="695325"/>
            </a:xfrm>
            <a:custGeom>
              <a:avLst/>
              <a:gdLst>
                <a:gd name="T0" fmla="*/ 166330306 w 364"/>
                <a:gd name="T1" fmla="*/ 0 h 438"/>
                <a:gd name="T2" fmla="*/ 115927198 w 364"/>
                <a:gd name="T3" fmla="*/ 22682200 h 438"/>
                <a:gd name="T4" fmla="*/ 118446560 w 364"/>
                <a:gd name="T5" fmla="*/ 133569087 h 438"/>
                <a:gd name="T6" fmla="*/ 146169063 w 364"/>
                <a:gd name="T7" fmla="*/ 176410938 h 438"/>
                <a:gd name="T8" fmla="*/ 103327190 w 364"/>
                <a:gd name="T9" fmla="*/ 269657537 h 438"/>
                <a:gd name="T10" fmla="*/ 63003116 w 364"/>
                <a:gd name="T11" fmla="*/ 307459076 h 438"/>
                <a:gd name="T12" fmla="*/ 27722516 w 364"/>
                <a:gd name="T13" fmla="*/ 327620320 h 438"/>
                <a:gd name="T14" fmla="*/ 7559676 w 364"/>
                <a:gd name="T15" fmla="*/ 352821876 h 438"/>
                <a:gd name="T16" fmla="*/ 2520950 w 364"/>
                <a:gd name="T17" fmla="*/ 433466953 h 438"/>
                <a:gd name="T18" fmla="*/ 27722516 w 364"/>
                <a:gd name="T19" fmla="*/ 561994092 h 438"/>
                <a:gd name="T20" fmla="*/ 25201560 w 364"/>
                <a:gd name="T21" fmla="*/ 690522818 h 438"/>
                <a:gd name="T22" fmla="*/ 25201560 w 364"/>
                <a:gd name="T23" fmla="*/ 803930612 h 438"/>
                <a:gd name="T24" fmla="*/ 37801550 w 364"/>
                <a:gd name="T25" fmla="*/ 871974216 h 438"/>
                <a:gd name="T26" fmla="*/ 65524065 w 364"/>
                <a:gd name="T27" fmla="*/ 912296705 h 438"/>
                <a:gd name="T28" fmla="*/ 103327190 w 364"/>
                <a:gd name="T29" fmla="*/ 952619194 h 438"/>
                <a:gd name="T30" fmla="*/ 146169063 w 364"/>
                <a:gd name="T31" fmla="*/ 987901372 h 438"/>
                <a:gd name="T32" fmla="*/ 181451239 w 364"/>
                <a:gd name="T33" fmla="*/ 1018143238 h 438"/>
                <a:gd name="T34" fmla="*/ 211693153 w 364"/>
                <a:gd name="T35" fmla="*/ 1055946365 h 438"/>
                <a:gd name="T36" fmla="*/ 236894707 w 364"/>
                <a:gd name="T37" fmla="*/ 1088707593 h 438"/>
                <a:gd name="T38" fmla="*/ 259575312 w 364"/>
                <a:gd name="T39" fmla="*/ 1103828527 h 438"/>
                <a:gd name="T40" fmla="*/ 284776866 w 364"/>
                <a:gd name="T41" fmla="*/ 1091228543 h 438"/>
                <a:gd name="T42" fmla="*/ 312499369 w 364"/>
                <a:gd name="T43" fmla="*/ 1063506038 h 438"/>
                <a:gd name="T44" fmla="*/ 345262183 w 364"/>
                <a:gd name="T45" fmla="*/ 1025704499 h 438"/>
                <a:gd name="T46" fmla="*/ 380544359 w 364"/>
                <a:gd name="T47" fmla="*/ 985382010 h 438"/>
                <a:gd name="T48" fmla="*/ 410786224 w 364"/>
                <a:gd name="T49" fmla="*/ 942538572 h 438"/>
                <a:gd name="T50" fmla="*/ 461187844 w 364"/>
                <a:gd name="T51" fmla="*/ 894656410 h 438"/>
                <a:gd name="T52" fmla="*/ 519152212 w 364"/>
                <a:gd name="T53" fmla="*/ 851812972 h 438"/>
                <a:gd name="T54" fmla="*/ 579635942 w 364"/>
                <a:gd name="T55" fmla="*/ 816530596 h 438"/>
                <a:gd name="T56" fmla="*/ 635079360 w 364"/>
                <a:gd name="T57" fmla="*/ 796369351 h 438"/>
                <a:gd name="T58" fmla="*/ 725804955 w 364"/>
                <a:gd name="T59" fmla="*/ 756046863 h 438"/>
                <a:gd name="T60" fmla="*/ 821570860 w 364"/>
                <a:gd name="T61" fmla="*/ 698084079 h 438"/>
                <a:gd name="T62" fmla="*/ 892135410 w 364"/>
                <a:gd name="T63" fmla="*/ 642639069 h 438"/>
                <a:gd name="T64" fmla="*/ 917336964 w 364"/>
                <a:gd name="T65" fmla="*/ 599797219 h 438"/>
                <a:gd name="T66" fmla="*/ 899696670 w 364"/>
                <a:gd name="T67" fmla="*/ 574595663 h 438"/>
                <a:gd name="T68" fmla="*/ 861893545 w 364"/>
                <a:gd name="T69" fmla="*/ 559474730 h 438"/>
                <a:gd name="T70" fmla="*/ 816530550 w 364"/>
                <a:gd name="T71" fmla="*/ 534273175 h 438"/>
                <a:gd name="T72" fmla="*/ 763608080 w 364"/>
                <a:gd name="T73" fmla="*/ 461189457 h 438"/>
                <a:gd name="T74" fmla="*/ 715724333 w 364"/>
                <a:gd name="T75" fmla="*/ 388104054 h 438"/>
                <a:gd name="T76" fmla="*/ 672882485 w 364"/>
                <a:gd name="T77" fmla="*/ 375504070 h 438"/>
                <a:gd name="T78" fmla="*/ 657761553 w 364"/>
                <a:gd name="T79" fmla="*/ 337700943 h 438"/>
                <a:gd name="T80" fmla="*/ 624998739 w 364"/>
                <a:gd name="T81" fmla="*/ 262096276 h 438"/>
                <a:gd name="T82" fmla="*/ 589716563 w 364"/>
                <a:gd name="T83" fmla="*/ 216733476 h 438"/>
                <a:gd name="T84" fmla="*/ 524192523 w 364"/>
                <a:gd name="T85" fmla="*/ 161290005 h 438"/>
                <a:gd name="T86" fmla="*/ 451108810 w 364"/>
                <a:gd name="T87" fmla="*/ 108367532 h 438"/>
                <a:gd name="T88" fmla="*/ 395665292 w 364"/>
                <a:gd name="T89" fmla="*/ 70564380 h 438"/>
                <a:gd name="T90" fmla="*/ 355342805 w 364"/>
                <a:gd name="T91" fmla="*/ 63004707 h 438"/>
                <a:gd name="T92" fmla="*/ 317539680 w 364"/>
                <a:gd name="T93" fmla="*/ 73083742 h 438"/>
                <a:gd name="T94" fmla="*/ 262096261 w 364"/>
                <a:gd name="T95" fmla="*/ 63004707 h 438"/>
                <a:gd name="T96" fmla="*/ 173891566 w 364"/>
                <a:gd name="T97" fmla="*/ 2520950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438"/>
                <a:gd name="T149" fmla="*/ 364 w 36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438">
                  <a:moveTo>
                    <a:pt x="69" y="1"/>
                  </a:moveTo>
                  <a:lnTo>
                    <a:pt x="66" y="0"/>
                  </a:lnTo>
                  <a:lnTo>
                    <a:pt x="56" y="1"/>
                  </a:lnTo>
                  <a:lnTo>
                    <a:pt x="46" y="9"/>
                  </a:lnTo>
                  <a:lnTo>
                    <a:pt x="42" y="32"/>
                  </a:lnTo>
                  <a:lnTo>
                    <a:pt x="47" y="53"/>
                  </a:lnTo>
                  <a:lnTo>
                    <a:pt x="55" y="60"/>
                  </a:lnTo>
                  <a:lnTo>
                    <a:pt x="58" y="70"/>
                  </a:lnTo>
                  <a:lnTo>
                    <a:pt x="50" y="92"/>
                  </a:lnTo>
                  <a:lnTo>
                    <a:pt x="41" y="107"/>
                  </a:lnTo>
                  <a:lnTo>
                    <a:pt x="34" y="116"/>
                  </a:lnTo>
                  <a:lnTo>
                    <a:pt x="25" y="122"/>
                  </a:lnTo>
                  <a:lnTo>
                    <a:pt x="17" y="127"/>
                  </a:lnTo>
                  <a:lnTo>
                    <a:pt x="11" y="130"/>
                  </a:lnTo>
                  <a:lnTo>
                    <a:pt x="6" y="134"/>
                  </a:lnTo>
                  <a:lnTo>
                    <a:pt x="3" y="140"/>
                  </a:lnTo>
                  <a:lnTo>
                    <a:pt x="0" y="149"/>
                  </a:lnTo>
                  <a:lnTo>
                    <a:pt x="1" y="172"/>
                  </a:lnTo>
                  <a:lnTo>
                    <a:pt x="6" y="197"/>
                  </a:lnTo>
                  <a:lnTo>
                    <a:pt x="11" y="223"/>
                  </a:lnTo>
                  <a:lnTo>
                    <a:pt x="13" y="249"/>
                  </a:lnTo>
                  <a:lnTo>
                    <a:pt x="10" y="274"/>
                  </a:lnTo>
                  <a:lnTo>
                    <a:pt x="10" y="298"/>
                  </a:lnTo>
                  <a:lnTo>
                    <a:pt x="10" y="319"/>
                  </a:lnTo>
                  <a:lnTo>
                    <a:pt x="13" y="338"/>
                  </a:lnTo>
                  <a:lnTo>
                    <a:pt x="15" y="346"/>
                  </a:lnTo>
                  <a:lnTo>
                    <a:pt x="20" y="354"/>
                  </a:lnTo>
                  <a:lnTo>
                    <a:pt x="26" y="362"/>
                  </a:lnTo>
                  <a:lnTo>
                    <a:pt x="34" y="370"/>
                  </a:lnTo>
                  <a:lnTo>
                    <a:pt x="41" y="378"/>
                  </a:lnTo>
                  <a:lnTo>
                    <a:pt x="50" y="385"/>
                  </a:lnTo>
                  <a:lnTo>
                    <a:pt x="58" y="392"/>
                  </a:lnTo>
                  <a:lnTo>
                    <a:pt x="66" y="398"/>
                  </a:lnTo>
                  <a:lnTo>
                    <a:pt x="72" y="404"/>
                  </a:lnTo>
                  <a:lnTo>
                    <a:pt x="78" y="412"/>
                  </a:lnTo>
                  <a:lnTo>
                    <a:pt x="84" y="419"/>
                  </a:lnTo>
                  <a:lnTo>
                    <a:pt x="89" y="425"/>
                  </a:lnTo>
                  <a:lnTo>
                    <a:pt x="94" y="432"/>
                  </a:lnTo>
                  <a:lnTo>
                    <a:pt x="99" y="435"/>
                  </a:lnTo>
                  <a:lnTo>
                    <a:pt x="103" y="438"/>
                  </a:lnTo>
                  <a:lnTo>
                    <a:pt x="108" y="437"/>
                  </a:lnTo>
                  <a:lnTo>
                    <a:pt x="113" y="433"/>
                  </a:lnTo>
                  <a:lnTo>
                    <a:pt x="117" y="428"/>
                  </a:lnTo>
                  <a:lnTo>
                    <a:pt x="124" y="422"/>
                  </a:lnTo>
                  <a:lnTo>
                    <a:pt x="131" y="414"/>
                  </a:lnTo>
                  <a:lnTo>
                    <a:pt x="137" y="407"/>
                  </a:lnTo>
                  <a:lnTo>
                    <a:pt x="145" y="399"/>
                  </a:lnTo>
                  <a:lnTo>
                    <a:pt x="151" y="391"/>
                  </a:lnTo>
                  <a:lnTo>
                    <a:pt x="157" y="382"/>
                  </a:lnTo>
                  <a:lnTo>
                    <a:pt x="163" y="374"/>
                  </a:lnTo>
                  <a:lnTo>
                    <a:pt x="173" y="364"/>
                  </a:lnTo>
                  <a:lnTo>
                    <a:pt x="183" y="355"/>
                  </a:lnTo>
                  <a:lnTo>
                    <a:pt x="194" y="345"/>
                  </a:lnTo>
                  <a:lnTo>
                    <a:pt x="206" y="338"/>
                  </a:lnTo>
                  <a:lnTo>
                    <a:pt x="217" y="330"/>
                  </a:lnTo>
                  <a:lnTo>
                    <a:pt x="230" y="324"/>
                  </a:lnTo>
                  <a:lnTo>
                    <a:pt x="240" y="320"/>
                  </a:lnTo>
                  <a:lnTo>
                    <a:pt x="252" y="316"/>
                  </a:lnTo>
                  <a:lnTo>
                    <a:pt x="268" y="308"/>
                  </a:lnTo>
                  <a:lnTo>
                    <a:pt x="288" y="300"/>
                  </a:lnTo>
                  <a:lnTo>
                    <a:pt x="306" y="288"/>
                  </a:lnTo>
                  <a:lnTo>
                    <a:pt x="326" y="277"/>
                  </a:lnTo>
                  <a:lnTo>
                    <a:pt x="342" y="265"/>
                  </a:lnTo>
                  <a:lnTo>
                    <a:pt x="354" y="255"/>
                  </a:lnTo>
                  <a:lnTo>
                    <a:pt x="362" y="245"/>
                  </a:lnTo>
                  <a:lnTo>
                    <a:pt x="364" y="238"/>
                  </a:lnTo>
                  <a:lnTo>
                    <a:pt x="362" y="233"/>
                  </a:lnTo>
                  <a:lnTo>
                    <a:pt x="357" y="228"/>
                  </a:lnTo>
                  <a:lnTo>
                    <a:pt x="351" y="225"/>
                  </a:lnTo>
                  <a:lnTo>
                    <a:pt x="342" y="222"/>
                  </a:lnTo>
                  <a:lnTo>
                    <a:pt x="332" y="217"/>
                  </a:lnTo>
                  <a:lnTo>
                    <a:pt x="324" y="212"/>
                  </a:lnTo>
                  <a:lnTo>
                    <a:pt x="316" y="203"/>
                  </a:lnTo>
                  <a:lnTo>
                    <a:pt x="303" y="183"/>
                  </a:lnTo>
                  <a:lnTo>
                    <a:pt x="292" y="166"/>
                  </a:lnTo>
                  <a:lnTo>
                    <a:pt x="284" y="154"/>
                  </a:lnTo>
                  <a:lnTo>
                    <a:pt x="282" y="149"/>
                  </a:lnTo>
                  <a:lnTo>
                    <a:pt x="267" y="149"/>
                  </a:lnTo>
                  <a:lnTo>
                    <a:pt x="266" y="144"/>
                  </a:lnTo>
                  <a:lnTo>
                    <a:pt x="261" y="134"/>
                  </a:lnTo>
                  <a:lnTo>
                    <a:pt x="254" y="119"/>
                  </a:lnTo>
                  <a:lnTo>
                    <a:pt x="248" y="104"/>
                  </a:lnTo>
                  <a:lnTo>
                    <a:pt x="243" y="96"/>
                  </a:lnTo>
                  <a:lnTo>
                    <a:pt x="234" y="86"/>
                  </a:lnTo>
                  <a:lnTo>
                    <a:pt x="221" y="76"/>
                  </a:lnTo>
                  <a:lnTo>
                    <a:pt x="208" y="64"/>
                  </a:lnTo>
                  <a:lnTo>
                    <a:pt x="193" y="54"/>
                  </a:lnTo>
                  <a:lnTo>
                    <a:pt x="179" y="43"/>
                  </a:lnTo>
                  <a:lnTo>
                    <a:pt x="167" y="34"/>
                  </a:lnTo>
                  <a:lnTo>
                    <a:pt x="157" y="28"/>
                  </a:lnTo>
                  <a:lnTo>
                    <a:pt x="148" y="24"/>
                  </a:lnTo>
                  <a:lnTo>
                    <a:pt x="141" y="25"/>
                  </a:lnTo>
                  <a:lnTo>
                    <a:pt x="134" y="27"/>
                  </a:lnTo>
                  <a:lnTo>
                    <a:pt x="126" y="29"/>
                  </a:lnTo>
                  <a:lnTo>
                    <a:pt x="116" y="29"/>
                  </a:lnTo>
                  <a:lnTo>
                    <a:pt x="104" y="25"/>
                  </a:lnTo>
                  <a:lnTo>
                    <a:pt x="88" y="17"/>
                  </a:lnTo>
                  <a:lnTo>
                    <a:pt x="69" y="1"/>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sp>
          <p:nvSpPr>
            <p:cNvPr id="9345" name="Freeform 16"/>
            <p:cNvSpPr>
              <a:spLocks/>
            </p:cNvSpPr>
            <p:nvPr/>
          </p:nvSpPr>
          <p:spPr bwMode="auto">
            <a:xfrm>
              <a:off x="1562100" y="3319463"/>
              <a:ext cx="360363" cy="112712"/>
            </a:xfrm>
            <a:custGeom>
              <a:avLst/>
              <a:gdLst>
                <a:gd name="T0" fmla="*/ 514112649 w 227"/>
                <a:gd name="T1" fmla="*/ 0 h 71"/>
                <a:gd name="T2" fmla="*/ 506552965 w 227"/>
                <a:gd name="T3" fmla="*/ 0 h 71"/>
                <a:gd name="T4" fmla="*/ 488911058 w 227"/>
                <a:gd name="T5" fmla="*/ 2519351 h 71"/>
                <a:gd name="T6" fmla="*/ 463709467 w 227"/>
                <a:gd name="T7" fmla="*/ 7559641 h 71"/>
                <a:gd name="T8" fmla="*/ 435988511 w 227"/>
                <a:gd name="T9" fmla="*/ 12599929 h 71"/>
                <a:gd name="T10" fmla="*/ 400706185 w 227"/>
                <a:gd name="T11" fmla="*/ 15120870 h 71"/>
                <a:gd name="T12" fmla="*/ 370464276 w 227"/>
                <a:gd name="T13" fmla="*/ 17640220 h 71"/>
                <a:gd name="T14" fmla="*/ 342741733 w 227"/>
                <a:gd name="T15" fmla="*/ 20161158 h 71"/>
                <a:gd name="T16" fmla="*/ 320061095 w 227"/>
                <a:gd name="T17" fmla="*/ 17640220 h 71"/>
                <a:gd name="T18" fmla="*/ 299899822 w 227"/>
                <a:gd name="T19" fmla="*/ 15120870 h 71"/>
                <a:gd name="T20" fmla="*/ 274698231 w 227"/>
                <a:gd name="T21" fmla="*/ 12599929 h 71"/>
                <a:gd name="T22" fmla="*/ 249496641 w 227"/>
                <a:gd name="T23" fmla="*/ 7559641 h 71"/>
                <a:gd name="T24" fmla="*/ 221774097 w 227"/>
                <a:gd name="T25" fmla="*/ 7559641 h 71"/>
                <a:gd name="T26" fmla="*/ 194053092 w 227"/>
                <a:gd name="T27" fmla="*/ 7559641 h 71"/>
                <a:gd name="T28" fmla="*/ 171370866 w 227"/>
                <a:gd name="T29" fmla="*/ 7559641 h 71"/>
                <a:gd name="T30" fmla="*/ 148690228 w 227"/>
                <a:gd name="T31" fmla="*/ 12599929 h 71"/>
                <a:gd name="T32" fmla="*/ 138609592 w 227"/>
                <a:gd name="T33" fmla="*/ 17640220 h 71"/>
                <a:gd name="T34" fmla="*/ 120967685 w 227"/>
                <a:gd name="T35" fmla="*/ 22680508 h 71"/>
                <a:gd name="T36" fmla="*/ 103327340 w 227"/>
                <a:gd name="T37" fmla="*/ 27720803 h 71"/>
                <a:gd name="T38" fmla="*/ 80645115 w 227"/>
                <a:gd name="T39" fmla="*/ 30241740 h 71"/>
                <a:gd name="T40" fmla="*/ 60483842 w 227"/>
                <a:gd name="T41" fmla="*/ 32761090 h 71"/>
                <a:gd name="T42" fmla="*/ 40322558 w 227"/>
                <a:gd name="T43" fmla="*/ 35282028 h 71"/>
                <a:gd name="T44" fmla="*/ 32762874 w 227"/>
                <a:gd name="T45" fmla="*/ 45362604 h 71"/>
                <a:gd name="T46" fmla="*/ 35282239 w 227"/>
                <a:gd name="T47" fmla="*/ 57962543 h 71"/>
                <a:gd name="T48" fmla="*/ 50403194 w 227"/>
                <a:gd name="T49" fmla="*/ 75604344 h 71"/>
                <a:gd name="T50" fmla="*/ 65524161 w 227"/>
                <a:gd name="T51" fmla="*/ 95765496 h 71"/>
                <a:gd name="T52" fmla="*/ 63004795 w 227"/>
                <a:gd name="T53" fmla="*/ 110886385 h 71"/>
                <a:gd name="T54" fmla="*/ 47883828 w 227"/>
                <a:gd name="T55" fmla="*/ 123486311 h 71"/>
                <a:gd name="T56" fmla="*/ 27722556 w 227"/>
                <a:gd name="T57" fmla="*/ 133566887 h 71"/>
                <a:gd name="T58" fmla="*/ 10080639 w 227"/>
                <a:gd name="T59" fmla="*/ 146168401 h 71"/>
                <a:gd name="T60" fmla="*/ 0 w 227"/>
                <a:gd name="T61" fmla="*/ 151208689 h 71"/>
                <a:gd name="T62" fmla="*/ 0 w 227"/>
                <a:gd name="T63" fmla="*/ 163808615 h 71"/>
                <a:gd name="T64" fmla="*/ 22682232 w 227"/>
                <a:gd name="T65" fmla="*/ 173889191 h 71"/>
                <a:gd name="T66" fmla="*/ 55443524 w 227"/>
                <a:gd name="T67" fmla="*/ 178929479 h 71"/>
                <a:gd name="T68" fmla="*/ 90725751 w 227"/>
                <a:gd name="T69" fmla="*/ 178929479 h 71"/>
                <a:gd name="T70" fmla="*/ 126008003 w 227"/>
                <a:gd name="T71" fmla="*/ 176410129 h 71"/>
                <a:gd name="T72" fmla="*/ 158770865 w 227"/>
                <a:gd name="T73" fmla="*/ 166329553 h 71"/>
                <a:gd name="T74" fmla="*/ 194053092 w 227"/>
                <a:gd name="T75" fmla="*/ 158768327 h 71"/>
                <a:gd name="T76" fmla="*/ 224295050 w 227"/>
                <a:gd name="T77" fmla="*/ 148687751 h 71"/>
                <a:gd name="T78" fmla="*/ 254536959 w 227"/>
                <a:gd name="T79" fmla="*/ 138607175 h 71"/>
                <a:gd name="T80" fmla="*/ 279738550 w 227"/>
                <a:gd name="T81" fmla="*/ 133566887 h 71"/>
                <a:gd name="T82" fmla="*/ 304940140 w 227"/>
                <a:gd name="T83" fmla="*/ 128526599 h 71"/>
                <a:gd name="T84" fmla="*/ 327620778 w 227"/>
                <a:gd name="T85" fmla="*/ 128526599 h 71"/>
                <a:gd name="T86" fmla="*/ 352822369 w 227"/>
                <a:gd name="T87" fmla="*/ 126007249 h 71"/>
                <a:gd name="T88" fmla="*/ 372983641 w 227"/>
                <a:gd name="T89" fmla="*/ 126007249 h 71"/>
                <a:gd name="T90" fmla="*/ 395665867 w 227"/>
                <a:gd name="T91" fmla="*/ 126007249 h 71"/>
                <a:gd name="T92" fmla="*/ 420867557 w 227"/>
                <a:gd name="T93" fmla="*/ 123486311 h 71"/>
                <a:gd name="T94" fmla="*/ 446069147 w 227"/>
                <a:gd name="T95" fmla="*/ 120966961 h 71"/>
                <a:gd name="T96" fmla="*/ 473790103 w 227"/>
                <a:gd name="T97" fmla="*/ 113405735 h 71"/>
                <a:gd name="T98" fmla="*/ 501512647 w 227"/>
                <a:gd name="T99" fmla="*/ 108365447 h 71"/>
                <a:gd name="T100" fmla="*/ 524193285 w 227"/>
                <a:gd name="T101" fmla="*/ 100805784 h 71"/>
                <a:gd name="T102" fmla="*/ 541835192 w 227"/>
                <a:gd name="T103" fmla="*/ 95765496 h 71"/>
                <a:gd name="T104" fmla="*/ 554435194 w 227"/>
                <a:gd name="T105" fmla="*/ 88204271 h 71"/>
                <a:gd name="T106" fmla="*/ 564515830 w 227"/>
                <a:gd name="T107" fmla="*/ 80644632 h 71"/>
                <a:gd name="T108" fmla="*/ 569556148 w 227"/>
                <a:gd name="T109" fmla="*/ 70564056 h 71"/>
                <a:gd name="T110" fmla="*/ 572077101 w 227"/>
                <a:gd name="T111" fmla="*/ 60483480 h 71"/>
                <a:gd name="T112" fmla="*/ 569556148 w 227"/>
                <a:gd name="T113" fmla="*/ 47881954 h 71"/>
                <a:gd name="T114" fmla="*/ 559475512 w 227"/>
                <a:gd name="T115" fmla="*/ 22680508 h 71"/>
                <a:gd name="T116" fmla="*/ 546875510 w 227"/>
                <a:gd name="T117" fmla="*/ 7559641 h 71"/>
                <a:gd name="T118" fmla="*/ 531754556 w 227"/>
                <a:gd name="T119" fmla="*/ 2519351 h 71"/>
                <a:gd name="T120" fmla="*/ 514112649 w 227"/>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
                <a:gd name="T184" fmla="*/ 0 h 71"/>
                <a:gd name="T185" fmla="*/ 227 w 227"/>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 h="71">
                  <a:moveTo>
                    <a:pt x="204" y="0"/>
                  </a:moveTo>
                  <a:lnTo>
                    <a:pt x="201" y="0"/>
                  </a:lnTo>
                  <a:lnTo>
                    <a:pt x="194" y="1"/>
                  </a:lnTo>
                  <a:lnTo>
                    <a:pt x="184" y="3"/>
                  </a:lnTo>
                  <a:lnTo>
                    <a:pt x="173" y="5"/>
                  </a:lnTo>
                  <a:lnTo>
                    <a:pt x="159" y="6"/>
                  </a:lnTo>
                  <a:lnTo>
                    <a:pt x="147" y="7"/>
                  </a:lnTo>
                  <a:lnTo>
                    <a:pt x="136" y="8"/>
                  </a:lnTo>
                  <a:lnTo>
                    <a:pt x="127" y="7"/>
                  </a:lnTo>
                  <a:lnTo>
                    <a:pt x="119" y="6"/>
                  </a:lnTo>
                  <a:lnTo>
                    <a:pt x="109" y="5"/>
                  </a:lnTo>
                  <a:lnTo>
                    <a:pt x="99" y="3"/>
                  </a:lnTo>
                  <a:lnTo>
                    <a:pt x="88" y="3"/>
                  </a:lnTo>
                  <a:lnTo>
                    <a:pt x="77" y="3"/>
                  </a:lnTo>
                  <a:lnTo>
                    <a:pt x="68" y="3"/>
                  </a:lnTo>
                  <a:lnTo>
                    <a:pt x="59" y="5"/>
                  </a:lnTo>
                  <a:lnTo>
                    <a:pt x="55" y="7"/>
                  </a:lnTo>
                  <a:lnTo>
                    <a:pt x="48" y="9"/>
                  </a:lnTo>
                  <a:lnTo>
                    <a:pt x="41" y="11"/>
                  </a:lnTo>
                  <a:lnTo>
                    <a:pt x="32" y="12"/>
                  </a:lnTo>
                  <a:lnTo>
                    <a:pt x="24" y="13"/>
                  </a:lnTo>
                  <a:lnTo>
                    <a:pt x="16" y="14"/>
                  </a:lnTo>
                  <a:lnTo>
                    <a:pt x="13" y="18"/>
                  </a:lnTo>
                  <a:lnTo>
                    <a:pt x="14" y="23"/>
                  </a:lnTo>
                  <a:lnTo>
                    <a:pt x="20" y="30"/>
                  </a:lnTo>
                  <a:lnTo>
                    <a:pt x="26" y="38"/>
                  </a:lnTo>
                  <a:lnTo>
                    <a:pt x="25" y="44"/>
                  </a:lnTo>
                  <a:lnTo>
                    <a:pt x="19" y="49"/>
                  </a:lnTo>
                  <a:lnTo>
                    <a:pt x="11" y="53"/>
                  </a:lnTo>
                  <a:lnTo>
                    <a:pt x="4" y="58"/>
                  </a:lnTo>
                  <a:lnTo>
                    <a:pt x="0" y="60"/>
                  </a:lnTo>
                  <a:lnTo>
                    <a:pt x="0" y="65"/>
                  </a:lnTo>
                  <a:lnTo>
                    <a:pt x="9" y="69"/>
                  </a:lnTo>
                  <a:lnTo>
                    <a:pt x="22" y="71"/>
                  </a:lnTo>
                  <a:lnTo>
                    <a:pt x="36" y="71"/>
                  </a:lnTo>
                  <a:lnTo>
                    <a:pt x="50" y="70"/>
                  </a:lnTo>
                  <a:lnTo>
                    <a:pt x="63" y="66"/>
                  </a:lnTo>
                  <a:lnTo>
                    <a:pt x="77" y="63"/>
                  </a:lnTo>
                  <a:lnTo>
                    <a:pt x="89" y="59"/>
                  </a:lnTo>
                  <a:lnTo>
                    <a:pt x="101" y="55"/>
                  </a:lnTo>
                  <a:lnTo>
                    <a:pt x="111" y="53"/>
                  </a:lnTo>
                  <a:lnTo>
                    <a:pt x="121" y="51"/>
                  </a:lnTo>
                  <a:lnTo>
                    <a:pt x="130" y="51"/>
                  </a:lnTo>
                  <a:lnTo>
                    <a:pt x="140" y="50"/>
                  </a:lnTo>
                  <a:lnTo>
                    <a:pt x="148" y="50"/>
                  </a:lnTo>
                  <a:lnTo>
                    <a:pt x="157" y="50"/>
                  </a:lnTo>
                  <a:lnTo>
                    <a:pt x="167" y="49"/>
                  </a:lnTo>
                  <a:lnTo>
                    <a:pt x="177" y="48"/>
                  </a:lnTo>
                  <a:lnTo>
                    <a:pt x="188" y="45"/>
                  </a:lnTo>
                  <a:lnTo>
                    <a:pt x="199" y="43"/>
                  </a:lnTo>
                  <a:lnTo>
                    <a:pt x="208" y="40"/>
                  </a:lnTo>
                  <a:lnTo>
                    <a:pt x="215" y="38"/>
                  </a:lnTo>
                  <a:lnTo>
                    <a:pt x="220" y="35"/>
                  </a:lnTo>
                  <a:lnTo>
                    <a:pt x="224" y="32"/>
                  </a:lnTo>
                  <a:lnTo>
                    <a:pt x="226" y="28"/>
                  </a:lnTo>
                  <a:lnTo>
                    <a:pt x="227" y="24"/>
                  </a:lnTo>
                  <a:lnTo>
                    <a:pt x="226" y="19"/>
                  </a:lnTo>
                  <a:lnTo>
                    <a:pt x="222" y="9"/>
                  </a:lnTo>
                  <a:lnTo>
                    <a:pt x="217" y="3"/>
                  </a:lnTo>
                  <a:lnTo>
                    <a:pt x="211" y="1"/>
                  </a:lnTo>
                  <a:lnTo>
                    <a:pt x="204" y="0"/>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sp>
          <p:nvSpPr>
            <p:cNvPr id="9346" name="Freeform 17"/>
            <p:cNvSpPr>
              <a:spLocks/>
            </p:cNvSpPr>
            <p:nvPr/>
          </p:nvSpPr>
          <p:spPr bwMode="auto">
            <a:xfrm>
              <a:off x="1744663" y="3470275"/>
              <a:ext cx="127000" cy="112712"/>
            </a:xfrm>
            <a:custGeom>
              <a:avLst/>
              <a:gdLst>
                <a:gd name="T0" fmla="*/ 78124045 w 80"/>
                <a:gd name="T1" fmla="*/ 0 h 71"/>
                <a:gd name="T2" fmla="*/ 65524062 w 80"/>
                <a:gd name="T3" fmla="*/ 5040290 h 71"/>
                <a:gd name="T4" fmla="*/ 35282186 w 80"/>
                <a:gd name="T5" fmla="*/ 17640220 h 71"/>
                <a:gd name="T6" fmla="*/ 10080624 w 80"/>
                <a:gd name="T7" fmla="*/ 40322316 h 71"/>
                <a:gd name="T8" fmla="*/ 0 w 80"/>
                <a:gd name="T9" fmla="*/ 68043119 h 71"/>
                <a:gd name="T10" fmla="*/ 15120938 w 80"/>
                <a:gd name="T11" fmla="*/ 93244559 h 71"/>
                <a:gd name="T12" fmla="*/ 37801548 w 80"/>
                <a:gd name="T13" fmla="*/ 118446023 h 71"/>
                <a:gd name="T14" fmla="*/ 57962803 w 80"/>
                <a:gd name="T15" fmla="*/ 138607175 h 71"/>
                <a:gd name="T16" fmla="*/ 68043424 w 80"/>
                <a:gd name="T17" fmla="*/ 161289265 h 71"/>
                <a:gd name="T18" fmla="*/ 75604683 w 80"/>
                <a:gd name="T19" fmla="*/ 176410129 h 71"/>
                <a:gd name="T20" fmla="*/ 90725615 w 80"/>
                <a:gd name="T21" fmla="*/ 178929479 h 71"/>
                <a:gd name="T22" fmla="*/ 105846572 w 80"/>
                <a:gd name="T23" fmla="*/ 171369841 h 71"/>
                <a:gd name="T24" fmla="*/ 120967503 w 80"/>
                <a:gd name="T25" fmla="*/ 148687751 h 71"/>
                <a:gd name="T26" fmla="*/ 133567486 w 80"/>
                <a:gd name="T27" fmla="*/ 133566887 h 71"/>
                <a:gd name="T28" fmla="*/ 153728728 w 80"/>
                <a:gd name="T29" fmla="*/ 133566887 h 71"/>
                <a:gd name="T30" fmla="*/ 168851248 w 80"/>
                <a:gd name="T31" fmla="*/ 141128113 h 71"/>
                <a:gd name="T32" fmla="*/ 173891558 w 80"/>
                <a:gd name="T33" fmla="*/ 148687751 h 71"/>
                <a:gd name="T34" fmla="*/ 201612473 w 80"/>
                <a:gd name="T35" fmla="*/ 98284847 h 71"/>
                <a:gd name="T36" fmla="*/ 183972179 w 80"/>
                <a:gd name="T37" fmla="*/ 47881954 h 71"/>
                <a:gd name="T38" fmla="*/ 176410920 w 80"/>
                <a:gd name="T39" fmla="*/ 52922255 h 71"/>
                <a:gd name="T40" fmla="*/ 163810937 w 80"/>
                <a:gd name="T41" fmla="*/ 52922255 h 71"/>
                <a:gd name="T42" fmla="*/ 148688418 w 80"/>
                <a:gd name="T43" fmla="*/ 55443193 h 71"/>
                <a:gd name="T44" fmla="*/ 133567486 w 80"/>
                <a:gd name="T45" fmla="*/ 47881954 h 71"/>
                <a:gd name="T46" fmla="*/ 120967503 w 80"/>
                <a:gd name="T47" fmla="*/ 32761090 h 71"/>
                <a:gd name="T48" fmla="*/ 108365933 w 80"/>
                <a:gd name="T49" fmla="*/ 17640220 h 71"/>
                <a:gd name="T50" fmla="*/ 93246564 w 80"/>
                <a:gd name="T51" fmla="*/ 5040290 h 71"/>
                <a:gd name="T52" fmla="*/ 78124045 w 80"/>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71"/>
                <a:gd name="T83" fmla="*/ 80 w 80"/>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71">
                  <a:moveTo>
                    <a:pt x="31" y="0"/>
                  </a:moveTo>
                  <a:lnTo>
                    <a:pt x="26" y="2"/>
                  </a:lnTo>
                  <a:lnTo>
                    <a:pt x="14" y="7"/>
                  </a:lnTo>
                  <a:lnTo>
                    <a:pt x="4" y="16"/>
                  </a:lnTo>
                  <a:lnTo>
                    <a:pt x="0" y="27"/>
                  </a:lnTo>
                  <a:lnTo>
                    <a:pt x="6" y="37"/>
                  </a:lnTo>
                  <a:lnTo>
                    <a:pt x="15" y="47"/>
                  </a:lnTo>
                  <a:lnTo>
                    <a:pt x="23" y="55"/>
                  </a:lnTo>
                  <a:lnTo>
                    <a:pt x="27" y="64"/>
                  </a:lnTo>
                  <a:lnTo>
                    <a:pt x="30" y="70"/>
                  </a:lnTo>
                  <a:lnTo>
                    <a:pt x="36" y="71"/>
                  </a:lnTo>
                  <a:lnTo>
                    <a:pt x="42" y="68"/>
                  </a:lnTo>
                  <a:lnTo>
                    <a:pt x="48" y="59"/>
                  </a:lnTo>
                  <a:lnTo>
                    <a:pt x="53" y="53"/>
                  </a:lnTo>
                  <a:lnTo>
                    <a:pt x="61" y="53"/>
                  </a:lnTo>
                  <a:lnTo>
                    <a:pt x="67" y="56"/>
                  </a:lnTo>
                  <a:lnTo>
                    <a:pt x="69" y="59"/>
                  </a:lnTo>
                  <a:lnTo>
                    <a:pt x="80" y="39"/>
                  </a:lnTo>
                  <a:lnTo>
                    <a:pt x="73" y="19"/>
                  </a:lnTo>
                  <a:lnTo>
                    <a:pt x="70" y="21"/>
                  </a:lnTo>
                  <a:lnTo>
                    <a:pt x="65" y="21"/>
                  </a:lnTo>
                  <a:lnTo>
                    <a:pt x="59" y="22"/>
                  </a:lnTo>
                  <a:lnTo>
                    <a:pt x="53" y="19"/>
                  </a:lnTo>
                  <a:lnTo>
                    <a:pt x="48" y="13"/>
                  </a:lnTo>
                  <a:lnTo>
                    <a:pt x="43" y="7"/>
                  </a:lnTo>
                  <a:lnTo>
                    <a:pt x="37" y="2"/>
                  </a:lnTo>
                  <a:lnTo>
                    <a:pt x="31" y="0"/>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sp>
          <p:nvSpPr>
            <p:cNvPr id="9347" name="Freeform 18"/>
            <p:cNvSpPr>
              <a:spLocks/>
            </p:cNvSpPr>
            <p:nvPr/>
          </p:nvSpPr>
          <p:spPr bwMode="auto">
            <a:xfrm>
              <a:off x="1855788" y="3614738"/>
              <a:ext cx="128588" cy="66675"/>
            </a:xfrm>
            <a:custGeom>
              <a:avLst/>
              <a:gdLst>
                <a:gd name="T0" fmla="*/ 105846984 w 81"/>
                <a:gd name="T1" fmla="*/ 10080624 h 42"/>
                <a:gd name="T2" fmla="*/ 103327588 w 81"/>
                <a:gd name="T3" fmla="*/ 12601574 h 42"/>
                <a:gd name="T4" fmla="*/ 90725968 w 81"/>
                <a:gd name="T5" fmla="*/ 17640300 h 42"/>
                <a:gd name="T6" fmla="*/ 73085606 w 81"/>
                <a:gd name="T7" fmla="*/ 27720927 h 42"/>
                <a:gd name="T8" fmla="*/ 52924286 w 81"/>
                <a:gd name="T9" fmla="*/ 40322498 h 42"/>
                <a:gd name="T10" fmla="*/ 35282324 w 81"/>
                <a:gd name="T11" fmla="*/ 52924081 h 42"/>
                <a:gd name="T12" fmla="*/ 17641956 w 81"/>
                <a:gd name="T13" fmla="*/ 68043425 h 42"/>
                <a:gd name="T14" fmla="*/ 5040332 w 81"/>
                <a:gd name="T15" fmla="*/ 78124046 h 42"/>
                <a:gd name="T16" fmla="*/ 0 w 81"/>
                <a:gd name="T17" fmla="*/ 88206255 h 42"/>
                <a:gd name="T18" fmla="*/ 7561292 w 81"/>
                <a:gd name="T19" fmla="*/ 93246566 h 42"/>
                <a:gd name="T20" fmla="*/ 25201657 w 81"/>
                <a:gd name="T21" fmla="*/ 98286877 h 42"/>
                <a:gd name="T22" fmla="*/ 50403314 w 81"/>
                <a:gd name="T23" fmla="*/ 103327187 h 42"/>
                <a:gd name="T24" fmla="*/ 80645308 w 81"/>
                <a:gd name="T25" fmla="*/ 105846574 h 42"/>
                <a:gd name="T26" fmla="*/ 113408273 w 81"/>
                <a:gd name="T27" fmla="*/ 105846574 h 42"/>
                <a:gd name="T28" fmla="*/ 143650254 w 81"/>
                <a:gd name="T29" fmla="*/ 105846574 h 42"/>
                <a:gd name="T30" fmla="*/ 168851905 w 81"/>
                <a:gd name="T31" fmla="*/ 105846574 h 42"/>
                <a:gd name="T32" fmla="*/ 183972896 w 81"/>
                <a:gd name="T33" fmla="*/ 105846574 h 42"/>
                <a:gd name="T34" fmla="*/ 199093886 w 81"/>
                <a:gd name="T35" fmla="*/ 90725617 h 42"/>
                <a:gd name="T36" fmla="*/ 204134216 w 81"/>
                <a:gd name="T37" fmla="*/ 55443442 h 42"/>
                <a:gd name="T38" fmla="*/ 199093886 w 81"/>
                <a:gd name="T39" fmla="*/ 25201560 h 42"/>
                <a:gd name="T40" fmla="*/ 183972896 w 81"/>
                <a:gd name="T41" fmla="*/ 5040312 h 42"/>
                <a:gd name="T42" fmla="*/ 163811575 w 81"/>
                <a:gd name="T43" fmla="*/ 0 h 42"/>
                <a:gd name="T44" fmla="*/ 141129295 w 81"/>
                <a:gd name="T45" fmla="*/ 2520950 h 42"/>
                <a:gd name="T46" fmla="*/ 123488933 w 81"/>
                <a:gd name="T47" fmla="*/ 5040312 h 42"/>
                <a:gd name="T48" fmla="*/ 105846984 w 81"/>
                <a:gd name="T49" fmla="*/ 1008062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42"/>
                <a:gd name="T77" fmla="*/ 81 w 81"/>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42">
                  <a:moveTo>
                    <a:pt x="42" y="4"/>
                  </a:moveTo>
                  <a:lnTo>
                    <a:pt x="41" y="5"/>
                  </a:lnTo>
                  <a:lnTo>
                    <a:pt x="36" y="7"/>
                  </a:lnTo>
                  <a:lnTo>
                    <a:pt x="29" y="11"/>
                  </a:lnTo>
                  <a:lnTo>
                    <a:pt x="21" y="16"/>
                  </a:lnTo>
                  <a:lnTo>
                    <a:pt x="14" y="21"/>
                  </a:lnTo>
                  <a:lnTo>
                    <a:pt x="7" y="27"/>
                  </a:lnTo>
                  <a:lnTo>
                    <a:pt x="2" y="31"/>
                  </a:lnTo>
                  <a:lnTo>
                    <a:pt x="0" y="35"/>
                  </a:lnTo>
                  <a:lnTo>
                    <a:pt x="3" y="37"/>
                  </a:lnTo>
                  <a:lnTo>
                    <a:pt x="10" y="39"/>
                  </a:lnTo>
                  <a:lnTo>
                    <a:pt x="20" y="41"/>
                  </a:lnTo>
                  <a:lnTo>
                    <a:pt x="32" y="42"/>
                  </a:lnTo>
                  <a:lnTo>
                    <a:pt x="45" y="42"/>
                  </a:lnTo>
                  <a:lnTo>
                    <a:pt x="57" y="42"/>
                  </a:lnTo>
                  <a:lnTo>
                    <a:pt x="67" y="42"/>
                  </a:lnTo>
                  <a:lnTo>
                    <a:pt x="73" y="42"/>
                  </a:lnTo>
                  <a:lnTo>
                    <a:pt x="79" y="36"/>
                  </a:lnTo>
                  <a:lnTo>
                    <a:pt x="81" y="22"/>
                  </a:lnTo>
                  <a:lnTo>
                    <a:pt x="79" y="10"/>
                  </a:lnTo>
                  <a:lnTo>
                    <a:pt x="73" y="2"/>
                  </a:lnTo>
                  <a:lnTo>
                    <a:pt x="65" y="0"/>
                  </a:lnTo>
                  <a:lnTo>
                    <a:pt x="56" y="1"/>
                  </a:lnTo>
                  <a:lnTo>
                    <a:pt x="49" y="2"/>
                  </a:lnTo>
                  <a:lnTo>
                    <a:pt x="42" y="4"/>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sp>
          <p:nvSpPr>
            <p:cNvPr id="9348" name="Freeform 19"/>
            <p:cNvSpPr>
              <a:spLocks/>
            </p:cNvSpPr>
            <p:nvPr/>
          </p:nvSpPr>
          <p:spPr bwMode="auto">
            <a:xfrm>
              <a:off x="1895475" y="3414713"/>
              <a:ext cx="357188" cy="242887"/>
            </a:xfrm>
            <a:custGeom>
              <a:avLst/>
              <a:gdLst>
                <a:gd name="T0" fmla="*/ 88206387 w 225"/>
                <a:gd name="T1" fmla="*/ 2519357 h 153"/>
                <a:gd name="T2" fmla="*/ 50403194 w 225"/>
                <a:gd name="T3" fmla="*/ 2519357 h 153"/>
                <a:gd name="T4" fmla="*/ 12601592 w 225"/>
                <a:gd name="T5" fmla="*/ 40322413 h 153"/>
                <a:gd name="T6" fmla="*/ 2520954 w 225"/>
                <a:gd name="T7" fmla="*/ 105846352 h 153"/>
                <a:gd name="T8" fmla="*/ 55443525 w 225"/>
                <a:gd name="T9" fmla="*/ 153728409 h 153"/>
                <a:gd name="T10" fmla="*/ 93246705 w 225"/>
                <a:gd name="T11" fmla="*/ 171370253 h 153"/>
                <a:gd name="T12" fmla="*/ 123488639 w 225"/>
                <a:gd name="T13" fmla="*/ 173889610 h 153"/>
                <a:gd name="T14" fmla="*/ 148690230 w 225"/>
                <a:gd name="T15" fmla="*/ 176410554 h 153"/>
                <a:gd name="T16" fmla="*/ 173891821 w 225"/>
                <a:gd name="T17" fmla="*/ 186491154 h 153"/>
                <a:gd name="T18" fmla="*/ 181451504 w 225"/>
                <a:gd name="T19" fmla="*/ 224292661 h 153"/>
                <a:gd name="T20" fmla="*/ 183972457 w 225"/>
                <a:gd name="T21" fmla="*/ 274695662 h 153"/>
                <a:gd name="T22" fmla="*/ 206653095 w 225"/>
                <a:gd name="T23" fmla="*/ 340219563 h 153"/>
                <a:gd name="T24" fmla="*/ 214214416 w 225"/>
                <a:gd name="T25" fmla="*/ 355340463 h 153"/>
                <a:gd name="T26" fmla="*/ 236895054 w 225"/>
                <a:gd name="T27" fmla="*/ 367942008 h 153"/>
                <a:gd name="T28" fmla="*/ 269657916 w 225"/>
                <a:gd name="T29" fmla="*/ 380541964 h 153"/>
                <a:gd name="T30" fmla="*/ 307459509 w 225"/>
                <a:gd name="T31" fmla="*/ 383062908 h 153"/>
                <a:gd name="T32" fmla="*/ 345262689 w 225"/>
                <a:gd name="T33" fmla="*/ 362901707 h 153"/>
                <a:gd name="T34" fmla="*/ 395665871 w 225"/>
                <a:gd name="T35" fmla="*/ 342740507 h 153"/>
                <a:gd name="T36" fmla="*/ 441028834 w 225"/>
                <a:gd name="T37" fmla="*/ 320058363 h 153"/>
                <a:gd name="T38" fmla="*/ 473790108 w 225"/>
                <a:gd name="T39" fmla="*/ 309977762 h 153"/>
                <a:gd name="T40" fmla="*/ 481351379 w 225"/>
                <a:gd name="T41" fmla="*/ 299897162 h 153"/>
                <a:gd name="T42" fmla="*/ 521673925 w 225"/>
                <a:gd name="T43" fmla="*/ 249494161 h 153"/>
                <a:gd name="T44" fmla="*/ 559475517 w 225"/>
                <a:gd name="T45" fmla="*/ 214212060 h 153"/>
                <a:gd name="T46" fmla="*/ 556956152 w 225"/>
                <a:gd name="T47" fmla="*/ 171370253 h 153"/>
                <a:gd name="T48" fmla="*/ 491432016 w 225"/>
                <a:gd name="T49" fmla="*/ 136088153 h 153"/>
                <a:gd name="T50" fmla="*/ 433467563 w 225"/>
                <a:gd name="T51" fmla="*/ 105846352 h 153"/>
                <a:gd name="T52" fmla="*/ 375504598 w 225"/>
                <a:gd name="T53" fmla="*/ 68043283 h 153"/>
                <a:gd name="T54" fmla="*/ 332661100 w 225"/>
                <a:gd name="T55" fmla="*/ 42841770 h 153"/>
                <a:gd name="T56" fmla="*/ 315020780 w 225"/>
                <a:gd name="T57" fmla="*/ 40322413 h 153"/>
                <a:gd name="T58" fmla="*/ 277217600 w 225"/>
                <a:gd name="T59" fmla="*/ 40322413 h 153"/>
                <a:gd name="T60" fmla="*/ 236895054 w 225"/>
                <a:gd name="T61" fmla="*/ 47882070 h 153"/>
                <a:gd name="T62" fmla="*/ 194053094 w 225"/>
                <a:gd name="T63" fmla="*/ 50403014 h 153"/>
                <a:gd name="T64" fmla="*/ 146169277 w 225"/>
                <a:gd name="T65" fmla="*/ 52922382 h 153"/>
                <a:gd name="T66" fmla="*/ 108367684 w 225"/>
                <a:gd name="T67" fmla="*/ 25201507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153"/>
                <a:gd name="T104" fmla="*/ 225 w 225"/>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153">
                  <a:moveTo>
                    <a:pt x="37" y="3"/>
                  </a:moveTo>
                  <a:lnTo>
                    <a:pt x="35" y="1"/>
                  </a:lnTo>
                  <a:lnTo>
                    <a:pt x="27" y="0"/>
                  </a:lnTo>
                  <a:lnTo>
                    <a:pt x="20" y="1"/>
                  </a:lnTo>
                  <a:lnTo>
                    <a:pt x="12" y="6"/>
                  </a:lnTo>
                  <a:lnTo>
                    <a:pt x="5" y="16"/>
                  </a:lnTo>
                  <a:lnTo>
                    <a:pt x="0" y="28"/>
                  </a:lnTo>
                  <a:lnTo>
                    <a:pt x="1" y="42"/>
                  </a:lnTo>
                  <a:lnTo>
                    <a:pt x="14" y="56"/>
                  </a:lnTo>
                  <a:lnTo>
                    <a:pt x="22" y="61"/>
                  </a:lnTo>
                  <a:lnTo>
                    <a:pt x="30" y="65"/>
                  </a:lnTo>
                  <a:lnTo>
                    <a:pt x="37" y="68"/>
                  </a:lnTo>
                  <a:lnTo>
                    <a:pt x="43" y="69"/>
                  </a:lnTo>
                  <a:lnTo>
                    <a:pt x="49" y="69"/>
                  </a:lnTo>
                  <a:lnTo>
                    <a:pt x="54" y="70"/>
                  </a:lnTo>
                  <a:lnTo>
                    <a:pt x="59" y="70"/>
                  </a:lnTo>
                  <a:lnTo>
                    <a:pt x="63" y="70"/>
                  </a:lnTo>
                  <a:lnTo>
                    <a:pt x="69" y="74"/>
                  </a:lnTo>
                  <a:lnTo>
                    <a:pt x="72" y="80"/>
                  </a:lnTo>
                  <a:lnTo>
                    <a:pt x="72" y="89"/>
                  </a:lnTo>
                  <a:lnTo>
                    <a:pt x="70" y="98"/>
                  </a:lnTo>
                  <a:lnTo>
                    <a:pt x="73" y="109"/>
                  </a:lnTo>
                  <a:lnTo>
                    <a:pt x="78" y="122"/>
                  </a:lnTo>
                  <a:lnTo>
                    <a:pt x="82" y="135"/>
                  </a:lnTo>
                  <a:lnTo>
                    <a:pt x="84" y="140"/>
                  </a:lnTo>
                  <a:lnTo>
                    <a:pt x="85" y="141"/>
                  </a:lnTo>
                  <a:lnTo>
                    <a:pt x="89" y="143"/>
                  </a:lnTo>
                  <a:lnTo>
                    <a:pt x="94" y="146"/>
                  </a:lnTo>
                  <a:lnTo>
                    <a:pt x="100" y="148"/>
                  </a:lnTo>
                  <a:lnTo>
                    <a:pt x="107" y="151"/>
                  </a:lnTo>
                  <a:lnTo>
                    <a:pt x="115" y="153"/>
                  </a:lnTo>
                  <a:lnTo>
                    <a:pt x="122" y="152"/>
                  </a:lnTo>
                  <a:lnTo>
                    <a:pt x="130" y="149"/>
                  </a:lnTo>
                  <a:lnTo>
                    <a:pt x="137" y="144"/>
                  </a:lnTo>
                  <a:lnTo>
                    <a:pt x="147" y="140"/>
                  </a:lnTo>
                  <a:lnTo>
                    <a:pt x="157" y="136"/>
                  </a:lnTo>
                  <a:lnTo>
                    <a:pt x="167" y="131"/>
                  </a:lnTo>
                  <a:lnTo>
                    <a:pt x="175" y="127"/>
                  </a:lnTo>
                  <a:lnTo>
                    <a:pt x="183" y="125"/>
                  </a:lnTo>
                  <a:lnTo>
                    <a:pt x="188" y="123"/>
                  </a:lnTo>
                  <a:lnTo>
                    <a:pt x="189" y="122"/>
                  </a:lnTo>
                  <a:lnTo>
                    <a:pt x="191" y="119"/>
                  </a:lnTo>
                  <a:lnTo>
                    <a:pt x="199" y="109"/>
                  </a:lnTo>
                  <a:lnTo>
                    <a:pt x="207" y="99"/>
                  </a:lnTo>
                  <a:lnTo>
                    <a:pt x="215" y="91"/>
                  </a:lnTo>
                  <a:lnTo>
                    <a:pt x="222" y="85"/>
                  </a:lnTo>
                  <a:lnTo>
                    <a:pt x="225" y="77"/>
                  </a:lnTo>
                  <a:lnTo>
                    <a:pt x="221" y="68"/>
                  </a:lnTo>
                  <a:lnTo>
                    <a:pt x="206" y="59"/>
                  </a:lnTo>
                  <a:lnTo>
                    <a:pt x="195" y="54"/>
                  </a:lnTo>
                  <a:lnTo>
                    <a:pt x="183" y="48"/>
                  </a:lnTo>
                  <a:lnTo>
                    <a:pt x="172" y="42"/>
                  </a:lnTo>
                  <a:lnTo>
                    <a:pt x="159" y="35"/>
                  </a:lnTo>
                  <a:lnTo>
                    <a:pt x="149" y="27"/>
                  </a:lnTo>
                  <a:lnTo>
                    <a:pt x="140" y="22"/>
                  </a:lnTo>
                  <a:lnTo>
                    <a:pt x="132" y="17"/>
                  </a:lnTo>
                  <a:lnTo>
                    <a:pt x="128" y="16"/>
                  </a:lnTo>
                  <a:lnTo>
                    <a:pt x="125" y="16"/>
                  </a:lnTo>
                  <a:lnTo>
                    <a:pt x="119" y="16"/>
                  </a:lnTo>
                  <a:lnTo>
                    <a:pt x="110" y="16"/>
                  </a:lnTo>
                  <a:lnTo>
                    <a:pt x="103" y="17"/>
                  </a:lnTo>
                  <a:lnTo>
                    <a:pt x="94" y="19"/>
                  </a:lnTo>
                  <a:lnTo>
                    <a:pt x="85" y="20"/>
                  </a:lnTo>
                  <a:lnTo>
                    <a:pt x="77" y="20"/>
                  </a:lnTo>
                  <a:lnTo>
                    <a:pt x="70" y="21"/>
                  </a:lnTo>
                  <a:lnTo>
                    <a:pt x="58" y="21"/>
                  </a:lnTo>
                  <a:lnTo>
                    <a:pt x="49" y="16"/>
                  </a:lnTo>
                  <a:lnTo>
                    <a:pt x="43" y="10"/>
                  </a:lnTo>
                  <a:lnTo>
                    <a:pt x="37" y="3"/>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sp>
          <p:nvSpPr>
            <p:cNvPr id="9349" name="Freeform 20"/>
            <p:cNvSpPr>
              <a:spLocks/>
            </p:cNvSpPr>
            <p:nvPr/>
          </p:nvSpPr>
          <p:spPr bwMode="auto">
            <a:xfrm>
              <a:off x="1165225" y="3046413"/>
              <a:ext cx="354013" cy="252412"/>
            </a:xfrm>
            <a:custGeom>
              <a:avLst/>
              <a:gdLst>
                <a:gd name="T0" fmla="*/ 269657919 w 223"/>
                <a:gd name="T1" fmla="*/ 2519357 h 159"/>
                <a:gd name="T2" fmla="*/ 246975693 w 223"/>
                <a:gd name="T3" fmla="*/ 25201509 h 159"/>
                <a:gd name="T4" fmla="*/ 231854738 w 223"/>
                <a:gd name="T5" fmla="*/ 52922387 h 159"/>
                <a:gd name="T6" fmla="*/ 199093414 w 223"/>
                <a:gd name="T7" fmla="*/ 95765736 h 159"/>
                <a:gd name="T8" fmla="*/ 161290233 w 223"/>
                <a:gd name="T9" fmla="*/ 108365718 h 159"/>
                <a:gd name="T10" fmla="*/ 108367686 w 223"/>
                <a:gd name="T11" fmla="*/ 123486620 h 159"/>
                <a:gd name="T12" fmla="*/ 47883829 w 223"/>
                <a:gd name="T13" fmla="*/ 143647822 h 159"/>
                <a:gd name="T14" fmla="*/ 5040320 w 223"/>
                <a:gd name="T15" fmla="*/ 168849325 h 159"/>
                <a:gd name="T16" fmla="*/ 0 w 223"/>
                <a:gd name="T17" fmla="*/ 196571772 h 159"/>
                <a:gd name="T18" fmla="*/ 17641914 w 223"/>
                <a:gd name="T19" fmla="*/ 214212080 h 159"/>
                <a:gd name="T20" fmla="*/ 47883829 w 223"/>
                <a:gd name="T21" fmla="*/ 224292681 h 159"/>
                <a:gd name="T22" fmla="*/ 83166070 w 223"/>
                <a:gd name="T23" fmla="*/ 267136030 h 159"/>
                <a:gd name="T24" fmla="*/ 123488640 w 223"/>
                <a:gd name="T25" fmla="*/ 327619637 h 159"/>
                <a:gd name="T26" fmla="*/ 166330552 w 223"/>
                <a:gd name="T27" fmla="*/ 372982342 h 159"/>
                <a:gd name="T28" fmla="*/ 204133732 w 223"/>
                <a:gd name="T29" fmla="*/ 385582300 h 159"/>
                <a:gd name="T30" fmla="*/ 244456328 w 223"/>
                <a:gd name="T31" fmla="*/ 375501699 h 159"/>
                <a:gd name="T32" fmla="*/ 287298239 w 223"/>
                <a:gd name="T33" fmla="*/ 357861440 h 159"/>
                <a:gd name="T34" fmla="*/ 320061101 w 223"/>
                <a:gd name="T35" fmla="*/ 347780839 h 159"/>
                <a:gd name="T36" fmla="*/ 347782058 w 223"/>
                <a:gd name="T37" fmla="*/ 362901741 h 159"/>
                <a:gd name="T38" fmla="*/ 362903012 w 223"/>
                <a:gd name="T39" fmla="*/ 383062943 h 159"/>
                <a:gd name="T40" fmla="*/ 390625557 w 223"/>
                <a:gd name="T41" fmla="*/ 383062943 h 159"/>
                <a:gd name="T42" fmla="*/ 415827148 w 223"/>
                <a:gd name="T43" fmla="*/ 385582300 h 159"/>
                <a:gd name="T44" fmla="*/ 433467567 w 223"/>
                <a:gd name="T45" fmla="*/ 398183845 h 159"/>
                <a:gd name="T46" fmla="*/ 466230429 w 223"/>
                <a:gd name="T47" fmla="*/ 400703202 h 159"/>
                <a:gd name="T48" fmla="*/ 506552975 w 223"/>
                <a:gd name="T49" fmla="*/ 398183845 h 159"/>
                <a:gd name="T50" fmla="*/ 539314250 w 223"/>
                <a:gd name="T51" fmla="*/ 385582300 h 159"/>
                <a:gd name="T52" fmla="*/ 561996476 w 223"/>
                <a:gd name="T53" fmla="*/ 355340496 h 159"/>
                <a:gd name="T54" fmla="*/ 559475523 w 223"/>
                <a:gd name="T55" fmla="*/ 309977791 h 159"/>
                <a:gd name="T56" fmla="*/ 544354568 w 223"/>
                <a:gd name="T57" fmla="*/ 277216631 h 159"/>
                <a:gd name="T58" fmla="*/ 524193295 w 223"/>
                <a:gd name="T59" fmla="*/ 239413583 h 159"/>
                <a:gd name="T60" fmla="*/ 498991704 w 223"/>
                <a:gd name="T61" fmla="*/ 194050828 h 159"/>
                <a:gd name="T62" fmla="*/ 468749795 w 223"/>
                <a:gd name="T63" fmla="*/ 194050828 h 159"/>
                <a:gd name="T64" fmla="*/ 433467567 w 223"/>
                <a:gd name="T65" fmla="*/ 196571772 h 159"/>
                <a:gd name="T66" fmla="*/ 393144922 w 223"/>
                <a:gd name="T67" fmla="*/ 143647822 h 159"/>
                <a:gd name="T68" fmla="*/ 378023967 w 223"/>
                <a:gd name="T69" fmla="*/ 93244792 h 159"/>
                <a:gd name="T70" fmla="*/ 350303011 w 223"/>
                <a:gd name="T71" fmla="*/ 78123890 h 159"/>
                <a:gd name="T72" fmla="*/ 320061101 w 223"/>
                <a:gd name="T73" fmla="*/ 90725435 h 159"/>
                <a:gd name="T74" fmla="*/ 304940146 w 223"/>
                <a:gd name="T75" fmla="*/ 63002988 h 159"/>
                <a:gd name="T76" fmla="*/ 309980465 w 223"/>
                <a:gd name="T77" fmla="*/ 10080604 h 159"/>
                <a:gd name="T78" fmla="*/ 282257921 w 223"/>
                <a:gd name="T79" fmla="*/ 0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
                <a:gd name="T121" fmla="*/ 0 h 159"/>
                <a:gd name="T122" fmla="*/ 223 w 223"/>
                <a:gd name="T123" fmla="*/ 159 h 1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 h="159">
                  <a:moveTo>
                    <a:pt x="109" y="0"/>
                  </a:moveTo>
                  <a:lnTo>
                    <a:pt x="107" y="1"/>
                  </a:lnTo>
                  <a:lnTo>
                    <a:pt x="103" y="5"/>
                  </a:lnTo>
                  <a:lnTo>
                    <a:pt x="98" y="10"/>
                  </a:lnTo>
                  <a:lnTo>
                    <a:pt x="96" y="14"/>
                  </a:lnTo>
                  <a:lnTo>
                    <a:pt x="92" y="21"/>
                  </a:lnTo>
                  <a:lnTo>
                    <a:pt x="86" y="30"/>
                  </a:lnTo>
                  <a:lnTo>
                    <a:pt x="79" y="38"/>
                  </a:lnTo>
                  <a:lnTo>
                    <a:pt x="71" y="42"/>
                  </a:lnTo>
                  <a:lnTo>
                    <a:pt x="64" y="43"/>
                  </a:lnTo>
                  <a:lnTo>
                    <a:pt x="54" y="46"/>
                  </a:lnTo>
                  <a:lnTo>
                    <a:pt x="43" y="49"/>
                  </a:lnTo>
                  <a:lnTo>
                    <a:pt x="30" y="53"/>
                  </a:lnTo>
                  <a:lnTo>
                    <a:pt x="19" y="57"/>
                  </a:lnTo>
                  <a:lnTo>
                    <a:pt x="10" y="62"/>
                  </a:lnTo>
                  <a:lnTo>
                    <a:pt x="2" y="67"/>
                  </a:lnTo>
                  <a:lnTo>
                    <a:pt x="0" y="70"/>
                  </a:lnTo>
                  <a:lnTo>
                    <a:pt x="0" y="78"/>
                  </a:lnTo>
                  <a:lnTo>
                    <a:pt x="2" y="81"/>
                  </a:lnTo>
                  <a:lnTo>
                    <a:pt x="7" y="85"/>
                  </a:lnTo>
                  <a:lnTo>
                    <a:pt x="14" y="86"/>
                  </a:lnTo>
                  <a:lnTo>
                    <a:pt x="19" y="89"/>
                  </a:lnTo>
                  <a:lnTo>
                    <a:pt x="26" y="96"/>
                  </a:lnTo>
                  <a:lnTo>
                    <a:pt x="33" y="106"/>
                  </a:lnTo>
                  <a:lnTo>
                    <a:pt x="40" y="117"/>
                  </a:lnTo>
                  <a:lnTo>
                    <a:pt x="49" y="130"/>
                  </a:lnTo>
                  <a:lnTo>
                    <a:pt x="58" y="141"/>
                  </a:lnTo>
                  <a:lnTo>
                    <a:pt x="66" y="148"/>
                  </a:lnTo>
                  <a:lnTo>
                    <a:pt x="74" y="153"/>
                  </a:lnTo>
                  <a:lnTo>
                    <a:pt x="81" y="153"/>
                  </a:lnTo>
                  <a:lnTo>
                    <a:pt x="90" y="152"/>
                  </a:lnTo>
                  <a:lnTo>
                    <a:pt x="97" y="149"/>
                  </a:lnTo>
                  <a:lnTo>
                    <a:pt x="106" y="146"/>
                  </a:lnTo>
                  <a:lnTo>
                    <a:pt x="114" y="142"/>
                  </a:lnTo>
                  <a:lnTo>
                    <a:pt x="121" y="140"/>
                  </a:lnTo>
                  <a:lnTo>
                    <a:pt x="127" y="138"/>
                  </a:lnTo>
                  <a:lnTo>
                    <a:pt x="132" y="140"/>
                  </a:lnTo>
                  <a:lnTo>
                    <a:pt x="138" y="144"/>
                  </a:lnTo>
                  <a:lnTo>
                    <a:pt x="142" y="149"/>
                  </a:lnTo>
                  <a:lnTo>
                    <a:pt x="144" y="152"/>
                  </a:lnTo>
                  <a:lnTo>
                    <a:pt x="149" y="153"/>
                  </a:lnTo>
                  <a:lnTo>
                    <a:pt x="155" y="152"/>
                  </a:lnTo>
                  <a:lnTo>
                    <a:pt x="160" y="152"/>
                  </a:lnTo>
                  <a:lnTo>
                    <a:pt x="165" y="153"/>
                  </a:lnTo>
                  <a:lnTo>
                    <a:pt x="169" y="157"/>
                  </a:lnTo>
                  <a:lnTo>
                    <a:pt x="172" y="158"/>
                  </a:lnTo>
                  <a:lnTo>
                    <a:pt x="177" y="159"/>
                  </a:lnTo>
                  <a:lnTo>
                    <a:pt x="185" y="159"/>
                  </a:lnTo>
                  <a:lnTo>
                    <a:pt x="192" y="159"/>
                  </a:lnTo>
                  <a:lnTo>
                    <a:pt x="201" y="158"/>
                  </a:lnTo>
                  <a:lnTo>
                    <a:pt x="208" y="156"/>
                  </a:lnTo>
                  <a:lnTo>
                    <a:pt x="214" y="153"/>
                  </a:lnTo>
                  <a:lnTo>
                    <a:pt x="219" y="149"/>
                  </a:lnTo>
                  <a:lnTo>
                    <a:pt x="223" y="141"/>
                  </a:lnTo>
                  <a:lnTo>
                    <a:pt x="223" y="131"/>
                  </a:lnTo>
                  <a:lnTo>
                    <a:pt x="222" y="123"/>
                  </a:lnTo>
                  <a:lnTo>
                    <a:pt x="219" y="116"/>
                  </a:lnTo>
                  <a:lnTo>
                    <a:pt x="216" y="110"/>
                  </a:lnTo>
                  <a:lnTo>
                    <a:pt x="212" y="104"/>
                  </a:lnTo>
                  <a:lnTo>
                    <a:pt x="208" y="95"/>
                  </a:lnTo>
                  <a:lnTo>
                    <a:pt x="205" y="84"/>
                  </a:lnTo>
                  <a:lnTo>
                    <a:pt x="198" y="77"/>
                  </a:lnTo>
                  <a:lnTo>
                    <a:pt x="192" y="74"/>
                  </a:lnTo>
                  <a:lnTo>
                    <a:pt x="186" y="77"/>
                  </a:lnTo>
                  <a:lnTo>
                    <a:pt x="180" y="79"/>
                  </a:lnTo>
                  <a:lnTo>
                    <a:pt x="172" y="78"/>
                  </a:lnTo>
                  <a:lnTo>
                    <a:pt x="164" y="69"/>
                  </a:lnTo>
                  <a:lnTo>
                    <a:pt x="156" y="57"/>
                  </a:lnTo>
                  <a:lnTo>
                    <a:pt x="153" y="46"/>
                  </a:lnTo>
                  <a:lnTo>
                    <a:pt x="150" y="37"/>
                  </a:lnTo>
                  <a:lnTo>
                    <a:pt x="145" y="32"/>
                  </a:lnTo>
                  <a:lnTo>
                    <a:pt x="139" y="31"/>
                  </a:lnTo>
                  <a:lnTo>
                    <a:pt x="132" y="33"/>
                  </a:lnTo>
                  <a:lnTo>
                    <a:pt x="127" y="36"/>
                  </a:lnTo>
                  <a:lnTo>
                    <a:pt x="122" y="32"/>
                  </a:lnTo>
                  <a:lnTo>
                    <a:pt x="121" y="25"/>
                  </a:lnTo>
                  <a:lnTo>
                    <a:pt x="123" y="14"/>
                  </a:lnTo>
                  <a:lnTo>
                    <a:pt x="123" y="4"/>
                  </a:lnTo>
                  <a:lnTo>
                    <a:pt x="118" y="0"/>
                  </a:lnTo>
                  <a:lnTo>
                    <a:pt x="112" y="0"/>
                  </a:lnTo>
                  <a:lnTo>
                    <a:pt x="109" y="0"/>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sp>
          <p:nvSpPr>
            <p:cNvPr id="9350" name="Freeform 21"/>
            <p:cNvSpPr>
              <a:spLocks/>
            </p:cNvSpPr>
            <p:nvPr/>
          </p:nvSpPr>
          <p:spPr bwMode="auto">
            <a:xfrm>
              <a:off x="357188" y="2854325"/>
              <a:ext cx="160338" cy="201612"/>
            </a:xfrm>
            <a:custGeom>
              <a:avLst/>
              <a:gdLst>
                <a:gd name="T0" fmla="*/ 201613117 w 101"/>
                <a:gd name="T1" fmla="*/ 25201500 h 127"/>
                <a:gd name="T2" fmla="*/ 201613117 w 101"/>
                <a:gd name="T3" fmla="*/ 30241805 h 127"/>
                <a:gd name="T4" fmla="*/ 199093748 w 101"/>
                <a:gd name="T5" fmla="*/ 47882057 h 127"/>
                <a:gd name="T6" fmla="*/ 181451811 w 101"/>
                <a:gd name="T7" fmla="*/ 75604507 h 127"/>
                <a:gd name="T8" fmla="*/ 141129197 w 101"/>
                <a:gd name="T9" fmla="*/ 108365680 h 127"/>
                <a:gd name="T10" fmla="*/ 110887237 w 101"/>
                <a:gd name="T11" fmla="*/ 131047818 h 127"/>
                <a:gd name="T12" fmla="*/ 88206536 w 101"/>
                <a:gd name="T13" fmla="*/ 153728369 h 127"/>
                <a:gd name="T14" fmla="*/ 63004902 w 101"/>
                <a:gd name="T15" fmla="*/ 173889564 h 127"/>
                <a:gd name="T16" fmla="*/ 40322626 w 101"/>
                <a:gd name="T17" fmla="*/ 196571702 h 127"/>
                <a:gd name="T18" fmla="*/ 22682270 w 101"/>
                <a:gd name="T19" fmla="*/ 221773246 h 127"/>
                <a:gd name="T20" fmla="*/ 10080656 w 101"/>
                <a:gd name="T21" fmla="*/ 241934441 h 127"/>
                <a:gd name="T22" fmla="*/ 0 w 101"/>
                <a:gd name="T23" fmla="*/ 264614992 h 127"/>
                <a:gd name="T24" fmla="*/ 0 w 101"/>
                <a:gd name="T25" fmla="*/ 282256831 h 127"/>
                <a:gd name="T26" fmla="*/ 12601614 w 101"/>
                <a:gd name="T27" fmla="*/ 307458325 h 127"/>
                <a:gd name="T28" fmla="*/ 35282299 w 101"/>
                <a:gd name="T29" fmla="*/ 320058279 h 127"/>
                <a:gd name="T30" fmla="*/ 57964576 w 101"/>
                <a:gd name="T31" fmla="*/ 315017980 h 127"/>
                <a:gd name="T32" fmla="*/ 78125882 w 101"/>
                <a:gd name="T33" fmla="*/ 294856785 h 127"/>
                <a:gd name="T34" fmla="*/ 95766232 w 101"/>
                <a:gd name="T35" fmla="*/ 267135935 h 127"/>
                <a:gd name="T36" fmla="*/ 115927564 w 101"/>
                <a:gd name="T37" fmla="*/ 234373199 h 127"/>
                <a:gd name="T38" fmla="*/ 141129197 w 101"/>
                <a:gd name="T39" fmla="*/ 209171705 h 127"/>
                <a:gd name="T40" fmla="*/ 168851788 w 101"/>
                <a:gd name="T41" fmla="*/ 194050759 h 127"/>
                <a:gd name="T42" fmla="*/ 194053421 w 101"/>
                <a:gd name="T43" fmla="*/ 183970162 h 127"/>
                <a:gd name="T44" fmla="*/ 214214778 w 101"/>
                <a:gd name="T45" fmla="*/ 163808966 h 127"/>
                <a:gd name="T46" fmla="*/ 229335758 w 101"/>
                <a:gd name="T47" fmla="*/ 141128416 h 127"/>
                <a:gd name="T48" fmla="*/ 241935781 w 101"/>
                <a:gd name="T49" fmla="*/ 115926922 h 127"/>
                <a:gd name="T50" fmla="*/ 252016434 w 101"/>
                <a:gd name="T51" fmla="*/ 88204460 h 127"/>
                <a:gd name="T52" fmla="*/ 254537391 w 101"/>
                <a:gd name="T53" fmla="*/ 60483610 h 127"/>
                <a:gd name="T54" fmla="*/ 254537391 w 101"/>
                <a:gd name="T55" fmla="*/ 37801460 h 127"/>
                <a:gd name="T56" fmla="*/ 254537391 w 101"/>
                <a:gd name="T57" fmla="*/ 17640258 h 127"/>
                <a:gd name="T58" fmla="*/ 246976107 w 101"/>
                <a:gd name="T59" fmla="*/ 0 h 127"/>
                <a:gd name="T60" fmla="*/ 229335758 w 101"/>
                <a:gd name="T61" fmla="*/ 0 h 127"/>
                <a:gd name="T62" fmla="*/ 211693820 w 101"/>
                <a:gd name="T63" fmla="*/ 10080601 h 127"/>
                <a:gd name="T64" fmla="*/ 201613117 w 101"/>
                <a:gd name="T65" fmla="*/ 2520150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127"/>
                <a:gd name="T101" fmla="*/ 101 w 101"/>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127">
                  <a:moveTo>
                    <a:pt x="80" y="10"/>
                  </a:moveTo>
                  <a:lnTo>
                    <a:pt x="80" y="12"/>
                  </a:lnTo>
                  <a:lnTo>
                    <a:pt x="79" y="19"/>
                  </a:lnTo>
                  <a:lnTo>
                    <a:pt x="72" y="30"/>
                  </a:lnTo>
                  <a:lnTo>
                    <a:pt x="56" y="43"/>
                  </a:lnTo>
                  <a:lnTo>
                    <a:pt x="44" y="52"/>
                  </a:lnTo>
                  <a:lnTo>
                    <a:pt x="35" y="61"/>
                  </a:lnTo>
                  <a:lnTo>
                    <a:pt x="25" y="69"/>
                  </a:lnTo>
                  <a:lnTo>
                    <a:pt x="16" y="78"/>
                  </a:lnTo>
                  <a:lnTo>
                    <a:pt x="9" y="88"/>
                  </a:lnTo>
                  <a:lnTo>
                    <a:pt x="4" y="96"/>
                  </a:lnTo>
                  <a:lnTo>
                    <a:pt x="0" y="105"/>
                  </a:lnTo>
                  <a:lnTo>
                    <a:pt x="0" y="112"/>
                  </a:lnTo>
                  <a:lnTo>
                    <a:pt x="5" y="122"/>
                  </a:lnTo>
                  <a:lnTo>
                    <a:pt x="14" y="127"/>
                  </a:lnTo>
                  <a:lnTo>
                    <a:pt x="23" y="125"/>
                  </a:lnTo>
                  <a:lnTo>
                    <a:pt x="31" y="117"/>
                  </a:lnTo>
                  <a:lnTo>
                    <a:pt x="38" y="106"/>
                  </a:lnTo>
                  <a:lnTo>
                    <a:pt x="46" y="93"/>
                  </a:lnTo>
                  <a:lnTo>
                    <a:pt x="56" y="83"/>
                  </a:lnTo>
                  <a:lnTo>
                    <a:pt x="67" y="77"/>
                  </a:lnTo>
                  <a:lnTo>
                    <a:pt x="77" y="73"/>
                  </a:lnTo>
                  <a:lnTo>
                    <a:pt x="85" y="65"/>
                  </a:lnTo>
                  <a:lnTo>
                    <a:pt x="91" y="56"/>
                  </a:lnTo>
                  <a:lnTo>
                    <a:pt x="96" y="46"/>
                  </a:lnTo>
                  <a:lnTo>
                    <a:pt x="100" y="35"/>
                  </a:lnTo>
                  <a:lnTo>
                    <a:pt x="101" y="24"/>
                  </a:lnTo>
                  <a:lnTo>
                    <a:pt x="101" y="15"/>
                  </a:lnTo>
                  <a:lnTo>
                    <a:pt x="101" y="7"/>
                  </a:lnTo>
                  <a:lnTo>
                    <a:pt x="98" y="0"/>
                  </a:lnTo>
                  <a:lnTo>
                    <a:pt x="91" y="0"/>
                  </a:lnTo>
                  <a:lnTo>
                    <a:pt x="84" y="4"/>
                  </a:lnTo>
                  <a:lnTo>
                    <a:pt x="80" y="10"/>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sp>
          <p:nvSpPr>
            <p:cNvPr id="9351" name="Freeform 22"/>
            <p:cNvSpPr>
              <a:spLocks/>
            </p:cNvSpPr>
            <p:nvPr/>
          </p:nvSpPr>
          <p:spPr bwMode="auto">
            <a:xfrm>
              <a:off x="558800" y="2778125"/>
              <a:ext cx="304800" cy="227012"/>
            </a:xfrm>
            <a:custGeom>
              <a:avLst/>
              <a:gdLst>
                <a:gd name="T0" fmla="*/ 448587868 w 192"/>
                <a:gd name="T1" fmla="*/ 171370224 h 143"/>
                <a:gd name="T2" fmla="*/ 473789423 w 192"/>
                <a:gd name="T3" fmla="*/ 133567186 h 143"/>
                <a:gd name="T4" fmla="*/ 483870045 w 192"/>
                <a:gd name="T5" fmla="*/ 78123869 h 143"/>
                <a:gd name="T6" fmla="*/ 461189439 w 192"/>
                <a:gd name="T7" fmla="*/ 40322406 h 143"/>
                <a:gd name="T8" fmla="*/ 405745920 w 192"/>
                <a:gd name="T9" fmla="*/ 27720865 h 143"/>
                <a:gd name="T10" fmla="*/ 367942795 w 192"/>
                <a:gd name="T11" fmla="*/ 25201502 h 143"/>
                <a:gd name="T12" fmla="*/ 340221879 w 192"/>
                <a:gd name="T13" fmla="*/ 17640260 h 143"/>
                <a:gd name="T14" fmla="*/ 320059047 w 192"/>
                <a:gd name="T15" fmla="*/ 12599957 h 143"/>
                <a:gd name="T16" fmla="*/ 307459064 w 192"/>
                <a:gd name="T17" fmla="*/ 0 h 143"/>
                <a:gd name="T18" fmla="*/ 252015644 w 192"/>
                <a:gd name="T19" fmla="*/ 2519357 h 143"/>
                <a:gd name="T20" fmla="*/ 178931880 w 192"/>
                <a:gd name="T21" fmla="*/ 12599957 h 143"/>
                <a:gd name="T22" fmla="*/ 120967511 w 192"/>
                <a:gd name="T23" fmla="*/ 27720865 h 143"/>
                <a:gd name="T24" fmla="*/ 105846578 w 192"/>
                <a:gd name="T25" fmla="*/ 52922373 h 143"/>
                <a:gd name="T26" fmla="*/ 90725621 w 192"/>
                <a:gd name="T27" fmla="*/ 95765711 h 143"/>
                <a:gd name="T28" fmla="*/ 68043428 w 192"/>
                <a:gd name="T29" fmla="*/ 123486587 h 143"/>
                <a:gd name="T30" fmla="*/ 40322500 w 192"/>
                <a:gd name="T31" fmla="*/ 143647784 h 143"/>
                <a:gd name="T32" fmla="*/ 12601574 w 192"/>
                <a:gd name="T33" fmla="*/ 163808981 h 143"/>
                <a:gd name="T34" fmla="*/ 0 w 192"/>
                <a:gd name="T35" fmla="*/ 191531421 h 143"/>
                <a:gd name="T36" fmla="*/ 20161250 w 192"/>
                <a:gd name="T37" fmla="*/ 224292622 h 143"/>
                <a:gd name="T38" fmla="*/ 50403121 w 192"/>
                <a:gd name="T39" fmla="*/ 241934463 h 143"/>
                <a:gd name="T40" fmla="*/ 85685310 w 192"/>
                <a:gd name="T41" fmla="*/ 249494118 h 143"/>
                <a:gd name="T42" fmla="*/ 108367528 w 192"/>
                <a:gd name="T43" fmla="*/ 252015062 h 143"/>
                <a:gd name="T44" fmla="*/ 108367528 w 192"/>
                <a:gd name="T45" fmla="*/ 254534417 h 143"/>
                <a:gd name="T46" fmla="*/ 103327192 w 192"/>
                <a:gd name="T47" fmla="*/ 277216558 h 143"/>
                <a:gd name="T48" fmla="*/ 115927200 w 192"/>
                <a:gd name="T49" fmla="*/ 282256857 h 143"/>
                <a:gd name="T50" fmla="*/ 143648116 w 192"/>
                <a:gd name="T51" fmla="*/ 279735914 h 143"/>
                <a:gd name="T52" fmla="*/ 181451242 w 192"/>
                <a:gd name="T53" fmla="*/ 277216558 h 143"/>
                <a:gd name="T54" fmla="*/ 211693157 w 192"/>
                <a:gd name="T55" fmla="*/ 282256857 h 143"/>
                <a:gd name="T56" fmla="*/ 236894711 w 192"/>
                <a:gd name="T57" fmla="*/ 317538952 h 143"/>
                <a:gd name="T58" fmla="*/ 274696249 w 192"/>
                <a:gd name="T59" fmla="*/ 350300103 h 143"/>
                <a:gd name="T60" fmla="*/ 315018737 w 192"/>
                <a:gd name="T61" fmla="*/ 360380702 h 143"/>
                <a:gd name="T62" fmla="*/ 347781551 w 192"/>
                <a:gd name="T63" fmla="*/ 360380702 h 143"/>
                <a:gd name="T64" fmla="*/ 383063727 w 192"/>
                <a:gd name="T65" fmla="*/ 350300103 h 143"/>
                <a:gd name="T66" fmla="*/ 408265282 w 192"/>
                <a:gd name="T67" fmla="*/ 332659850 h 143"/>
                <a:gd name="T68" fmla="*/ 425907263 w 192"/>
                <a:gd name="T69" fmla="*/ 284776213 h 143"/>
                <a:gd name="T70" fmla="*/ 451108818 w 192"/>
                <a:gd name="T71" fmla="*/ 224292622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
                <a:gd name="T109" fmla="*/ 0 h 143"/>
                <a:gd name="T110" fmla="*/ 192 w 192"/>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 h="143">
                  <a:moveTo>
                    <a:pt x="175" y="70"/>
                  </a:moveTo>
                  <a:lnTo>
                    <a:pt x="178" y="68"/>
                  </a:lnTo>
                  <a:lnTo>
                    <a:pt x="183" y="63"/>
                  </a:lnTo>
                  <a:lnTo>
                    <a:pt x="188" y="53"/>
                  </a:lnTo>
                  <a:lnTo>
                    <a:pt x="192" y="42"/>
                  </a:lnTo>
                  <a:lnTo>
                    <a:pt x="192" y="31"/>
                  </a:lnTo>
                  <a:lnTo>
                    <a:pt x="189" y="22"/>
                  </a:lnTo>
                  <a:lnTo>
                    <a:pt x="183" y="16"/>
                  </a:lnTo>
                  <a:lnTo>
                    <a:pt x="169" y="12"/>
                  </a:lnTo>
                  <a:lnTo>
                    <a:pt x="161" y="11"/>
                  </a:lnTo>
                  <a:lnTo>
                    <a:pt x="153" y="10"/>
                  </a:lnTo>
                  <a:lnTo>
                    <a:pt x="146" y="10"/>
                  </a:lnTo>
                  <a:lnTo>
                    <a:pt x="140" y="9"/>
                  </a:lnTo>
                  <a:lnTo>
                    <a:pt x="135" y="7"/>
                  </a:lnTo>
                  <a:lnTo>
                    <a:pt x="131" y="6"/>
                  </a:lnTo>
                  <a:lnTo>
                    <a:pt x="127" y="5"/>
                  </a:lnTo>
                  <a:lnTo>
                    <a:pt x="126" y="2"/>
                  </a:lnTo>
                  <a:lnTo>
                    <a:pt x="122" y="0"/>
                  </a:lnTo>
                  <a:lnTo>
                    <a:pt x="114" y="0"/>
                  </a:lnTo>
                  <a:lnTo>
                    <a:pt x="100" y="1"/>
                  </a:lnTo>
                  <a:lnTo>
                    <a:pt x="85" y="2"/>
                  </a:lnTo>
                  <a:lnTo>
                    <a:pt x="71" y="5"/>
                  </a:lnTo>
                  <a:lnTo>
                    <a:pt x="58" y="7"/>
                  </a:lnTo>
                  <a:lnTo>
                    <a:pt x="48" y="11"/>
                  </a:lnTo>
                  <a:lnTo>
                    <a:pt x="45" y="14"/>
                  </a:lnTo>
                  <a:lnTo>
                    <a:pt x="42" y="21"/>
                  </a:lnTo>
                  <a:lnTo>
                    <a:pt x="40" y="30"/>
                  </a:lnTo>
                  <a:lnTo>
                    <a:pt x="36" y="38"/>
                  </a:lnTo>
                  <a:lnTo>
                    <a:pt x="31" y="46"/>
                  </a:lnTo>
                  <a:lnTo>
                    <a:pt x="27" y="49"/>
                  </a:lnTo>
                  <a:lnTo>
                    <a:pt x="22" y="53"/>
                  </a:lnTo>
                  <a:lnTo>
                    <a:pt x="16" y="57"/>
                  </a:lnTo>
                  <a:lnTo>
                    <a:pt x="10" y="60"/>
                  </a:lnTo>
                  <a:lnTo>
                    <a:pt x="5" y="65"/>
                  </a:lnTo>
                  <a:lnTo>
                    <a:pt x="1" y="70"/>
                  </a:lnTo>
                  <a:lnTo>
                    <a:pt x="0" y="76"/>
                  </a:lnTo>
                  <a:lnTo>
                    <a:pt x="3" y="83"/>
                  </a:lnTo>
                  <a:lnTo>
                    <a:pt x="8" y="89"/>
                  </a:lnTo>
                  <a:lnTo>
                    <a:pt x="14" y="93"/>
                  </a:lnTo>
                  <a:lnTo>
                    <a:pt x="20" y="96"/>
                  </a:lnTo>
                  <a:lnTo>
                    <a:pt x="27" y="97"/>
                  </a:lnTo>
                  <a:lnTo>
                    <a:pt x="34" y="99"/>
                  </a:lnTo>
                  <a:lnTo>
                    <a:pt x="40" y="100"/>
                  </a:lnTo>
                  <a:lnTo>
                    <a:pt x="43" y="100"/>
                  </a:lnTo>
                  <a:lnTo>
                    <a:pt x="45" y="100"/>
                  </a:lnTo>
                  <a:lnTo>
                    <a:pt x="43" y="101"/>
                  </a:lnTo>
                  <a:lnTo>
                    <a:pt x="42" y="106"/>
                  </a:lnTo>
                  <a:lnTo>
                    <a:pt x="41" y="110"/>
                  </a:lnTo>
                  <a:lnTo>
                    <a:pt x="42" y="112"/>
                  </a:lnTo>
                  <a:lnTo>
                    <a:pt x="46" y="112"/>
                  </a:lnTo>
                  <a:lnTo>
                    <a:pt x="51" y="112"/>
                  </a:lnTo>
                  <a:lnTo>
                    <a:pt x="57" y="111"/>
                  </a:lnTo>
                  <a:lnTo>
                    <a:pt x="64" y="110"/>
                  </a:lnTo>
                  <a:lnTo>
                    <a:pt x="72" y="110"/>
                  </a:lnTo>
                  <a:lnTo>
                    <a:pt x="78" y="111"/>
                  </a:lnTo>
                  <a:lnTo>
                    <a:pt x="84" y="112"/>
                  </a:lnTo>
                  <a:lnTo>
                    <a:pt x="88" y="116"/>
                  </a:lnTo>
                  <a:lnTo>
                    <a:pt x="94" y="126"/>
                  </a:lnTo>
                  <a:lnTo>
                    <a:pt x="101" y="133"/>
                  </a:lnTo>
                  <a:lnTo>
                    <a:pt x="109" y="139"/>
                  </a:lnTo>
                  <a:lnTo>
                    <a:pt x="119" y="143"/>
                  </a:lnTo>
                  <a:lnTo>
                    <a:pt x="125" y="143"/>
                  </a:lnTo>
                  <a:lnTo>
                    <a:pt x="131" y="143"/>
                  </a:lnTo>
                  <a:lnTo>
                    <a:pt x="138" y="143"/>
                  </a:lnTo>
                  <a:lnTo>
                    <a:pt x="146" y="142"/>
                  </a:lnTo>
                  <a:lnTo>
                    <a:pt x="152" y="139"/>
                  </a:lnTo>
                  <a:lnTo>
                    <a:pt x="158" y="136"/>
                  </a:lnTo>
                  <a:lnTo>
                    <a:pt x="162" y="132"/>
                  </a:lnTo>
                  <a:lnTo>
                    <a:pt x="164" y="126"/>
                  </a:lnTo>
                  <a:lnTo>
                    <a:pt x="169" y="113"/>
                  </a:lnTo>
                  <a:lnTo>
                    <a:pt x="175" y="102"/>
                  </a:lnTo>
                  <a:lnTo>
                    <a:pt x="179" y="89"/>
                  </a:lnTo>
                  <a:lnTo>
                    <a:pt x="175" y="70"/>
                  </a:lnTo>
                  <a:close/>
                </a:path>
              </a:pathLst>
            </a:custGeom>
            <a:gradFill rotWithShape="0">
              <a:gsLst>
                <a:gs pos="0">
                  <a:srgbClr val="C00000"/>
                </a:gs>
                <a:gs pos="50000">
                  <a:srgbClr val="FF0000"/>
                </a:gs>
                <a:gs pos="100000">
                  <a:srgbClr val="760000"/>
                </a:gs>
              </a:gsLst>
              <a:path path="rect">
                <a:fillToRect l="100000" t="100000"/>
              </a:path>
            </a:gradFill>
            <a:ln w="9525">
              <a:noFill/>
              <a:round/>
              <a:headEnd/>
              <a:tailEnd/>
            </a:ln>
          </p:spPr>
          <p:txBody>
            <a:bodyPr/>
            <a:lstStyle/>
            <a:p>
              <a:endParaRPr lang="en-US" dirty="0"/>
            </a:p>
          </p:txBody>
        </p:sp>
      </p:grpSp>
      <p:sp>
        <p:nvSpPr>
          <p:cNvPr id="336" name="AutoShape 154"/>
          <p:cNvSpPr>
            <a:spLocks noChangeArrowheads="1"/>
          </p:cNvSpPr>
          <p:nvPr/>
        </p:nvSpPr>
        <p:spPr bwMode="auto">
          <a:xfrm>
            <a:off x="756185" y="2810472"/>
            <a:ext cx="85472" cy="80062"/>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06" name="Rectangle 7"/>
          <p:cNvSpPr>
            <a:spLocks noChangeArrowheads="1"/>
          </p:cNvSpPr>
          <p:nvPr/>
        </p:nvSpPr>
        <p:spPr bwMode="auto">
          <a:xfrm>
            <a:off x="4343400" y="1355312"/>
            <a:ext cx="2524536" cy="397288"/>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7312" tIns="41275" rIns="87312" bIns="41275">
            <a:spAutoFit/>
          </a:bodyPr>
          <a:lstStyle/>
          <a:p>
            <a:pPr algn="ctr" defTabSz="719138">
              <a:lnSpc>
                <a:spcPct val="85000"/>
              </a:lnSpc>
              <a:defRPr/>
            </a:pPr>
            <a:r>
              <a:rPr lang="en-US" sz="1200" b="1" dirty="0">
                <a:solidFill>
                  <a:prstClr val="black"/>
                </a:solidFill>
                <a:latin typeface="Arial" pitchFamily="34" charset="0"/>
                <a:cs typeface="Arial" pitchFamily="34" charset="0"/>
              </a:rPr>
              <a:t>TACOM Life Cycle Management </a:t>
            </a:r>
          </a:p>
          <a:p>
            <a:pPr algn="ctr" defTabSz="719138">
              <a:lnSpc>
                <a:spcPct val="85000"/>
              </a:lnSpc>
              <a:defRPr/>
            </a:pPr>
            <a:r>
              <a:rPr lang="en-US" sz="1200" b="1" dirty="0">
                <a:solidFill>
                  <a:prstClr val="black"/>
                </a:solidFill>
                <a:latin typeface="Arial" pitchFamily="34" charset="0"/>
                <a:cs typeface="Arial" pitchFamily="34" charset="0"/>
              </a:rPr>
              <a:t>Command-SAMD</a:t>
            </a:r>
            <a:endParaRPr lang="en-US" sz="1200" b="1" dirty="0">
              <a:solidFill>
                <a:prstClr val="black"/>
              </a:solidFill>
              <a:latin typeface="Arial Narrow" pitchFamily="34" charset="0"/>
              <a:cs typeface="Arial" pitchFamily="34" charset="0"/>
            </a:endParaRPr>
          </a:p>
        </p:txBody>
      </p:sp>
      <p:sp>
        <p:nvSpPr>
          <p:cNvPr id="344" name="AutoShape 163"/>
          <p:cNvSpPr>
            <a:spLocks noChangeArrowheads="1"/>
          </p:cNvSpPr>
          <p:nvPr/>
        </p:nvSpPr>
        <p:spPr bwMode="auto">
          <a:xfrm>
            <a:off x="7952656" y="5112650"/>
            <a:ext cx="125413" cy="117475"/>
          </a:xfrm>
          <a:prstGeom prst="star5">
            <a:avLst/>
          </a:prstGeom>
          <a:solidFill>
            <a:srgbClr val="FFCC00"/>
          </a:solidFill>
          <a:ln w="12700">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US" dirty="0">
              <a:solidFill>
                <a:srgbClr val="000000"/>
              </a:solidFill>
              <a:latin typeface="Arial"/>
              <a:cs typeface="Arial" pitchFamily="34" charset="0"/>
            </a:endParaRPr>
          </a:p>
        </p:txBody>
      </p:sp>
      <p:sp>
        <p:nvSpPr>
          <p:cNvPr id="226" name="Rectangle 130"/>
          <p:cNvSpPr>
            <a:spLocks noChangeArrowheads="1"/>
          </p:cNvSpPr>
          <p:nvPr/>
        </p:nvSpPr>
        <p:spPr bwMode="auto">
          <a:xfrm>
            <a:off x="8167292" y="5436175"/>
            <a:ext cx="756617" cy="449483"/>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5725" tIns="39688" rIns="85725" bIns="39688">
            <a:spAutoFit/>
          </a:bodyPr>
          <a:lstStyle/>
          <a:p>
            <a:pPr algn="ctr" defTabSz="847725">
              <a:defRPr/>
            </a:pPr>
            <a:r>
              <a:rPr lang="en-US" sz="1200" b="1" dirty="0">
                <a:solidFill>
                  <a:prstClr val="black"/>
                </a:solidFill>
                <a:latin typeface="Arial"/>
                <a:cs typeface="Arial" pitchFamily="34" charset="0"/>
              </a:rPr>
              <a:t>EUCOM</a:t>
            </a:r>
          </a:p>
          <a:p>
            <a:pPr algn="ctr" defTabSz="847725">
              <a:defRPr/>
            </a:pPr>
            <a:r>
              <a:rPr lang="en-US" sz="1200" b="1" dirty="0">
                <a:solidFill>
                  <a:prstClr val="black"/>
                </a:solidFill>
                <a:latin typeface="Arial"/>
                <a:cs typeface="Arial" pitchFamily="34" charset="0"/>
              </a:rPr>
              <a:t>Liaison </a:t>
            </a:r>
          </a:p>
        </p:txBody>
      </p:sp>
      <p:sp>
        <p:nvSpPr>
          <p:cNvPr id="309" name="Rectangle 176"/>
          <p:cNvSpPr>
            <a:spLocks noChangeArrowheads="1"/>
          </p:cNvSpPr>
          <p:nvPr/>
        </p:nvSpPr>
        <p:spPr bwMode="auto">
          <a:xfrm>
            <a:off x="6933424" y="5744919"/>
            <a:ext cx="957262" cy="449263"/>
          </a:xfrm>
          <a:prstGeom prst="rect">
            <a:avLst/>
          </a:prstGeom>
          <a:gradFill>
            <a:gsLst>
              <a:gs pos="0">
                <a:srgbClr val="002060"/>
              </a:gs>
              <a:gs pos="50000">
                <a:schemeClr val="bg1"/>
              </a:gs>
              <a:gs pos="100000">
                <a:srgbClr val="002060"/>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5725" tIns="39688" rIns="85725" bIns="39688">
            <a:spAutoFit/>
          </a:bodyPr>
          <a:lstStyle/>
          <a:p>
            <a:pPr algn="ctr" defTabSz="847725">
              <a:defRPr/>
            </a:pPr>
            <a:r>
              <a:rPr lang="en-US" sz="1200" b="1" dirty="0">
                <a:solidFill>
                  <a:prstClr val="black"/>
                </a:solidFill>
                <a:latin typeface="Arial"/>
                <a:cs typeface="Arial" pitchFamily="34" charset="0"/>
              </a:rPr>
              <a:t>AFRICOM</a:t>
            </a:r>
          </a:p>
          <a:p>
            <a:pPr algn="ctr" defTabSz="847725">
              <a:defRPr/>
            </a:pPr>
            <a:r>
              <a:rPr lang="en-US" sz="1200" b="1" dirty="0">
                <a:solidFill>
                  <a:prstClr val="black"/>
                </a:solidFill>
                <a:latin typeface="Arial"/>
                <a:cs typeface="Arial" pitchFamily="34" charset="0"/>
              </a:rPr>
              <a:t>Liaison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1601" y="993422"/>
            <a:ext cx="6097386" cy="3364089"/>
          </a:xfrm>
          <a:prstGeom prst="rect">
            <a:avLst/>
          </a:prstGeom>
          <a:noFill/>
          <a:ln w="9525">
            <a:noFill/>
            <a:miter lim="800000"/>
            <a:headEnd/>
            <a:tailEnd/>
          </a:ln>
        </p:spPr>
      </p:pic>
      <p:sp>
        <p:nvSpPr>
          <p:cNvPr id="26626" name="Text Box 4"/>
          <p:cNvSpPr txBox="1">
            <a:spLocks noChangeArrowheads="1"/>
          </p:cNvSpPr>
          <p:nvPr/>
        </p:nvSpPr>
        <p:spPr bwMode="auto">
          <a:xfrm>
            <a:off x="304800" y="195560"/>
            <a:ext cx="8534400" cy="461665"/>
          </a:xfrm>
          <a:prstGeom prst="rect">
            <a:avLst/>
          </a:prstGeom>
          <a:noFill/>
          <a:ln w="12700">
            <a:noFill/>
            <a:miter lim="800000"/>
            <a:headEnd/>
            <a:tailEnd/>
          </a:ln>
        </p:spPr>
        <p:txBody>
          <a:bodyPr wrap="square">
            <a:spAutoFit/>
          </a:bodyPr>
          <a:lstStyle/>
          <a:p>
            <a:pPr algn="ctr"/>
            <a:r>
              <a:rPr lang="en-US" sz="2400" b="1" dirty="0" smtClean="0">
                <a:solidFill>
                  <a:srgbClr val="FFFFFF"/>
                </a:solidFill>
                <a:latin typeface="Arial" pitchFamily="34" charset="0"/>
                <a:ea typeface="ＭＳ Ｐゴシック" pitchFamily="34" charset="-128"/>
                <a:cs typeface="Arial" pitchFamily="34" charset="0"/>
              </a:rPr>
              <a:t>Army Security Assistance Global Engagements</a:t>
            </a:r>
            <a:endParaRPr lang="en-US" sz="2400" b="1" dirty="0">
              <a:solidFill>
                <a:srgbClr val="FFFFFF"/>
              </a:solidFill>
              <a:latin typeface="Arial" pitchFamily="34" charset="0"/>
              <a:ea typeface="ＭＳ Ｐゴシック" pitchFamily="34" charset="-128"/>
              <a:cs typeface="Arial" pitchFamily="34" charset="0"/>
            </a:endParaRPr>
          </a:p>
        </p:txBody>
      </p:sp>
      <p:grpSp>
        <p:nvGrpSpPr>
          <p:cNvPr id="2" name="Group 3"/>
          <p:cNvGrpSpPr/>
          <p:nvPr/>
        </p:nvGrpSpPr>
        <p:grpSpPr>
          <a:xfrm>
            <a:off x="0" y="6400800"/>
            <a:ext cx="9182894" cy="493197"/>
            <a:chOff x="0" y="6400800"/>
            <a:chExt cx="9182894" cy="493197"/>
          </a:xfrm>
        </p:grpSpPr>
        <p:sp>
          <p:nvSpPr>
            <p:cNvPr id="5" name="TextBox 4"/>
            <p:cNvSpPr txBox="1"/>
            <p:nvPr/>
          </p:nvSpPr>
          <p:spPr>
            <a:xfrm>
              <a:off x="8778514" y="6616998"/>
              <a:ext cx="404380" cy="276999"/>
            </a:xfrm>
            <a:prstGeom prst="rect">
              <a:avLst/>
            </a:prstGeom>
            <a:noFill/>
          </p:spPr>
          <p:txBody>
            <a:bodyPr wrap="square" rtlCol="0" anchor="b">
              <a:spAutoFit/>
            </a:bodyPr>
            <a:lstStyle/>
            <a:p>
              <a:pPr algn="r" defTabSz="457200"/>
              <a:r>
                <a:rPr lang="en-US" sz="1200" b="1" dirty="0" smtClean="0">
                  <a:solidFill>
                    <a:schemeClr val="bg1"/>
                  </a:solidFill>
                  <a:latin typeface="Arial" pitchFamily="34" charset="0"/>
                  <a:cs typeface="Arial" pitchFamily="34" charset="0"/>
                </a:rPr>
                <a:t>9</a:t>
              </a:r>
              <a:endParaRPr lang="en-US" sz="1200" b="1" dirty="0">
                <a:solidFill>
                  <a:schemeClr val="bg1"/>
                </a:solidFill>
                <a:latin typeface="Arial" pitchFamily="34" charset="0"/>
                <a:cs typeface="Arial" pitchFamily="34" charset="0"/>
              </a:endParaRPr>
            </a:p>
          </p:txBody>
        </p:sp>
        <p:sp>
          <p:nvSpPr>
            <p:cNvPr id="6" name="Text Box 4"/>
            <p:cNvSpPr txBox="1">
              <a:spLocks noChangeArrowheads="1"/>
            </p:cNvSpPr>
            <p:nvPr/>
          </p:nvSpPr>
          <p:spPr bwMode="auto">
            <a:xfrm>
              <a:off x="0" y="6475142"/>
              <a:ext cx="9144000" cy="400095"/>
            </a:xfrm>
            <a:prstGeom prst="rect">
              <a:avLst/>
            </a:prstGeom>
            <a:noFill/>
            <a:ln w="12700">
              <a:noFill/>
              <a:miter lim="800000"/>
              <a:headEnd/>
              <a:tailEnd/>
            </a:ln>
          </p:spPr>
          <p:txBody>
            <a:bodyPr wrap="square" lIns="91427" tIns="45713" rIns="91427" bIns="45713">
              <a:spAutoFit/>
            </a:bodyPr>
            <a:lstStyle/>
            <a:p>
              <a:pPr algn="ctr" fontAlgn="base">
                <a:spcBef>
                  <a:spcPct val="0"/>
                </a:spcBef>
                <a:spcAft>
                  <a:spcPct val="0"/>
                </a:spcAft>
              </a:pPr>
              <a:r>
                <a:rPr lang="en-US" sz="2000" b="1" i="1" dirty="0" smtClean="0">
                  <a:solidFill>
                    <a:srgbClr val="FFFFFF"/>
                  </a:solidFill>
                  <a:latin typeface="Arial" pitchFamily="34" charset="0"/>
                  <a:ea typeface="ＭＳ Ｐゴシック" pitchFamily="34" charset="-128"/>
                  <a:cs typeface="Arial" pitchFamily="34" charset="0"/>
                </a:rPr>
                <a:t>Supporting Army Readiness Decisions</a:t>
              </a:r>
              <a:endParaRPr lang="en-US" sz="2000" b="1" i="1" dirty="0">
                <a:solidFill>
                  <a:srgbClr val="FFFFFF"/>
                </a:solidFill>
                <a:latin typeface="Arial" pitchFamily="34" charset="0"/>
                <a:ea typeface="ＭＳ Ｐゴシック" pitchFamily="34" charset="-128"/>
                <a:cs typeface="Arial" pitchFamily="34" charset="0"/>
              </a:endParaRPr>
            </a:p>
          </p:txBody>
        </p:sp>
        <p:grpSp>
          <p:nvGrpSpPr>
            <p:cNvPr id="3" name="Group 11"/>
            <p:cNvGrpSpPr/>
            <p:nvPr/>
          </p:nvGrpSpPr>
          <p:grpSpPr>
            <a:xfrm>
              <a:off x="0" y="6400800"/>
              <a:ext cx="9144000" cy="457200"/>
              <a:chOff x="0" y="6019800"/>
              <a:chExt cx="9144000" cy="457200"/>
            </a:xfrm>
          </p:grpSpPr>
          <p:grpSp>
            <p:nvGrpSpPr>
              <p:cNvPr id="4" name="Group 7"/>
              <p:cNvGrpSpPr/>
              <p:nvPr/>
            </p:nvGrpSpPr>
            <p:grpSpPr>
              <a:xfrm>
                <a:off x="0" y="6019800"/>
                <a:ext cx="9144000" cy="457200"/>
                <a:chOff x="0" y="6019800"/>
                <a:chExt cx="9144000" cy="457200"/>
              </a:xfrm>
            </p:grpSpPr>
            <p:pic>
              <p:nvPicPr>
                <p:cNvPr id="12" name="Picture 11" descr="Camo boots for Prevent Shape Win.jpg"/>
                <p:cNvPicPr preferRelativeResize="0">
                  <a:picLocks/>
                </p:cNvPicPr>
                <p:nvPr/>
              </p:nvPicPr>
              <p:blipFill>
                <a:blip r:embed="rId4" cstate="print">
                  <a:duotone>
                    <a:prstClr val="black"/>
                    <a:srgbClr val="D9C3A5">
                      <a:tint val="50000"/>
                      <a:satMod val="180000"/>
                    </a:srgbClr>
                  </a:duotone>
                </a:blip>
                <a:stretch>
                  <a:fillRect/>
                </a:stretch>
              </p:blipFill>
              <p:spPr>
                <a:xfrm>
                  <a:off x="0" y="6019800"/>
                  <a:ext cx="9144000" cy="457200"/>
                </a:xfrm>
                <a:prstGeom prst="roundRect">
                  <a:avLst>
                    <a:gd name="adj" fmla="val 4167"/>
                  </a:avLst>
                </a:prstGeom>
                <a:solidFill>
                  <a:srgbClr val="FFFFFF"/>
                </a:solidFill>
                <a:ln w="381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7" name="Group 26"/>
                <p:cNvGrpSpPr/>
                <p:nvPr/>
              </p:nvGrpSpPr>
              <p:grpSpPr>
                <a:xfrm>
                  <a:off x="5273040" y="6053945"/>
                  <a:ext cx="2103120" cy="365760"/>
                  <a:chOff x="5105400" y="1371600"/>
                  <a:chExt cx="3017520" cy="640080"/>
                </a:xfrm>
              </p:grpSpPr>
              <p:sp>
                <p:nvSpPr>
                  <p:cNvPr id="20" name="Freeform 19"/>
                  <p:cNvSpPr/>
                  <p:nvPr/>
                </p:nvSpPr>
                <p:spPr>
                  <a:xfrm>
                    <a:off x="5105400" y="1371600"/>
                    <a:ext cx="3017520" cy="64008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bg1"/>
                  </a:solidFill>
                  <a:ln>
                    <a:solidFill>
                      <a:schemeClr val="bg2">
                        <a:lumMod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7192" tIns="50673" rIns="485846" bIns="50673" numCol="1" spcCol="1270" anchor="ctr" anchorCtr="0">
                    <a:noAutofit/>
                  </a:bodyPr>
                  <a:lstStyle/>
                  <a:p>
                    <a:pPr lvl="0" algn="ctr" defTabSz="1689100">
                      <a:lnSpc>
                        <a:spcPct val="90000"/>
                      </a:lnSpc>
                      <a:spcBef>
                        <a:spcPct val="0"/>
                      </a:spcBef>
                      <a:spcAft>
                        <a:spcPct val="35000"/>
                      </a:spcAft>
                    </a:pPr>
                    <a:endParaRPr lang="en-US" sz="3800" kern="1200"/>
                  </a:p>
                </p:txBody>
              </p:sp>
              <p:sp>
                <p:nvSpPr>
                  <p:cNvPr id="21" name="TextBox 20"/>
                  <p:cNvSpPr txBox="1"/>
                  <p:nvPr/>
                </p:nvSpPr>
                <p:spPr>
                  <a:xfrm>
                    <a:off x="6306312" y="1436644"/>
                    <a:ext cx="587533" cy="430888"/>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latin typeface="Arial" pitchFamily="34" charset="0"/>
                        <a:cs typeface="Arial" pitchFamily="34" charset="0"/>
                      </a:rPr>
                      <a:t>WIN</a:t>
                    </a:r>
                    <a:endParaRPr lang="en-US" sz="1400"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8" name="Group 25"/>
                <p:cNvGrpSpPr/>
                <p:nvPr/>
              </p:nvGrpSpPr>
              <p:grpSpPr>
                <a:xfrm>
                  <a:off x="3611880" y="6053945"/>
                  <a:ext cx="2103120" cy="365760"/>
                  <a:chOff x="3886200" y="5181600"/>
                  <a:chExt cx="3017520" cy="640080"/>
                </a:xfrm>
              </p:grpSpPr>
              <p:sp>
                <p:nvSpPr>
                  <p:cNvPr id="18" name="Freeform 17"/>
                  <p:cNvSpPr/>
                  <p:nvPr/>
                </p:nvSpPr>
                <p:spPr>
                  <a:xfrm>
                    <a:off x="3886200" y="5181600"/>
                    <a:ext cx="3017520" cy="64008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FFCC00"/>
                  </a:solidFill>
                  <a:ln>
                    <a:solidFill>
                      <a:schemeClr val="bg2">
                        <a:lumMod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7192" tIns="50673" rIns="485846" bIns="50673" numCol="1" spcCol="1270" anchor="ctr" anchorCtr="0">
                    <a:noAutofit/>
                  </a:bodyPr>
                  <a:lstStyle/>
                  <a:p>
                    <a:pPr lvl="0" algn="ctr" defTabSz="1689100">
                      <a:lnSpc>
                        <a:spcPct val="90000"/>
                      </a:lnSpc>
                      <a:spcBef>
                        <a:spcPct val="0"/>
                      </a:spcBef>
                      <a:spcAft>
                        <a:spcPct val="35000"/>
                      </a:spcAft>
                    </a:pPr>
                    <a:endParaRPr lang="en-US" sz="3800" kern="1200"/>
                  </a:p>
                </p:txBody>
              </p:sp>
              <p:sp>
                <p:nvSpPr>
                  <p:cNvPr id="19" name="TextBox 18"/>
                  <p:cNvSpPr txBox="1"/>
                  <p:nvPr/>
                </p:nvSpPr>
                <p:spPr>
                  <a:xfrm>
                    <a:off x="4782312" y="5257801"/>
                    <a:ext cx="885532" cy="430888"/>
                  </a:xfrm>
                  <a:prstGeom prst="rect">
                    <a:avLst/>
                  </a:prstGeom>
                  <a:noFill/>
                  <a:ln>
                    <a:noFill/>
                  </a:ln>
                </p:spPr>
                <p:txBody>
                  <a:bodyPr wrap="none" rtlCol="0">
                    <a:spAutoFit/>
                  </a:bodyPr>
                  <a:lstStyle/>
                  <a:p>
                    <a:r>
                      <a:rPr lang="en-US" sz="1400" b="1" dirty="0" smtClean="0">
                        <a:effectLst>
                          <a:outerShdw blurRad="38100" dist="38100" dir="2700000" algn="tl">
                            <a:srgbClr val="000000">
                              <a:alpha val="43137"/>
                            </a:srgbClr>
                          </a:outerShdw>
                        </a:effectLst>
                        <a:latin typeface="Arial" pitchFamily="34" charset="0"/>
                        <a:cs typeface="Arial" pitchFamily="34" charset="0"/>
                      </a:rPr>
                      <a:t>SHAPE</a:t>
                    </a:r>
                    <a:endParaRPr lang="en-US" sz="1400"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0" name="Group 24"/>
                <p:cNvGrpSpPr/>
                <p:nvPr/>
              </p:nvGrpSpPr>
              <p:grpSpPr>
                <a:xfrm>
                  <a:off x="1950720" y="6053945"/>
                  <a:ext cx="2103120" cy="365760"/>
                  <a:chOff x="252335" y="2707068"/>
                  <a:chExt cx="3017520" cy="640080"/>
                </a:xfrm>
              </p:grpSpPr>
              <p:sp>
                <p:nvSpPr>
                  <p:cNvPr id="16" name="Freeform 15"/>
                  <p:cNvSpPr/>
                  <p:nvPr/>
                </p:nvSpPr>
                <p:spPr>
                  <a:xfrm>
                    <a:off x="252335" y="2707068"/>
                    <a:ext cx="3017520" cy="64008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chemeClr val="tx1"/>
                  </a:solidFill>
                  <a:ln>
                    <a:solidFill>
                      <a:schemeClr val="bg2">
                        <a:lumMod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7192" tIns="50673" rIns="485846" bIns="50673" numCol="1" spcCol="1270" anchor="ctr" anchorCtr="0">
                    <a:noAutofit/>
                  </a:bodyPr>
                  <a:lstStyle/>
                  <a:p>
                    <a:pPr lvl="0" algn="ctr" defTabSz="1689100">
                      <a:lnSpc>
                        <a:spcPct val="90000"/>
                      </a:lnSpc>
                      <a:spcBef>
                        <a:spcPct val="0"/>
                      </a:spcBef>
                      <a:spcAft>
                        <a:spcPct val="35000"/>
                      </a:spcAft>
                    </a:pPr>
                    <a:endParaRPr lang="en-US" sz="3800" kern="1200"/>
                  </a:p>
                </p:txBody>
              </p:sp>
              <p:sp>
                <p:nvSpPr>
                  <p:cNvPr id="17" name="TextBox 16"/>
                  <p:cNvSpPr txBox="1"/>
                  <p:nvPr/>
                </p:nvSpPr>
                <p:spPr>
                  <a:xfrm>
                    <a:off x="1016304" y="2766284"/>
                    <a:ext cx="1137683" cy="430888"/>
                  </a:xfrm>
                  <a:prstGeom prst="rect">
                    <a:avLst/>
                  </a:prstGeom>
                  <a:noFill/>
                  <a:ln>
                    <a:noFill/>
                  </a:ln>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PREVENT</a:t>
                    </a:r>
                    <a:endPar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sp>
            <p:nvSpPr>
              <p:cNvPr id="11" name="Footer Placeholder 16"/>
              <p:cNvSpPr txBox="1">
                <a:spLocks/>
              </p:cNvSpPr>
              <p:nvPr/>
            </p:nvSpPr>
            <p:spPr>
              <a:xfrm>
                <a:off x="0" y="6248400"/>
                <a:ext cx="1752600" cy="228600"/>
              </a:xfrm>
              <a:prstGeom prst="rect">
                <a:avLst/>
              </a:prstGeom>
            </p:spPr>
            <p:txBody>
              <a:bodyPr lIns="91427" tIns="45713" rIns="91427" bIns="45713"/>
              <a:lstStyle/>
              <a:p>
                <a:pPr algn="l">
                  <a:defRPr/>
                </a:pPr>
                <a:r>
                  <a:rPr lang="en-US" sz="1000" b="1" dirty="0" smtClean="0">
                    <a:latin typeface="Arial" pitchFamily="34" charset="0"/>
                    <a:ea typeface="MS PGothic" pitchFamily="34" charset="-128"/>
                    <a:cs typeface="Arial" pitchFamily="34" charset="0"/>
                  </a:rPr>
                  <a:t>UNCLASSIFIED//FOUO</a:t>
                </a:r>
                <a:endParaRPr lang="en-US" sz="1000" b="1" dirty="0">
                  <a:latin typeface="Arial" pitchFamily="34" charset="0"/>
                  <a:ea typeface="MS PGothic" pitchFamily="34" charset="-128"/>
                  <a:cs typeface="Arial" pitchFamily="34" charset="0"/>
                </a:endParaRPr>
              </a:p>
            </p:txBody>
          </p:sp>
        </p:grpSp>
        <p:sp>
          <p:nvSpPr>
            <p:cNvPr id="9" name="Rounded Rectangle 8"/>
            <p:cNvSpPr/>
            <p:nvPr/>
          </p:nvSpPr>
          <p:spPr>
            <a:xfrm>
              <a:off x="3933824" y="6400800"/>
              <a:ext cx="1476375" cy="457200"/>
            </a:xfrm>
            <a:prstGeom prst="roundRect">
              <a:avLst/>
            </a:prstGeom>
            <a:noFill/>
            <a:ln w="57150">
              <a:solidFill>
                <a:srgbClr val="03BF4B"/>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248400" y="719328"/>
            <a:ext cx="2895600" cy="5652897"/>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36207" y="2006623"/>
            <a:ext cx="3307185" cy="4508927"/>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 Executing SA programs in</a:t>
            </a:r>
          </a:p>
          <a:p>
            <a:r>
              <a:rPr lang="en-US" sz="1400" b="1" dirty="0" smtClean="0">
                <a:latin typeface="Arial" pitchFamily="34" charset="0"/>
                <a:cs typeface="Arial" pitchFamily="34" charset="0"/>
              </a:rPr>
              <a:t>  support of NSS and P-S-W</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1206/1207 programs</a:t>
            </a:r>
          </a:p>
          <a:p>
            <a:r>
              <a:rPr lang="en-US" sz="1400" b="1" dirty="0" smtClean="0">
                <a:latin typeface="Arial" pitchFamily="34" charset="0"/>
                <a:cs typeface="Arial" pitchFamily="34" charset="0"/>
              </a:rPr>
              <a:t>   supporting counterterrorism</a:t>
            </a:r>
          </a:p>
          <a:p>
            <a:r>
              <a:rPr lang="en-US" sz="1400" b="1" dirty="0" smtClean="0">
                <a:latin typeface="Arial" pitchFamily="34" charset="0"/>
                <a:cs typeface="Arial" pitchFamily="34" charset="0"/>
              </a:rPr>
              <a:t>   and stability operations in</a:t>
            </a:r>
          </a:p>
          <a:p>
            <a:r>
              <a:rPr lang="en-US" sz="1400" b="1" dirty="0" smtClean="0">
                <a:latin typeface="Arial" pitchFamily="34" charset="0"/>
                <a:cs typeface="Arial" pitchFamily="34" charset="0"/>
              </a:rPr>
              <a:t>   20 Countries ~ $209M FY12.</a:t>
            </a:r>
          </a:p>
          <a:p>
            <a:r>
              <a:rPr lang="en-US" sz="1400" b="1" dirty="0" smtClean="0">
                <a:latin typeface="Arial" pitchFamily="34" charset="0"/>
                <a:cs typeface="Arial" pitchFamily="34" charset="0"/>
              </a:rPr>
              <a:t>   NDAA extends through FY14.</a:t>
            </a:r>
          </a:p>
          <a:p>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Excess Defense Articles</a:t>
            </a:r>
          </a:p>
          <a:p>
            <a:r>
              <a:rPr lang="en-US" sz="1400" b="1" dirty="0" smtClean="0">
                <a:latin typeface="Arial" pitchFamily="34" charset="0"/>
                <a:cs typeface="Arial" pitchFamily="34" charset="0"/>
              </a:rPr>
              <a:t>  (EDA) as a tool to divest,</a:t>
            </a:r>
          </a:p>
          <a:p>
            <a:r>
              <a:rPr lang="en-US" sz="1400" b="1" dirty="0" smtClean="0">
                <a:latin typeface="Arial" pitchFamily="34" charset="0"/>
                <a:cs typeface="Arial" pitchFamily="34" charset="0"/>
              </a:rPr>
              <a:t>  support depots and build</a:t>
            </a:r>
          </a:p>
          <a:p>
            <a:r>
              <a:rPr lang="en-US" sz="1400" b="1" dirty="0" smtClean="0">
                <a:latin typeface="Arial" pitchFamily="34" charset="0"/>
                <a:cs typeface="Arial" pitchFamily="34" charset="0"/>
              </a:rPr>
              <a:t>  partner relationships</a:t>
            </a:r>
          </a:p>
          <a:p>
            <a:r>
              <a:rPr lang="en-US" sz="1400" b="1" dirty="0" smtClean="0">
                <a:latin typeface="Arial" pitchFamily="34" charset="0"/>
                <a:cs typeface="Arial" pitchFamily="34" charset="0"/>
              </a:rPr>
              <a:t> </a:t>
            </a:r>
            <a:endParaRPr lang="en-US" sz="10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 Strategic Initiatives</a:t>
            </a:r>
          </a:p>
          <a:p>
            <a:pPr>
              <a:buFont typeface="Arial" pitchFamily="34" charset="0"/>
              <a:buChar char="•"/>
            </a:pPr>
            <a:endParaRPr lang="en-US" sz="200" b="1" dirty="0" smtClean="0">
              <a:latin typeface="Arial" pitchFamily="34" charset="0"/>
              <a:cs typeface="Arial" pitchFamily="34" charset="0"/>
            </a:endParaRPr>
          </a:p>
          <a:p>
            <a:pPr marL="280988" indent="-109538">
              <a:buFont typeface="Arial" pitchFamily="34" charset="0"/>
              <a:buChar char="-"/>
            </a:pPr>
            <a:r>
              <a:rPr lang="en-US" sz="1400" b="1" dirty="0" smtClean="0">
                <a:latin typeface="Arial" pitchFamily="34" charset="0"/>
                <a:cs typeface="Arial" pitchFamily="34" charset="0"/>
              </a:rPr>
              <a:t>Support to Regionally Aligned Forces</a:t>
            </a:r>
          </a:p>
          <a:p>
            <a:pPr marL="280988" indent="-109538">
              <a:buFont typeface="Arial" pitchFamily="34" charset="0"/>
              <a:buChar char="-"/>
            </a:pPr>
            <a:r>
              <a:rPr lang="en-US" sz="1400" b="1" dirty="0" smtClean="0">
                <a:latin typeface="Arial" pitchFamily="34" charset="0"/>
                <a:cs typeface="Arial" pitchFamily="34" charset="0"/>
              </a:rPr>
              <a:t>Special Defense Acquisition Fund</a:t>
            </a:r>
          </a:p>
          <a:p>
            <a:pPr marL="280988" indent="-109538">
              <a:buFont typeface="Arial" pitchFamily="34" charset="0"/>
              <a:buChar char="-"/>
            </a:pPr>
            <a:r>
              <a:rPr lang="en-US" sz="1400" b="1" dirty="0" smtClean="0">
                <a:latin typeface="Arial" pitchFamily="34" charset="0"/>
                <a:cs typeface="Arial" pitchFamily="34" charset="0"/>
              </a:rPr>
              <a:t>Special Defense Repair Fund</a:t>
            </a:r>
          </a:p>
          <a:p>
            <a:pPr marL="280988" indent="-109538">
              <a:buFont typeface="Arial" pitchFamily="34" charset="0"/>
              <a:buChar char="-"/>
            </a:pPr>
            <a:endParaRPr lang="en-US" sz="500" b="1" dirty="0" smtClean="0">
              <a:latin typeface="Arial" pitchFamily="34" charset="0"/>
              <a:cs typeface="Arial" pitchFamily="34" charset="0"/>
            </a:endParaRPr>
          </a:p>
        </p:txBody>
      </p:sp>
      <p:sp>
        <p:nvSpPr>
          <p:cNvPr id="37" name="TextBox 36"/>
          <p:cNvSpPr txBox="1"/>
          <p:nvPr/>
        </p:nvSpPr>
        <p:spPr>
          <a:xfrm>
            <a:off x="381000" y="6017170"/>
            <a:ext cx="5959708" cy="369332"/>
          </a:xfrm>
          <a:prstGeom prst="rect">
            <a:avLst/>
          </a:prstGeom>
          <a:noFill/>
        </p:spPr>
        <p:txBody>
          <a:bodyPr wrap="none" rtlCol="0">
            <a:spAutoFit/>
          </a:bodyPr>
          <a:lstStyle/>
          <a:p>
            <a:r>
              <a:rPr lang="en-US" b="1" i="1" dirty="0" smtClean="0">
                <a:latin typeface="Arial" pitchFamily="34" charset="0"/>
                <a:cs typeface="Arial" pitchFamily="34" charset="0"/>
              </a:rPr>
              <a:t>Engaging with Allies while Building Partner Capacity</a:t>
            </a:r>
            <a:endParaRPr lang="en-US" b="1" i="1" dirty="0">
              <a:latin typeface="Arial" pitchFamily="34" charset="0"/>
              <a:cs typeface="Arial" pitchFamily="34" charset="0"/>
            </a:endParaRPr>
          </a:p>
        </p:txBody>
      </p:sp>
      <p:sp>
        <p:nvSpPr>
          <p:cNvPr id="42" name="Explosion 2 41"/>
          <p:cNvSpPr/>
          <p:nvPr/>
        </p:nvSpPr>
        <p:spPr>
          <a:xfrm rot="1276330">
            <a:off x="6341173" y="541693"/>
            <a:ext cx="2704043" cy="1737192"/>
          </a:xfrm>
          <a:prstGeom prst="irregularSeal2">
            <a:avLst/>
          </a:prstGeom>
          <a:solidFill>
            <a:srgbClr val="FFFF00"/>
          </a:solidFill>
          <a:ln w="9525">
            <a:solidFill>
              <a:schemeClr val="tx1"/>
            </a:solidFill>
          </a:ln>
          <a:effectLst>
            <a:outerShdw blurRad="127000" dist="203200" dir="5400000" sx="80000" sy="80000" algn="ctr" rotWithShape="0">
              <a:schemeClr val="tx1">
                <a:alpha val="33000"/>
              </a:schemeClr>
            </a:outerShdw>
          </a:effectLst>
          <a:scene3d>
            <a:camera prst="orthographicFront">
              <a:rot lat="0" lon="0" rev="0"/>
            </a:camera>
            <a:lightRig rig="threePt" dir="t"/>
          </a:scene3d>
          <a:sp3d z="50800">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b="1" dirty="0">
              <a:solidFill>
                <a:srgbClr val="FF0000"/>
              </a:solidFill>
              <a:latin typeface="Arial" pitchFamily="34" charset="0"/>
              <a:cs typeface="Arial" pitchFamily="34" charset="0"/>
            </a:endParaRPr>
          </a:p>
        </p:txBody>
      </p:sp>
      <p:sp>
        <p:nvSpPr>
          <p:cNvPr id="25" name="TextBox 24"/>
          <p:cNvSpPr txBox="1"/>
          <p:nvPr/>
        </p:nvSpPr>
        <p:spPr>
          <a:xfrm rot="457722">
            <a:off x="6665761" y="920012"/>
            <a:ext cx="1907895" cy="938719"/>
          </a:xfrm>
          <a:prstGeom prst="rect">
            <a:avLst/>
          </a:prstGeom>
          <a:noFill/>
        </p:spPr>
        <p:txBody>
          <a:bodyPr wrap="none" rtlCol="0">
            <a:spAutoFit/>
          </a:bodyPr>
          <a:lstStyle/>
          <a:p>
            <a:pPr algn="ctr"/>
            <a:r>
              <a:rPr lang="en-US" sz="1100" b="1" dirty="0" smtClean="0">
                <a:latin typeface="Arial" pitchFamily="34" charset="0"/>
                <a:cs typeface="Arial" pitchFamily="34" charset="0"/>
              </a:rPr>
              <a:t>Win…Army</a:t>
            </a:r>
          </a:p>
          <a:p>
            <a:pPr algn="ctr"/>
            <a:r>
              <a:rPr lang="en-US" sz="1100" b="1" dirty="0" smtClean="0">
                <a:latin typeface="Arial" pitchFamily="34" charset="0"/>
                <a:cs typeface="Arial" pitchFamily="34" charset="0"/>
              </a:rPr>
              <a:t>Win…Industry</a:t>
            </a:r>
          </a:p>
          <a:p>
            <a:pPr algn="ctr"/>
            <a:r>
              <a:rPr lang="en-US" sz="1100" b="1" u="sng" dirty="0" smtClean="0">
                <a:latin typeface="Arial" pitchFamily="34" charset="0"/>
                <a:cs typeface="Arial" pitchFamily="34" charset="0"/>
              </a:rPr>
              <a:t>Win…143 Partner Nations</a:t>
            </a:r>
          </a:p>
          <a:p>
            <a:pPr algn="ctr"/>
            <a:r>
              <a:rPr lang="en-US" sz="1100" b="1" dirty="0" smtClean="0">
                <a:latin typeface="Arial" pitchFamily="34" charset="0"/>
                <a:cs typeface="Arial" pitchFamily="34" charset="0"/>
              </a:rPr>
              <a:t>The Army’s Face to</a:t>
            </a:r>
          </a:p>
          <a:p>
            <a:pPr algn="ctr"/>
            <a:r>
              <a:rPr lang="en-US" sz="1100" b="1" dirty="0" smtClean="0">
                <a:latin typeface="Arial" pitchFamily="34" charset="0"/>
                <a:cs typeface="Arial" pitchFamily="34" charset="0"/>
              </a:rPr>
              <a:t>The World!</a:t>
            </a:r>
            <a:endParaRPr lang="en-US" sz="1100" b="1" dirty="0">
              <a:latin typeface="Arial" pitchFamily="34" charset="0"/>
              <a:cs typeface="Arial" pitchFamily="34" charset="0"/>
            </a:endParaRPr>
          </a:p>
        </p:txBody>
      </p:sp>
      <p:sp>
        <p:nvSpPr>
          <p:cNvPr id="44" name="TextBox 43"/>
          <p:cNvSpPr txBox="1"/>
          <p:nvPr/>
        </p:nvSpPr>
        <p:spPr>
          <a:xfrm>
            <a:off x="8191500" y="6457950"/>
            <a:ext cx="847725" cy="307777"/>
          </a:xfrm>
          <a:prstGeom prst="rect">
            <a:avLst/>
          </a:prstGeom>
          <a:solidFill>
            <a:srgbClr val="FF0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USASAC</a:t>
            </a:r>
            <a:endParaRPr lang="en-US" sz="1400" b="1" dirty="0"/>
          </a:p>
        </p:txBody>
      </p:sp>
      <p:pic>
        <p:nvPicPr>
          <p:cNvPr id="81" name="Picture 80" descr="1.png"/>
          <p:cNvPicPr>
            <a:picLocks noChangeAspect="1"/>
          </p:cNvPicPr>
          <p:nvPr/>
        </p:nvPicPr>
        <p:blipFill>
          <a:blip r:embed="rId6" cstate="print"/>
          <a:srcRect l="8561"/>
          <a:stretch>
            <a:fillRect/>
          </a:stretch>
        </p:blipFill>
        <p:spPr>
          <a:xfrm>
            <a:off x="0" y="4082513"/>
            <a:ext cx="3954691" cy="2775487"/>
          </a:xfrm>
          <a:prstGeom prst="rect">
            <a:avLst/>
          </a:prstGeom>
        </p:spPr>
      </p:pic>
      <p:grpSp>
        <p:nvGrpSpPr>
          <p:cNvPr id="13" name="Group 81"/>
          <p:cNvGrpSpPr/>
          <p:nvPr/>
        </p:nvGrpSpPr>
        <p:grpSpPr>
          <a:xfrm>
            <a:off x="3531893" y="3551843"/>
            <a:ext cx="2725426" cy="2333956"/>
            <a:chOff x="3531893" y="3562350"/>
            <a:chExt cx="2725426" cy="2159574"/>
          </a:xfrm>
        </p:grpSpPr>
        <p:sp>
          <p:nvSpPr>
            <p:cNvPr id="34" name="Rounded Rectangle 33"/>
            <p:cNvSpPr/>
            <p:nvPr/>
          </p:nvSpPr>
          <p:spPr>
            <a:xfrm>
              <a:off x="3562350" y="3562350"/>
              <a:ext cx="2667000" cy="21595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657600" y="3600450"/>
              <a:ext cx="2514600" cy="1039451"/>
            </a:xfrm>
            <a:prstGeom prst="rect">
              <a:avLst/>
            </a:prstGeom>
            <a:noFill/>
          </p:spPr>
          <p:txBody>
            <a:bodyPr wrap="square" rtlCol="0">
              <a:spAutoFit/>
            </a:bodyPr>
            <a:lstStyle/>
            <a:p>
              <a:pPr algn="ctr"/>
              <a:r>
                <a:rPr lang="en-US" sz="1200" b="1" u="sng" dirty="0" smtClean="0">
                  <a:solidFill>
                    <a:schemeClr val="tx2"/>
                  </a:solidFill>
                  <a:latin typeface="Arial" pitchFamily="34" charset="0"/>
                  <a:cs typeface="Arial" pitchFamily="34" charset="0"/>
                </a:rPr>
                <a:t>Total Active FMS</a:t>
              </a:r>
            </a:p>
            <a:p>
              <a:r>
                <a:rPr lang="en-US" sz="1100" b="1" dirty="0" smtClean="0">
                  <a:latin typeface="Arial" pitchFamily="34" charset="0"/>
                  <a:cs typeface="Arial" pitchFamily="34" charset="0"/>
                </a:rPr>
                <a:t>Countries:  143</a:t>
              </a:r>
            </a:p>
            <a:p>
              <a:r>
                <a:rPr lang="en-US" sz="1100" b="1" dirty="0" smtClean="0">
                  <a:latin typeface="Arial" pitchFamily="34" charset="0"/>
                  <a:cs typeface="Arial" pitchFamily="34" charset="0"/>
                </a:rPr>
                <a:t>Cases:  4635</a:t>
              </a:r>
            </a:p>
            <a:p>
              <a:r>
                <a:rPr lang="en-US" sz="1100" b="1" dirty="0" smtClean="0">
                  <a:latin typeface="Arial" pitchFamily="34" charset="0"/>
                  <a:cs typeface="Arial" pitchFamily="34" charset="0"/>
                </a:rPr>
                <a:t>Value:  $135.6B</a:t>
              </a:r>
            </a:p>
            <a:p>
              <a:r>
                <a:rPr lang="en-US" sz="1100" b="1" dirty="0" smtClean="0">
                  <a:latin typeface="Arial" pitchFamily="34" charset="0"/>
                  <a:cs typeface="Arial" pitchFamily="34" charset="0"/>
                </a:rPr>
                <a:t>Undelivered:  $57.1B</a:t>
              </a:r>
            </a:p>
            <a:p>
              <a:r>
                <a:rPr lang="en-US" sz="1100" b="1" dirty="0" smtClean="0">
                  <a:latin typeface="Arial" pitchFamily="34" charset="0"/>
                  <a:cs typeface="Arial" pitchFamily="34" charset="0"/>
                </a:rPr>
                <a:t>FY12:  $19.7B</a:t>
              </a:r>
            </a:p>
          </p:txBody>
        </p:sp>
        <p:sp>
          <p:nvSpPr>
            <p:cNvPr id="36" name="TextBox 35"/>
            <p:cNvSpPr txBox="1"/>
            <p:nvPr/>
          </p:nvSpPr>
          <p:spPr>
            <a:xfrm>
              <a:off x="3531893" y="4618623"/>
              <a:ext cx="2725426" cy="1039450"/>
            </a:xfrm>
            <a:prstGeom prst="rect">
              <a:avLst/>
            </a:prstGeom>
            <a:noFill/>
          </p:spPr>
          <p:txBody>
            <a:bodyPr wrap="none" rtlCol="0">
              <a:spAutoFit/>
            </a:bodyPr>
            <a:lstStyle/>
            <a:p>
              <a:pPr algn="ctr"/>
              <a:r>
                <a:rPr lang="en-US" sz="1200" b="1" u="sng" dirty="0" smtClean="0">
                  <a:solidFill>
                    <a:schemeClr val="tx2"/>
                  </a:solidFill>
                  <a:latin typeface="Arial" pitchFamily="34" charset="0"/>
                  <a:cs typeface="Arial" pitchFamily="34" charset="0"/>
                </a:rPr>
                <a:t>Benefits of Security Assistance</a:t>
              </a:r>
            </a:p>
            <a:p>
              <a:pPr>
                <a:buFont typeface="Arial" pitchFamily="34" charset="0"/>
                <a:buChar char="•"/>
              </a:pPr>
              <a:r>
                <a:rPr lang="en-US" sz="1100" b="1" dirty="0" smtClean="0">
                  <a:latin typeface="Arial" pitchFamily="34" charset="0"/>
                  <a:cs typeface="Arial" pitchFamily="34" charset="0"/>
                </a:rPr>
                <a:t>Strategic engagements FY12</a:t>
              </a:r>
            </a:p>
            <a:p>
              <a:r>
                <a:rPr lang="en-US" sz="1100" b="1" dirty="0" smtClean="0">
                  <a:latin typeface="Arial" pitchFamily="34" charset="0"/>
                  <a:cs typeface="Arial" pitchFamily="34" charset="0"/>
                </a:rPr>
                <a:t>   -  Key Leader Engagements – 49</a:t>
              </a:r>
            </a:p>
            <a:p>
              <a:r>
                <a:rPr lang="en-US" sz="1100" b="1" dirty="0" smtClean="0">
                  <a:latin typeface="Arial" pitchFamily="34" charset="0"/>
                  <a:cs typeface="Arial" pitchFamily="34" charset="0"/>
                </a:rPr>
                <a:t>   -  Program Reviews – 240 per month</a:t>
              </a:r>
            </a:p>
            <a:p>
              <a:r>
                <a:rPr lang="en-US" sz="1100" b="1" dirty="0" smtClean="0">
                  <a:latin typeface="Arial" pitchFamily="34" charset="0"/>
                  <a:cs typeface="Arial" pitchFamily="34" charset="0"/>
                </a:rPr>
                <a:t>   -  Foreign Students Trained – 11.5K</a:t>
              </a:r>
            </a:p>
            <a:p>
              <a:r>
                <a:rPr lang="en-US" sz="1100" b="1" dirty="0" smtClean="0">
                  <a:latin typeface="Arial" pitchFamily="34" charset="0"/>
                  <a:cs typeface="Arial" pitchFamily="34" charset="0"/>
                </a:rPr>
                <a:t>   -  SA Teams OCONUS – 40</a:t>
              </a:r>
              <a:endParaRPr lang="en-US" sz="1100" b="1" dirty="0">
                <a:latin typeface="Arial" pitchFamily="34" charset="0"/>
                <a:cs typeface="Arial" pitchFamily="34" charset="0"/>
              </a:endParaRPr>
            </a:p>
          </p:txBody>
        </p:sp>
      </p:grpSp>
      <p:pic>
        <p:nvPicPr>
          <p:cNvPr id="83" name="Picture 82" descr="AMC_Logo.png"/>
          <p:cNvPicPr>
            <a:picLocks noChangeAspect="1"/>
          </p:cNvPicPr>
          <p:nvPr/>
        </p:nvPicPr>
        <p:blipFill>
          <a:blip r:embed="rId7" cstate="print"/>
          <a:stretch>
            <a:fillRect/>
          </a:stretch>
        </p:blipFill>
        <p:spPr>
          <a:xfrm>
            <a:off x="8353425" y="124018"/>
            <a:ext cx="570584" cy="671671"/>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val 96"/>
          <p:cNvSpPr/>
          <p:nvPr/>
        </p:nvSpPr>
        <p:spPr bwMode="auto">
          <a:xfrm>
            <a:off x="2133600" y="2895600"/>
            <a:ext cx="76200" cy="762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7030A0"/>
              </a:solidFill>
            </a:endParaRPr>
          </a:p>
        </p:txBody>
      </p:sp>
      <p:grpSp>
        <p:nvGrpSpPr>
          <p:cNvPr id="2" name="Group 98"/>
          <p:cNvGrpSpPr>
            <a:grpSpLocks/>
          </p:cNvGrpSpPr>
          <p:nvPr/>
        </p:nvGrpSpPr>
        <p:grpSpPr bwMode="auto">
          <a:xfrm>
            <a:off x="-152400" y="304800"/>
            <a:ext cx="9296400" cy="6100763"/>
            <a:chOff x="-152400" y="300037"/>
            <a:chExt cx="9296400" cy="6100763"/>
          </a:xfrm>
        </p:grpSpPr>
        <p:sp>
          <p:nvSpPr>
            <p:cNvPr id="9" name="Text Box 3"/>
            <p:cNvSpPr txBox="1"/>
            <p:nvPr/>
          </p:nvSpPr>
          <p:spPr>
            <a:xfrm>
              <a:off x="381000" y="5230812"/>
              <a:ext cx="3675063" cy="1169988"/>
            </a:xfrm>
            <a:prstGeom prst="rect">
              <a:avLst/>
            </a:prstGeom>
            <a:noFill/>
            <a:ln>
              <a:noFill/>
            </a:ln>
          </p:spPr>
          <p:txBody>
            <a:bodyPr>
              <a:spAutoFit/>
            </a:bodyPr>
            <a:lstStyle/>
            <a:p>
              <a:pPr>
                <a:defRPr sz="1800" b="0" i="0" u="none" strike="noStrike" kern="0" cap="none" spc="0" baseline="0">
                  <a:solidFill>
                    <a:srgbClr val="000000"/>
                  </a:solidFill>
                  <a:uFillTx/>
                </a:defRPr>
              </a:pPr>
              <a:endParaRPr lang="en-US" sz="1400" kern="0" dirty="0">
                <a:solidFill>
                  <a:srgbClr val="000000"/>
                </a:solidFill>
                <a:latin typeface="Calibri" pitchFamily="34" charset="0"/>
                <a:cs typeface="Arial" pitchFamily="34" charset="0"/>
              </a:endParaRPr>
            </a:p>
            <a:p>
              <a:pPr>
                <a:defRPr sz="1800" b="0" i="0" u="none" strike="noStrike" kern="0" cap="none" spc="0" baseline="0">
                  <a:solidFill>
                    <a:srgbClr val="000000"/>
                  </a:solidFill>
                  <a:uFillTx/>
                </a:defRPr>
              </a:pPr>
              <a:r>
                <a:rPr lang="en-US" sz="1400" b="1" u="sng" kern="0" dirty="0">
                  <a:solidFill>
                    <a:srgbClr val="000000"/>
                  </a:solidFill>
                  <a:latin typeface="Calibri" pitchFamily="34" charset="0"/>
                  <a:cs typeface="Arial" pitchFamily="34" charset="0"/>
                </a:rPr>
                <a:t>SATMO OPERATIONS</a:t>
              </a:r>
            </a:p>
            <a:p>
              <a:pPr>
                <a:buFont typeface="Arial" pitchFamily="34" charset="0"/>
                <a:buChar char="•"/>
                <a:defRPr/>
              </a:pPr>
              <a:r>
                <a:rPr lang="en-US" sz="1400" b="1" dirty="0">
                  <a:solidFill>
                    <a:prstClr val="black"/>
                  </a:solidFill>
                  <a:latin typeface="Calibri" pitchFamily="34" charset="0"/>
                  <a:cs typeface="Arial" pitchFamily="34" charset="0"/>
                </a:rPr>
                <a:t>  </a:t>
              </a:r>
              <a:r>
                <a:rPr lang="en-US" sz="1400" b="1" dirty="0" smtClean="0">
                  <a:solidFill>
                    <a:prstClr val="black"/>
                  </a:solidFill>
                  <a:latin typeface="Calibri" pitchFamily="34" charset="0"/>
                  <a:cs typeface="Arial" pitchFamily="34" charset="0"/>
                </a:rPr>
                <a:t>20 </a:t>
              </a:r>
              <a:r>
                <a:rPr lang="en-US" sz="1400" b="1" dirty="0">
                  <a:solidFill>
                    <a:prstClr val="black"/>
                  </a:solidFill>
                  <a:latin typeface="Calibri" pitchFamily="34" charset="0"/>
                  <a:cs typeface="Arial" pitchFamily="34" charset="0"/>
                </a:rPr>
                <a:t>of </a:t>
              </a:r>
              <a:r>
                <a:rPr lang="en-US" sz="1400" b="1" dirty="0" smtClean="0">
                  <a:solidFill>
                    <a:prstClr val="black"/>
                  </a:solidFill>
                  <a:latin typeface="Calibri" pitchFamily="34" charset="0"/>
                  <a:cs typeface="Arial" pitchFamily="34" charset="0"/>
                </a:rPr>
                <a:t>146 </a:t>
              </a:r>
              <a:r>
                <a:rPr lang="en-US" sz="1400" b="1" dirty="0">
                  <a:solidFill>
                    <a:prstClr val="black"/>
                  </a:solidFill>
                  <a:latin typeface="Calibri" pitchFamily="34" charset="0"/>
                  <a:cs typeface="Arial" pitchFamily="34" charset="0"/>
                </a:rPr>
                <a:t>Countries with Active Teams</a:t>
              </a:r>
            </a:p>
            <a:p>
              <a:pPr>
                <a:buFont typeface="Arial" pitchFamily="34" charset="0"/>
                <a:buChar char="•"/>
                <a:defRPr/>
              </a:pPr>
              <a:r>
                <a:rPr lang="en-US" sz="1400" b="1" dirty="0">
                  <a:solidFill>
                    <a:prstClr val="black"/>
                  </a:solidFill>
                  <a:latin typeface="Calibri" pitchFamily="34" charset="0"/>
                  <a:cs typeface="Arial" pitchFamily="34" charset="0"/>
                </a:rPr>
                <a:t>  </a:t>
              </a:r>
              <a:r>
                <a:rPr lang="en-US" sz="1400" b="1" dirty="0" smtClean="0">
                  <a:solidFill>
                    <a:prstClr val="black"/>
                  </a:solidFill>
                  <a:latin typeface="Calibri" pitchFamily="34" charset="0"/>
                  <a:cs typeface="Arial" pitchFamily="34" charset="0"/>
                </a:rPr>
                <a:t>26 </a:t>
              </a:r>
              <a:r>
                <a:rPr lang="en-US" sz="1400" b="1" dirty="0">
                  <a:solidFill>
                    <a:prstClr val="black"/>
                  </a:solidFill>
                  <a:latin typeface="Calibri" pitchFamily="34" charset="0"/>
                  <a:cs typeface="Arial" pitchFamily="34" charset="0"/>
                </a:rPr>
                <a:t>Active Teams</a:t>
              </a:r>
            </a:p>
            <a:p>
              <a:pPr>
                <a:buFont typeface="Arial" pitchFamily="34" charset="0"/>
                <a:buChar char="•"/>
                <a:defRPr/>
              </a:pPr>
              <a:r>
                <a:rPr lang="en-US" sz="1400" b="1" dirty="0">
                  <a:solidFill>
                    <a:prstClr val="black"/>
                  </a:solidFill>
                  <a:latin typeface="Calibri" pitchFamily="34" charset="0"/>
                  <a:cs typeface="Arial" pitchFamily="34" charset="0"/>
                </a:rPr>
                <a:t>  </a:t>
              </a:r>
              <a:r>
                <a:rPr lang="en-US" sz="1400" b="1" dirty="0" smtClean="0">
                  <a:solidFill>
                    <a:prstClr val="black"/>
                  </a:solidFill>
                  <a:latin typeface="Calibri" pitchFamily="34" charset="0"/>
                  <a:cs typeface="Arial" pitchFamily="34" charset="0"/>
                </a:rPr>
                <a:t>147 </a:t>
              </a:r>
              <a:r>
                <a:rPr lang="en-US" sz="1400" b="1" dirty="0">
                  <a:solidFill>
                    <a:prstClr val="black"/>
                  </a:solidFill>
                  <a:latin typeface="Calibri" pitchFamily="34" charset="0"/>
                  <a:cs typeface="Arial" pitchFamily="34" charset="0"/>
                </a:rPr>
                <a:t>Personnel</a:t>
              </a:r>
            </a:p>
          </p:txBody>
        </p:sp>
        <p:sp>
          <p:nvSpPr>
            <p:cNvPr id="24593" name="TextBox 56"/>
            <p:cNvSpPr txBox="1">
              <a:spLocks noChangeArrowheads="1"/>
            </p:cNvSpPr>
            <p:nvPr/>
          </p:nvSpPr>
          <p:spPr bwMode="auto">
            <a:xfrm>
              <a:off x="0" y="300037"/>
              <a:ext cx="9144000" cy="461963"/>
            </a:xfrm>
            <a:prstGeom prst="rect">
              <a:avLst/>
            </a:prstGeom>
            <a:noFill/>
            <a:ln w="9525">
              <a:noFill/>
              <a:miter lim="800000"/>
              <a:headEnd/>
              <a:tailEnd/>
            </a:ln>
          </p:spPr>
          <p:txBody>
            <a:bodyPr>
              <a:spAutoFit/>
            </a:bodyPr>
            <a:lstStyle/>
            <a:p>
              <a:pPr algn="ctr"/>
              <a:r>
                <a:rPr lang="en-US" sz="2400" b="1" dirty="0">
                  <a:solidFill>
                    <a:schemeClr val="bg1"/>
                  </a:solidFill>
                </a:rPr>
                <a:t>USASATMO OPERATIONS FOOTPRINT</a:t>
              </a:r>
            </a:p>
          </p:txBody>
        </p:sp>
        <p:grpSp>
          <p:nvGrpSpPr>
            <p:cNvPr id="3" name="Group 94"/>
            <p:cNvGrpSpPr>
              <a:grpSpLocks/>
            </p:cNvGrpSpPr>
            <p:nvPr/>
          </p:nvGrpSpPr>
          <p:grpSpPr bwMode="auto">
            <a:xfrm>
              <a:off x="-152400" y="1143000"/>
              <a:ext cx="5081752" cy="4267200"/>
              <a:chOff x="-152400" y="1143000"/>
              <a:chExt cx="5081752" cy="4267200"/>
            </a:xfrm>
          </p:grpSpPr>
          <p:sp>
            <p:nvSpPr>
              <p:cNvPr id="24595" name="TextBox 75"/>
              <p:cNvSpPr txBox="1">
                <a:spLocks noChangeArrowheads="1"/>
              </p:cNvSpPr>
              <p:nvPr/>
            </p:nvSpPr>
            <p:spPr bwMode="auto">
              <a:xfrm>
                <a:off x="304800" y="5133975"/>
                <a:ext cx="2743200" cy="276225"/>
              </a:xfrm>
              <a:prstGeom prst="rect">
                <a:avLst/>
              </a:prstGeom>
              <a:noFill/>
              <a:ln w="9525">
                <a:noFill/>
                <a:miter lim="800000"/>
                <a:headEnd/>
                <a:tailEnd/>
              </a:ln>
            </p:spPr>
            <p:txBody>
              <a:bodyPr>
                <a:spAutoFit/>
              </a:bodyPr>
              <a:lstStyle/>
              <a:p>
                <a:r>
                  <a:rPr lang="en-US" sz="1200" dirty="0"/>
                  <a:t>Current :         Projected:</a:t>
                </a:r>
              </a:p>
            </p:txBody>
          </p:sp>
          <p:sp>
            <p:nvSpPr>
              <p:cNvPr id="56" name="Oval 55"/>
              <p:cNvSpPr/>
              <p:nvPr/>
            </p:nvSpPr>
            <p:spPr bwMode="auto">
              <a:xfrm>
                <a:off x="2133600" y="5238750"/>
                <a:ext cx="76200" cy="9525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p:cNvSpPr/>
              <p:nvPr/>
            </p:nvSpPr>
            <p:spPr bwMode="auto">
              <a:xfrm>
                <a:off x="1057275" y="5238750"/>
                <a:ext cx="76200"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7" name="Straight Connector 26"/>
              <p:cNvCxnSpPr/>
              <p:nvPr/>
            </p:nvCxnSpPr>
            <p:spPr bwMode="auto">
              <a:xfrm rot="5400000" flipH="1" flipV="1">
                <a:off x="-152400" y="351790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5"/>
              <p:cNvGrpSpPr>
                <a:grpSpLocks/>
              </p:cNvGrpSpPr>
              <p:nvPr/>
            </p:nvGrpSpPr>
            <p:grpSpPr bwMode="auto">
              <a:xfrm>
                <a:off x="0" y="1143000"/>
                <a:ext cx="4929352" cy="3810000"/>
                <a:chOff x="4705289" y="1136324"/>
                <a:chExt cx="3984906" cy="1994550"/>
              </a:xfrm>
            </p:grpSpPr>
            <p:pic>
              <p:nvPicPr>
                <p:cNvPr id="24627" name="Picture 59" descr="A_large_blank_world_map_with_oceans_marked_in_blue.gif"/>
                <p:cNvPicPr>
                  <a:picLocks noChangeAspect="1"/>
                </p:cNvPicPr>
                <p:nvPr/>
              </p:nvPicPr>
              <p:blipFill>
                <a:blip r:embed="rId3" cstate="print"/>
                <a:srcRect t="5128" r="7280" b="5128"/>
                <a:stretch>
                  <a:fillRect/>
                </a:stretch>
              </p:blipFill>
              <p:spPr bwMode="auto">
                <a:xfrm>
                  <a:off x="4705289" y="1136324"/>
                  <a:ext cx="3984906" cy="1994550"/>
                </a:xfrm>
                <a:prstGeom prst="rect">
                  <a:avLst/>
                </a:prstGeom>
                <a:noFill/>
                <a:ln w="9525">
                  <a:noFill/>
                  <a:miter lim="800000"/>
                  <a:headEnd/>
                  <a:tailEnd/>
                </a:ln>
              </p:spPr>
            </p:pic>
            <p:grpSp>
              <p:nvGrpSpPr>
                <p:cNvPr id="5" name="Group 32"/>
                <p:cNvGrpSpPr>
                  <a:grpSpLocks/>
                </p:cNvGrpSpPr>
                <p:nvPr/>
              </p:nvGrpSpPr>
              <p:grpSpPr bwMode="auto">
                <a:xfrm>
                  <a:off x="5414971" y="1379826"/>
                  <a:ext cx="1931428" cy="1075395"/>
                  <a:chOff x="5414971" y="1379826"/>
                  <a:chExt cx="1931428" cy="1075395"/>
                </a:xfrm>
              </p:grpSpPr>
              <p:sp>
                <p:nvSpPr>
                  <p:cNvPr id="63" name="Oval 62"/>
                  <p:cNvSpPr/>
                  <p:nvPr/>
                </p:nvSpPr>
                <p:spPr>
                  <a:xfrm>
                    <a:off x="6997335" y="1618340"/>
                    <a:ext cx="46200" cy="457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Oval 63"/>
                  <p:cNvSpPr/>
                  <p:nvPr/>
                </p:nvSpPr>
                <p:spPr>
                  <a:xfrm>
                    <a:off x="6835634" y="1799512"/>
                    <a:ext cx="44917" cy="457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p:cNvSpPr/>
                  <p:nvPr/>
                </p:nvSpPr>
                <p:spPr>
                  <a:xfrm>
                    <a:off x="6899801" y="1753803"/>
                    <a:ext cx="46200" cy="457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Oval 65"/>
                  <p:cNvSpPr/>
                  <p:nvPr/>
                </p:nvSpPr>
                <p:spPr>
                  <a:xfrm>
                    <a:off x="6752218" y="1379825"/>
                    <a:ext cx="44917" cy="457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68"/>
                  <p:cNvSpPr/>
                  <p:nvPr/>
                </p:nvSpPr>
                <p:spPr>
                  <a:xfrm>
                    <a:off x="5486844" y="2164348"/>
                    <a:ext cx="46200" cy="457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Oval 69"/>
                  <p:cNvSpPr/>
                  <p:nvPr/>
                </p:nvSpPr>
                <p:spPr>
                  <a:xfrm>
                    <a:off x="5466310" y="2409512"/>
                    <a:ext cx="46200" cy="457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Oval 70"/>
                  <p:cNvSpPr/>
                  <p:nvPr/>
                </p:nvSpPr>
                <p:spPr>
                  <a:xfrm>
                    <a:off x="5414977" y="2261583"/>
                    <a:ext cx="46200" cy="457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Oval 71"/>
                  <p:cNvSpPr/>
                  <p:nvPr/>
                </p:nvSpPr>
                <p:spPr>
                  <a:xfrm>
                    <a:off x="7300204" y="1732195"/>
                    <a:ext cx="46200" cy="457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Oval 31"/>
                  <p:cNvSpPr/>
                  <p:nvPr/>
                </p:nvSpPr>
                <p:spPr>
                  <a:xfrm>
                    <a:off x="7117969" y="1871814"/>
                    <a:ext cx="46200" cy="457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grpSp>
          </p:grpSp>
          <p:sp>
            <p:nvSpPr>
              <p:cNvPr id="58" name="Oval 57"/>
              <p:cNvSpPr/>
              <p:nvPr/>
            </p:nvSpPr>
            <p:spPr bwMode="auto">
              <a:xfrm>
                <a:off x="850900" y="3013075"/>
                <a:ext cx="57150" cy="87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Oval 58"/>
              <p:cNvSpPr/>
              <p:nvPr/>
            </p:nvSpPr>
            <p:spPr bwMode="auto">
              <a:xfrm>
                <a:off x="762000" y="2819400"/>
                <a:ext cx="57150" cy="87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bwMode="auto">
              <a:xfrm>
                <a:off x="990600" y="31892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bwMode="auto">
              <a:xfrm>
                <a:off x="2609850" y="28956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bwMode="auto">
              <a:xfrm>
                <a:off x="2849563" y="2578100"/>
                <a:ext cx="55562"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Oval 37"/>
              <p:cNvSpPr/>
              <p:nvPr/>
            </p:nvSpPr>
            <p:spPr bwMode="auto">
              <a:xfrm>
                <a:off x="1981200" y="29718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bwMode="auto">
              <a:xfrm>
                <a:off x="2519363" y="32766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l 45"/>
              <p:cNvSpPr/>
              <p:nvPr/>
            </p:nvSpPr>
            <p:spPr bwMode="auto">
              <a:xfrm>
                <a:off x="2576513" y="1863725"/>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l 47"/>
              <p:cNvSpPr/>
              <p:nvPr/>
            </p:nvSpPr>
            <p:spPr bwMode="auto">
              <a:xfrm>
                <a:off x="506413" y="25781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Oval 49"/>
              <p:cNvSpPr/>
              <p:nvPr/>
            </p:nvSpPr>
            <p:spPr bwMode="auto">
              <a:xfrm>
                <a:off x="3448050" y="30368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Oval 50"/>
              <p:cNvSpPr/>
              <p:nvPr/>
            </p:nvSpPr>
            <p:spPr bwMode="auto">
              <a:xfrm>
                <a:off x="1079500" y="422433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l 52"/>
              <p:cNvSpPr/>
              <p:nvPr/>
            </p:nvSpPr>
            <p:spPr bwMode="auto">
              <a:xfrm>
                <a:off x="4114800" y="2578100"/>
                <a:ext cx="55563"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Oval 53"/>
              <p:cNvSpPr/>
              <p:nvPr/>
            </p:nvSpPr>
            <p:spPr bwMode="auto">
              <a:xfrm>
                <a:off x="3789363" y="31257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Oval 51"/>
              <p:cNvSpPr/>
              <p:nvPr/>
            </p:nvSpPr>
            <p:spPr bwMode="auto">
              <a:xfrm>
                <a:off x="2438400" y="18176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Oval 79"/>
              <p:cNvSpPr/>
              <p:nvPr/>
            </p:nvSpPr>
            <p:spPr bwMode="auto">
              <a:xfrm>
                <a:off x="3810000" y="28956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Oval 80"/>
              <p:cNvSpPr/>
              <p:nvPr/>
            </p:nvSpPr>
            <p:spPr bwMode="auto">
              <a:xfrm>
                <a:off x="4419600" y="39512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Oval 81"/>
              <p:cNvSpPr/>
              <p:nvPr/>
            </p:nvSpPr>
            <p:spPr bwMode="auto">
              <a:xfrm>
                <a:off x="2762250" y="23622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bwMode="auto">
              <a:xfrm>
                <a:off x="3143250" y="23510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bwMode="auto">
              <a:xfrm>
                <a:off x="4133850" y="28956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Oval 85"/>
              <p:cNvSpPr/>
              <p:nvPr/>
            </p:nvSpPr>
            <p:spPr bwMode="auto">
              <a:xfrm>
                <a:off x="838200" y="28194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Oval 60"/>
              <p:cNvSpPr/>
              <p:nvPr/>
            </p:nvSpPr>
            <p:spPr bwMode="auto">
              <a:xfrm>
                <a:off x="3752850" y="28194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Oval 76"/>
              <p:cNvSpPr/>
              <p:nvPr/>
            </p:nvSpPr>
            <p:spPr bwMode="auto">
              <a:xfrm>
                <a:off x="2838450" y="32654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Oval 78"/>
              <p:cNvSpPr/>
              <p:nvPr/>
            </p:nvSpPr>
            <p:spPr bwMode="auto">
              <a:xfrm>
                <a:off x="3276600" y="2122487"/>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Oval 88"/>
              <p:cNvSpPr/>
              <p:nvPr/>
            </p:nvSpPr>
            <p:spPr bwMode="auto">
              <a:xfrm>
                <a:off x="2514600" y="2057400"/>
                <a:ext cx="57150" cy="87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Oval 89"/>
              <p:cNvSpPr/>
              <p:nvPr/>
            </p:nvSpPr>
            <p:spPr bwMode="auto">
              <a:xfrm>
                <a:off x="2609850" y="19812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Oval 91"/>
              <p:cNvSpPr/>
              <p:nvPr/>
            </p:nvSpPr>
            <p:spPr bwMode="auto">
              <a:xfrm>
                <a:off x="2209800" y="18288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Oval 92"/>
              <p:cNvSpPr/>
              <p:nvPr/>
            </p:nvSpPr>
            <p:spPr bwMode="auto">
              <a:xfrm>
                <a:off x="781050" y="2743200"/>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
        <p:nvSpPr>
          <p:cNvPr id="99" name="Oval 98"/>
          <p:cNvSpPr/>
          <p:nvPr/>
        </p:nvSpPr>
        <p:spPr bwMode="auto">
          <a:xfrm>
            <a:off x="2895600" y="2427288"/>
            <a:ext cx="57150" cy="87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Oval 87"/>
          <p:cNvSpPr/>
          <p:nvPr/>
        </p:nvSpPr>
        <p:spPr bwMode="auto">
          <a:xfrm flipH="1">
            <a:off x="792163" y="2895600"/>
            <a:ext cx="46037"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38" name="Table 137"/>
          <p:cNvGraphicFramePr>
            <a:graphicFrameLocks noGrp="1"/>
          </p:cNvGraphicFramePr>
          <p:nvPr/>
        </p:nvGraphicFramePr>
        <p:xfrm>
          <a:off x="4966117" y="1066801"/>
          <a:ext cx="4167835" cy="5393782"/>
        </p:xfrm>
        <a:graphic>
          <a:graphicData uri="http://schemas.openxmlformats.org/drawingml/2006/table">
            <a:tbl>
              <a:tblPr firstRow="1" bandRow="1">
                <a:effectLst>
                  <a:outerShdw blurRad="50800" dist="50800" dir="5400000" algn="ctr" rotWithShape="0">
                    <a:schemeClr val="bg1"/>
                  </a:outerShdw>
                </a:effectLst>
                <a:tableStyleId>{2D5ABB26-0587-4C30-8999-92F81FD0307C}</a:tableStyleId>
              </a:tblPr>
              <a:tblGrid>
                <a:gridCol w="2150133"/>
                <a:gridCol w="2017702"/>
              </a:tblGrid>
              <a:tr h="196543">
                <a:tc gridSpan="2">
                  <a:txBody>
                    <a:bodyPr/>
                    <a:lstStyle/>
                    <a:p>
                      <a:pPr marL="0" marR="0" lvl="0" indent="0" algn="ctr" defTabSz="914400" rtl="0" eaLnBrk="1" fontAlgn="base" latinLnBrk="0" hangingPunct="1">
                        <a:lnSpc>
                          <a:spcPct val="95000"/>
                        </a:lnSpc>
                        <a:spcBef>
                          <a:spcPts val="0"/>
                        </a:spcBef>
                        <a:spcAft>
                          <a:spcPct val="0"/>
                        </a:spcAft>
                        <a:buClrTx/>
                        <a:buSzTx/>
                        <a:buFontTx/>
                        <a:buNone/>
                        <a:tabLst>
                          <a:tab pos="3257550" algn="r"/>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Arial" pitchFamily="34" charset="0"/>
                        </a:rPr>
                        <a:t>COCOM COUNTRIES with ACTIVE TEAMS</a:t>
                      </a:r>
                      <a:endParaRPr kumimoji="0" lang="en-US" sz="1400" b="1"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marT="0" marB="0" anchor="ctr">
                    <a:cell3D prstMaterial="dkEdge">
                      <a:bevel prst="coolSlant"/>
                      <a:lightRig rig="flood" dir="t"/>
                    </a:cell3D>
                    <a:solidFill>
                      <a:schemeClr val="tx2">
                        <a:lumMod val="20000"/>
                        <a:lumOff val="80000"/>
                      </a:schemeClr>
                    </a:solidFill>
                  </a:tcPr>
                </a:tc>
                <a:tc hMerge="1">
                  <a:txBody>
                    <a:bodyPr/>
                    <a:lstStyle/>
                    <a:p>
                      <a:endParaRPr lang="en-US" sz="1200" dirty="0"/>
                    </a:p>
                  </a:txBody>
                  <a:tcPr marT="0" marB="0" anchor="ctr"/>
                </a:tc>
              </a:tr>
              <a:tr h="206888">
                <a:tc>
                  <a:txBody>
                    <a:bodyPr/>
                    <a:lstStyle/>
                    <a:p>
                      <a:pPr algn="l"/>
                      <a:r>
                        <a:rPr lang="en-US" sz="1400" b="0" dirty="0" smtClean="0">
                          <a:latin typeface="Calibri" pitchFamily="34" charset="0"/>
                        </a:rPr>
                        <a:t>CENTCOM</a:t>
                      </a:r>
                      <a:endParaRPr lang="en-US" sz="1400" b="0" dirty="0">
                        <a:latin typeface="Calibri" pitchFamily="34" charset="0"/>
                      </a:endParaRPr>
                    </a:p>
                  </a:txBody>
                  <a:tcPr marL="274320" marT="0" marB="0" anchor="ctr">
                    <a:cell3D prstMaterial="dkEdge">
                      <a:bevel prst="coolSlant"/>
                      <a:lightRig rig="flood" dir="t"/>
                    </a:cell3D>
                  </a:tcPr>
                </a:tc>
                <a:tc>
                  <a:txBody>
                    <a:bodyPr/>
                    <a:lstStyle/>
                    <a:p>
                      <a:pPr algn="l"/>
                      <a:r>
                        <a:rPr lang="en-US" sz="1400" b="0" dirty="0" smtClean="0">
                          <a:latin typeface="Calibri" pitchFamily="34" charset="0"/>
                          <a:cs typeface="Arial" pitchFamily="34" charset="0"/>
                        </a:rPr>
                        <a:t>8</a:t>
                      </a:r>
                      <a:endParaRPr lang="en-US" sz="1400" b="0" dirty="0">
                        <a:latin typeface="Calibri" pitchFamily="34" charset="0"/>
                        <a:cs typeface="Arial" pitchFamily="34" charset="0"/>
                      </a:endParaRPr>
                    </a:p>
                  </a:txBody>
                  <a:tcPr marL="274320" marT="0" marB="0" anchor="ctr">
                    <a:cell3D prstMaterial="dkEdge">
                      <a:bevel prst="coolSlant"/>
                      <a:lightRig rig="flood" dir="t"/>
                    </a:cell3D>
                  </a:tcPr>
                </a:tc>
              </a:tr>
              <a:tr h="206888">
                <a:tc>
                  <a:txBody>
                    <a:bodyPr/>
                    <a:lstStyle/>
                    <a:p>
                      <a:pPr algn="l"/>
                      <a:r>
                        <a:rPr lang="en-US" sz="1400" b="0" dirty="0" smtClean="0">
                          <a:latin typeface="Calibri" pitchFamily="34" charset="0"/>
                        </a:rPr>
                        <a:t>EUCOM</a:t>
                      </a:r>
                      <a:endParaRPr lang="en-US" sz="1400" b="0" dirty="0">
                        <a:latin typeface="Calibri" pitchFamily="34" charset="0"/>
                      </a:endParaRPr>
                    </a:p>
                  </a:txBody>
                  <a:tcPr marL="274320" marT="0" marB="0" anchor="ctr">
                    <a:cell3D prstMaterial="dkEdge">
                      <a:bevel prst="coolSlant"/>
                      <a:lightRig rig="flood" dir="t"/>
                    </a:cell3D>
                  </a:tcPr>
                </a:tc>
                <a:tc>
                  <a:txBody>
                    <a:bodyPr/>
                    <a:lstStyle/>
                    <a:p>
                      <a:pPr algn="l"/>
                      <a:r>
                        <a:rPr lang="en-US" sz="1400" b="0" dirty="0" smtClean="0">
                          <a:latin typeface="Calibri" pitchFamily="34" charset="0"/>
                          <a:cs typeface="Arial" pitchFamily="34" charset="0"/>
                        </a:rPr>
                        <a:t>4</a:t>
                      </a:r>
                      <a:endParaRPr lang="en-US" sz="1400" b="0" dirty="0">
                        <a:latin typeface="Calibri" pitchFamily="34" charset="0"/>
                        <a:cs typeface="Arial" pitchFamily="34" charset="0"/>
                      </a:endParaRPr>
                    </a:p>
                  </a:txBody>
                  <a:tcPr marL="274320" marT="0" marB="0" anchor="ctr">
                    <a:cell3D prstMaterial="dkEdge">
                      <a:bevel prst="coolSlant"/>
                      <a:lightRig rig="flood" dir="t"/>
                    </a:cell3D>
                  </a:tcPr>
                </a:tc>
              </a:tr>
              <a:tr h="206888">
                <a:tc>
                  <a:txBody>
                    <a:bodyPr/>
                    <a:lstStyle/>
                    <a:p>
                      <a:pPr algn="l"/>
                      <a:r>
                        <a:rPr lang="en-US" sz="1400" b="0" dirty="0" smtClean="0">
                          <a:latin typeface="Calibri" pitchFamily="34" charset="0"/>
                        </a:rPr>
                        <a:t>SOUTHCOM</a:t>
                      </a:r>
                      <a:endParaRPr lang="en-US" sz="1400" b="0" dirty="0">
                        <a:latin typeface="Calibri" pitchFamily="34" charset="0"/>
                      </a:endParaRPr>
                    </a:p>
                  </a:txBody>
                  <a:tcPr marL="274320" marT="0" marB="0" anchor="ctr">
                    <a:cell3D prstMaterial="dkEdge">
                      <a:bevel prst="coolSlant"/>
                      <a:lightRig rig="flood" dir="t"/>
                    </a:cell3D>
                  </a:tcPr>
                </a:tc>
                <a:tc>
                  <a:txBody>
                    <a:bodyPr/>
                    <a:lstStyle/>
                    <a:p>
                      <a:pPr algn="l"/>
                      <a:r>
                        <a:rPr lang="en-US" sz="1400" b="0" dirty="0" smtClean="0">
                          <a:latin typeface="Calibri" pitchFamily="34" charset="0"/>
                          <a:cs typeface="Arial" pitchFamily="34" charset="0"/>
                        </a:rPr>
                        <a:t>8</a:t>
                      </a:r>
                      <a:endParaRPr lang="en-US" sz="1400" b="0" dirty="0">
                        <a:latin typeface="Calibri" pitchFamily="34" charset="0"/>
                        <a:cs typeface="Arial" pitchFamily="34" charset="0"/>
                      </a:endParaRPr>
                    </a:p>
                  </a:txBody>
                  <a:tcPr marL="274320" marT="0" marB="0" anchor="ctr">
                    <a:cell3D prstMaterial="dkEdge">
                      <a:bevel prst="coolSlant"/>
                      <a:lightRig rig="flood" dir="t"/>
                    </a:cell3D>
                  </a:tcPr>
                </a:tc>
              </a:tr>
              <a:tr h="206888">
                <a:tc>
                  <a:txBody>
                    <a:bodyPr/>
                    <a:lstStyle/>
                    <a:p>
                      <a:pPr algn="l"/>
                      <a:r>
                        <a:rPr lang="en-US" sz="1400" b="0" dirty="0" smtClean="0">
                          <a:latin typeface="Calibri" pitchFamily="34" charset="0"/>
                        </a:rPr>
                        <a:t>NORTHCOM</a:t>
                      </a:r>
                      <a:endParaRPr lang="en-US" sz="1400" b="0" dirty="0">
                        <a:latin typeface="Calibri" pitchFamily="34" charset="0"/>
                      </a:endParaRPr>
                    </a:p>
                  </a:txBody>
                  <a:tcPr marL="274320" marT="0" marB="0" anchor="ctr">
                    <a:cell3D prstMaterial="dkEdge">
                      <a:bevel prst="coolSlant"/>
                      <a:lightRig rig="flood" dir="t"/>
                    </a:cell3D>
                  </a:tcPr>
                </a:tc>
                <a:tc>
                  <a:txBody>
                    <a:bodyPr/>
                    <a:lstStyle/>
                    <a:p>
                      <a:pPr algn="l"/>
                      <a:r>
                        <a:rPr lang="en-US" sz="1400" b="0" dirty="0" smtClean="0">
                          <a:latin typeface="Calibri" pitchFamily="34" charset="0"/>
                          <a:cs typeface="Arial" pitchFamily="34" charset="0"/>
                        </a:rPr>
                        <a:t>0</a:t>
                      </a:r>
                      <a:endParaRPr lang="en-US" sz="1400" b="0" dirty="0">
                        <a:latin typeface="Calibri" pitchFamily="34" charset="0"/>
                        <a:cs typeface="Arial" pitchFamily="34" charset="0"/>
                      </a:endParaRPr>
                    </a:p>
                  </a:txBody>
                  <a:tcPr marL="274320" marT="0" marB="0" anchor="ctr">
                    <a:cell3D prstMaterial="dkEdge">
                      <a:bevel prst="coolSlant"/>
                      <a:lightRig rig="flood" dir="t"/>
                    </a:cell3D>
                  </a:tcPr>
                </a:tc>
              </a:tr>
              <a:tr h="206888">
                <a:tc>
                  <a:txBody>
                    <a:bodyPr/>
                    <a:lstStyle/>
                    <a:p>
                      <a:pPr algn="l"/>
                      <a:r>
                        <a:rPr lang="en-US" sz="1400" b="0" dirty="0" smtClean="0">
                          <a:latin typeface="Calibri" pitchFamily="34" charset="0"/>
                        </a:rPr>
                        <a:t>PACOM</a:t>
                      </a:r>
                      <a:endParaRPr lang="en-US" sz="1400" b="0" dirty="0">
                        <a:latin typeface="Calibri" pitchFamily="34" charset="0"/>
                      </a:endParaRPr>
                    </a:p>
                  </a:txBody>
                  <a:tcPr marL="274320" marT="0" marB="0" anchor="ctr">
                    <a:cell3D prstMaterial="dkEdge">
                      <a:bevel prst="coolSlant"/>
                      <a:lightRig rig="flood" dir="t"/>
                    </a:cell3D>
                  </a:tcPr>
                </a:tc>
                <a:tc>
                  <a:txBody>
                    <a:bodyPr/>
                    <a:lstStyle/>
                    <a:p>
                      <a:pPr algn="l"/>
                      <a:r>
                        <a:rPr lang="en-US" sz="1400" b="0" dirty="0" smtClean="0">
                          <a:latin typeface="Calibri" pitchFamily="34" charset="0"/>
                          <a:cs typeface="Arial" pitchFamily="34" charset="0"/>
                        </a:rPr>
                        <a:t>0</a:t>
                      </a:r>
                      <a:endParaRPr lang="en-US" sz="1400" b="0" dirty="0">
                        <a:latin typeface="Calibri" pitchFamily="34" charset="0"/>
                        <a:cs typeface="Arial" pitchFamily="34" charset="0"/>
                      </a:endParaRPr>
                    </a:p>
                  </a:txBody>
                  <a:tcPr marL="274320" marT="0" marB="0" anchor="ctr">
                    <a:cell3D prstMaterial="dkEdge">
                      <a:bevel prst="coolSlant"/>
                      <a:lightRig rig="flood" dir="t"/>
                    </a:cell3D>
                  </a:tcPr>
                </a:tc>
              </a:tr>
              <a:tr h="212969">
                <a:tc>
                  <a:txBody>
                    <a:bodyPr/>
                    <a:lstStyle/>
                    <a:p>
                      <a:r>
                        <a:rPr lang="en-US" sz="1400" b="0" dirty="0" smtClean="0">
                          <a:latin typeface="Calibri" pitchFamily="34" charset="0"/>
                        </a:rPr>
                        <a:t>AFRICOM</a:t>
                      </a:r>
                      <a:endParaRPr lang="en-US" sz="1400" b="0" dirty="0">
                        <a:latin typeface="Calibri" pitchFamily="34" charset="0"/>
                      </a:endParaRPr>
                    </a:p>
                  </a:txBody>
                  <a:tcPr marL="274320" marT="0" marB="0" anchor="ctr">
                    <a:cell3D prstMaterial="dkEdge">
                      <a:bevel prst="coolSlant"/>
                      <a:lightRig rig="flood" dir="t"/>
                    </a:cell3D>
                  </a:tcPr>
                </a:tc>
                <a:tc>
                  <a:txBody>
                    <a:bodyPr/>
                    <a:lstStyle/>
                    <a:p>
                      <a:r>
                        <a:rPr lang="en-US" sz="1400" b="0" dirty="0" smtClean="0">
                          <a:latin typeface="Calibri" pitchFamily="34" charset="0"/>
                          <a:cs typeface="Arial" pitchFamily="34" charset="0"/>
                        </a:rPr>
                        <a:t>0</a:t>
                      </a:r>
                      <a:endParaRPr lang="en-US" sz="1400" b="0" dirty="0">
                        <a:latin typeface="Calibri" pitchFamily="34" charset="0"/>
                        <a:cs typeface="Arial" pitchFamily="34" charset="0"/>
                      </a:endParaRPr>
                    </a:p>
                  </a:txBody>
                  <a:tcPr marL="274320" marT="0" marB="0" anchor="ctr">
                    <a:cell3D prstMaterial="dkEdge">
                      <a:bevel prst="coolSlant"/>
                      <a:lightRig rig="flood" dir="t"/>
                    </a:cell3D>
                  </a:tcPr>
                </a:tc>
              </a:tr>
              <a:tr h="206888">
                <a:tc gridSpan="2">
                  <a:txBody>
                    <a:bodyPr/>
                    <a:lstStyle/>
                    <a:p>
                      <a:pPr algn="ctr"/>
                      <a:r>
                        <a:rPr lang="en-US" sz="1400" b="1" u="sng" kern="0" dirty="0" smtClean="0">
                          <a:solidFill>
                            <a:srgbClr val="000000"/>
                          </a:solidFill>
                          <a:cs typeface="Arial" pitchFamily="34" charset="0"/>
                        </a:rPr>
                        <a:t>TEAM LOCATIONS (Teams / Personnel)</a:t>
                      </a:r>
                      <a:endParaRPr lang="en-US" sz="1400" b="1" dirty="0">
                        <a:latin typeface="+mn-lt"/>
                      </a:endParaRPr>
                    </a:p>
                  </a:txBody>
                  <a:tcPr marT="0" marB="0" anchor="ctr">
                    <a:cell3D prstMaterial="dkEdge">
                      <a:bevel prst="coolSlant"/>
                      <a:lightRig rig="flood" dir="t"/>
                    </a:cell3D>
                    <a:solidFill>
                      <a:schemeClr val="bg1">
                        <a:lumMod val="65000"/>
                      </a:schemeClr>
                    </a:solidFill>
                  </a:tcPr>
                </a:tc>
                <a:tc hMerge="1">
                  <a:txBody>
                    <a:bodyPr/>
                    <a:lstStyle/>
                    <a:p>
                      <a:pPr algn="ctr"/>
                      <a:endParaRPr lang="en-US" sz="1400" b="1" dirty="0">
                        <a:latin typeface="Arial" pitchFamily="34" charset="0"/>
                        <a:cs typeface="Arial" pitchFamily="34" charset="0"/>
                      </a:endParaRPr>
                    </a:p>
                  </a:txBody>
                  <a:tcPr marT="0" marB="0" anchor="ctr">
                    <a:cell3D prstMaterial="dkEdge">
                      <a:bevel prst="coolSlant"/>
                      <a:lightRig rig="flood" dir="t"/>
                    </a:cell3D>
                    <a:solidFill>
                      <a:schemeClr val="tx2">
                        <a:lumMod val="20000"/>
                        <a:lumOff val="80000"/>
                      </a:schemeClr>
                    </a:solidFill>
                  </a:tcPr>
                </a:tc>
              </a:tr>
              <a:tr h="206888">
                <a:tc>
                  <a:txBody>
                    <a:bodyPr/>
                    <a:lstStyle/>
                    <a:p>
                      <a:pPr algn="ctr"/>
                      <a:r>
                        <a:rPr lang="en-US" sz="1400" b="1" dirty="0" smtClean="0">
                          <a:latin typeface="+mn-lt"/>
                        </a:rPr>
                        <a:t>CENTCOM</a:t>
                      </a:r>
                      <a:endParaRPr lang="en-US" sz="1400" b="1" dirty="0">
                        <a:latin typeface="+mn-lt"/>
                      </a:endParaRPr>
                    </a:p>
                  </a:txBody>
                  <a:tcPr marT="0" marB="0" anchor="ctr">
                    <a:cell3D prstMaterial="dkEdge">
                      <a:bevel prst="coolSlant"/>
                      <a:lightRig rig="flood" dir="t"/>
                    </a:cell3D>
                    <a:solidFill>
                      <a:schemeClr val="tx2">
                        <a:lumMod val="20000"/>
                        <a:lumOff val="80000"/>
                      </a:schemeClr>
                    </a:solidFill>
                  </a:tcPr>
                </a:tc>
                <a:tc>
                  <a:txBody>
                    <a:bodyPr/>
                    <a:lstStyle/>
                    <a:p>
                      <a:pPr algn="ctr"/>
                      <a:r>
                        <a:rPr lang="en-US" sz="1400" b="1" dirty="0" smtClean="0">
                          <a:latin typeface="Arial" pitchFamily="34" charset="0"/>
                          <a:cs typeface="Arial" pitchFamily="34" charset="0"/>
                        </a:rPr>
                        <a:t>EUCOM</a:t>
                      </a:r>
                      <a:endParaRPr lang="en-US" sz="1400" b="1" dirty="0">
                        <a:latin typeface="Arial" pitchFamily="34" charset="0"/>
                        <a:cs typeface="Arial" pitchFamily="34" charset="0"/>
                      </a:endParaRPr>
                    </a:p>
                  </a:txBody>
                  <a:tcPr marT="0" marB="0" anchor="ctr">
                    <a:cell3D prstMaterial="dkEdge">
                      <a:bevel prst="coolSlant"/>
                      <a:lightRig rig="flood" dir="t"/>
                    </a:cell3D>
                    <a:solidFill>
                      <a:schemeClr val="tx2">
                        <a:lumMod val="20000"/>
                        <a:lumOff val="80000"/>
                      </a:schemeClr>
                    </a:solidFill>
                  </a:tcPr>
                </a:tc>
              </a:tr>
              <a:tr h="22562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charset="0"/>
                        </a:rPr>
                        <a:t>  Afghanistan</a:t>
                      </a:r>
                      <a:r>
                        <a:rPr lang="en-US" sz="1400" b="0" dirty="0" smtClean="0">
                          <a:solidFill>
                            <a:schemeClr val="tx1"/>
                          </a:solidFill>
                          <a:latin typeface="Calibri" pitchFamily="34" charset="0"/>
                          <a:cs typeface="Arial" pitchFamily="34" charset="0"/>
                        </a:rPr>
                        <a:t> </a:t>
                      </a:r>
                    </a:p>
                  </a:txBody>
                  <a:tcPr marL="228600" marT="0" marB="0" anchor="ctr">
                    <a:cell3D prstMaterial="dkEdge">
                      <a:bevel prst="coolSlan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Estonia</a:t>
                      </a:r>
                      <a:endParaRPr lang="en-US" sz="1400" b="0" dirty="0" smtClean="0">
                        <a:solidFill>
                          <a:schemeClr val="tx1"/>
                        </a:solidFill>
                        <a:latin typeface="Calibri" pitchFamily="34" charset="0"/>
                        <a:cs typeface="Arial" pitchFamily="34" charset="0"/>
                      </a:endParaRPr>
                    </a:p>
                  </a:txBody>
                  <a:tcPr marL="228600" marT="0" marB="0" anchor="ctr">
                    <a:cell3D prstMaterial="dkEdge">
                      <a:bevel prst="coolSlant"/>
                      <a:lightRig rig="flood" dir="t"/>
                    </a:cell3D>
                  </a:tcPr>
                </a:tc>
              </a:tr>
              <a:tr h="26124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  Egypt </a:t>
                      </a:r>
                    </a:p>
                  </a:txBody>
                  <a:tcPr marL="228600" marT="0" marB="0" anchor="ctr">
                    <a:cell3D prstMaterial="dkEdge">
                      <a:bevel prst="coolSlan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Georgia</a:t>
                      </a:r>
                      <a:endParaRPr lang="en-US" sz="1400" b="0" dirty="0" smtClean="0">
                        <a:solidFill>
                          <a:schemeClr val="tx1"/>
                        </a:solidFill>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  Kuwait </a:t>
                      </a:r>
                    </a:p>
                  </a:txBody>
                  <a:tcPr marL="228600" marT="0" marB="0" anchor="ctr">
                    <a:cell3D prstMaterial="dkEdge">
                      <a:bevel prst="coolSlan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 </a:t>
                      </a:r>
                      <a:r>
                        <a:rPr lang="en-US" sz="1400" b="0" dirty="0" smtClean="0">
                          <a:solidFill>
                            <a:schemeClr val="tx1"/>
                          </a:solidFill>
                          <a:latin typeface="Calibri" pitchFamily="34" charset="0"/>
                          <a:cs typeface="Arial" pitchFamily="34" charset="0"/>
                        </a:rPr>
                        <a:t>Sweden</a:t>
                      </a:r>
                      <a:endParaRPr lang="en-US" sz="1400" b="0" dirty="0" smtClean="0">
                        <a:solidFill>
                          <a:schemeClr val="tx1"/>
                        </a:solidFill>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  Lebanon </a:t>
                      </a:r>
                    </a:p>
                  </a:txBody>
                  <a:tcPr marL="228600" marT="0" marB="0" anchor="ctr">
                    <a:cell3D prstMaterial="dkEdge">
                      <a:bevel prst="coolSlant"/>
                      <a:lightRig rig="flood" dir="t"/>
                    </a:cell3D>
                  </a:tcPr>
                </a:tc>
                <a:tc>
                  <a:txBody>
                    <a:bodyPr/>
                    <a:lstStyle/>
                    <a:p>
                      <a:pPr>
                        <a:buFont typeface="Arial" pitchFamily="34" charset="0"/>
                        <a:buNone/>
                      </a:pPr>
                      <a:r>
                        <a:rPr lang="en-US" sz="1400" b="0" i="0" dirty="0" smtClean="0">
                          <a:latin typeface="Calibri" pitchFamily="34" charset="0"/>
                          <a:cs typeface="Arial" pitchFamily="34" charset="0"/>
                        </a:rPr>
                        <a:t> </a:t>
                      </a:r>
                      <a:r>
                        <a:rPr lang="en-US" sz="1400" b="0" i="0" dirty="0" smtClean="0">
                          <a:latin typeface="Calibri" pitchFamily="34" charset="0"/>
                          <a:cs typeface="Arial" pitchFamily="34" charset="0"/>
                        </a:rPr>
                        <a:t>Kosovo</a:t>
                      </a:r>
                      <a:endParaRPr lang="en-US" sz="1400" b="0" i="0" dirty="0">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algn="l">
                        <a:buFont typeface="Arial" pitchFamily="34" charset="0"/>
                        <a:buNone/>
                      </a:pPr>
                      <a:r>
                        <a:rPr lang="en-US" sz="1400" b="0" dirty="0" smtClean="0">
                          <a:solidFill>
                            <a:schemeClr val="tx1"/>
                          </a:solidFill>
                          <a:latin typeface="Calibri" pitchFamily="34" charset="0"/>
                          <a:cs typeface="Arial" pitchFamily="34" charset="0"/>
                        </a:rPr>
                        <a:t>  Saudi </a:t>
                      </a:r>
                      <a:r>
                        <a:rPr lang="en-US" sz="1400" b="0" dirty="0" smtClean="0">
                          <a:solidFill>
                            <a:schemeClr val="tx1"/>
                          </a:solidFill>
                          <a:latin typeface="Calibri" pitchFamily="34" charset="0"/>
                          <a:cs typeface="Arial" pitchFamily="34" charset="0"/>
                        </a:rPr>
                        <a:t>Arabia</a:t>
                      </a:r>
                      <a:endParaRPr lang="en-US" sz="1400" b="0" dirty="0" smtClean="0">
                        <a:solidFill>
                          <a:schemeClr val="tx1"/>
                        </a:solidFill>
                        <a:latin typeface="Calibri" pitchFamily="34" charset="0"/>
                        <a:cs typeface="Arial" pitchFamily="34" charset="0"/>
                      </a:endParaRPr>
                    </a:p>
                  </a:txBody>
                  <a:tcPr marL="228600" marR="0" marT="0" marB="0" anchor="ctr">
                    <a:cell3D prstMaterial="dkEdge">
                      <a:bevel prst="coolSlant"/>
                      <a:lightRig rig="flood" dir="t"/>
                    </a:cell3D>
                  </a:tcPr>
                </a:tc>
                <a:tc>
                  <a:txBody>
                    <a:bodyPr/>
                    <a:lstStyle/>
                    <a:p>
                      <a:pPr>
                        <a:buFont typeface="Arial" pitchFamily="34" charset="0"/>
                        <a:buNone/>
                      </a:pPr>
                      <a:r>
                        <a:rPr lang="en-US" sz="1400" b="0" dirty="0" smtClean="0">
                          <a:latin typeface="Calibri" pitchFamily="34" charset="0"/>
                          <a:cs typeface="Arial" pitchFamily="34" charset="0"/>
                        </a:rPr>
                        <a:t>   </a:t>
                      </a:r>
                      <a:endParaRPr lang="en-US" sz="1400" b="0" dirty="0">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algn="l">
                        <a:buFont typeface="Arial" pitchFamily="34" charset="0"/>
                        <a:buNone/>
                      </a:pPr>
                      <a:r>
                        <a:rPr lang="en-US" sz="1400" b="0" baseline="0" dirty="0" smtClean="0">
                          <a:solidFill>
                            <a:schemeClr val="tx1"/>
                          </a:solidFill>
                          <a:latin typeface="Calibri" pitchFamily="34" charset="0"/>
                          <a:cs typeface="Arial" pitchFamily="34" charset="0"/>
                        </a:rPr>
                        <a:t>  UAE </a:t>
                      </a:r>
                      <a:endParaRPr lang="en-US" sz="1400" b="0" dirty="0" smtClean="0">
                        <a:solidFill>
                          <a:schemeClr val="tx1"/>
                        </a:solidFill>
                        <a:latin typeface="Calibri" pitchFamily="34" charset="0"/>
                        <a:cs typeface="Arial" pitchFamily="34" charset="0"/>
                      </a:endParaRPr>
                    </a:p>
                  </a:txBody>
                  <a:tcPr marL="228600" marR="0" marT="0" marB="0" anchor="ctr">
                    <a:cell3D prstMaterial="dkEdge">
                      <a:bevel prst="coolSlant"/>
                      <a:lightRig rig="flood" dir="t"/>
                    </a:cell3D>
                  </a:tcPr>
                </a:tc>
                <a:tc>
                  <a:txBody>
                    <a:bodyPr/>
                    <a:lstStyle/>
                    <a:p>
                      <a:endParaRPr lang="en-US" sz="1400" b="0" dirty="0">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algn="l">
                        <a:buFont typeface="Arial" pitchFamily="34" charset="0"/>
                        <a:buNone/>
                      </a:pPr>
                      <a:r>
                        <a:rPr lang="en-US" sz="1400" b="0" dirty="0" smtClean="0">
                          <a:solidFill>
                            <a:schemeClr val="tx1"/>
                          </a:solidFill>
                          <a:latin typeface="Calibri" pitchFamily="34" charset="0"/>
                          <a:cs typeface="Arial" pitchFamily="34" charset="0"/>
                        </a:rPr>
                        <a:t>  Iraq  </a:t>
                      </a:r>
                    </a:p>
                  </a:txBody>
                  <a:tcPr marL="228600" marR="0" marT="0" marB="0" anchor="ctr">
                    <a:cell3D prstMaterial="dkEdge">
                      <a:bevel prst="coolSlant"/>
                      <a:lightRig rig="flood" dir="t"/>
                    </a:cell3D>
                  </a:tcPr>
                </a:tc>
                <a:tc>
                  <a:txBody>
                    <a:bodyPr/>
                    <a:lstStyle/>
                    <a:p>
                      <a:endParaRPr lang="en-US" sz="1400" b="0" dirty="0">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algn="l">
                        <a:buFont typeface="Arial" pitchFamily="34" charset="0"/>
                        <a:buNone/>
                      </a:pPr>
                      <a:r>
                        <a:rPr lang="en-US" sz="1400" b="0" dirty="0" smtClean="0">
                          <a:solidFill>
                            <a:schemeClr val="tx1"/>
                          </a:solidFill>
                          <a:latin typeface="Calibri" pitchFamily="34" charset="0"/>
                          <a:cs typeface="Arial" pitchFamily="34" charset="0"/>
                        </a:rPr>
                        <a:t>  Jordan</a:t>
                      </a:r>
                      <a:r>
                        <a:rPr lang="en-US" sz="1400" b="0" baseline="0" dirty="0" smtClean="0">
                          <a:solidFill>
                            <a:schemeClr val="tx1"/>
                          </a:solidFill>
                          <a:latin typeface="Calibri" pitchFamily="34" charset="0"/>
                          <a:cs typeface="Arial" pitchFamily="34" charset="0"/>
                        </a:rPr>
                        <a:t> </a:t>
                      </a:r>
                      <a:endParaRPr lang="en-US" sz="1400" b="0" dirty="0" smtClean="0">
                        <a:solidFill>
                          <a:schemeClr val="tx1"/>
                        </a:solidFill>
                        <a:latin typeface="Calibri" pitchFamily="34" charset="0"/>
                        <a:cs typeface="Arial" pitchFamily="34" charset="0"/>
                      </a:endParaRPr>
                    </a:p>
                  </a:txBody>
                  <a:tcPr marL="228600" marR="0" marT="0" marB="0" anchor="ctr">
                    <a:cell3D prstMaterial="dkEdge">
                      <a:bevel prst="coolSlant"/>
                      <a:lightRig rig="flood" dir="t"/>
                    </a:cell3D>
                  </a:tcPr>
                </a:tc>
                <a:tc>
                  <a:txBody>
                    <a:bodyPr/>
                    <a:lstStyle/>
                    <a:p>
                      <a:endParaRPr lang="en-US" sz="1400" b="0" dirty="0">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algn="ctr"/>
                      <a:r>
                        <a:rPr lang="en-US" sz="1400" b="1" dirty="0" smtClean="0">
                          <a:latin typeface="+mn-lt"/>
                        </a:rPr>
                        <a:t>SOUTHCOM</a:t>
                      </a:r>
                      <a:endParaRPr lang="en-US" sz="1400" b="1" dirty="0">
                        <a:latin typeface="+mn-lt"/>
                      </a:endParaRPr>
                    </a:p>
                  </a:txBody>
                  <a:tcPr marT="0" marB="0" anchor="ctr">
                    <a:cell3D prstMaterial="dkEdge">
                      <a:bevel prst="coolSlant"/>
                      <a:lightRig rig="flood" dir="t"/>
                    </a:cell3D>
                    <a:solidFill>
                      <a:schemeClr val="tx2">
                        <a:lumMod val="20000"/>
                        <a:lumOff val="80000"/>
                      </a:schemeClr>
                    </a:solidFill>
                  </a:tcPr>
                </a:tc>
                <a:tc>
                  <a:txBody>
                    <a:bodyPr/>
                    <a:lstStyle/>
                    <a:p>
                      <a:pPr algn="ctr"/>
                      <a:r>
                        <a:rPr lang="en-US" sz="1400" b="1" dirty="0" smtClean="0">
                          <a:latin typeface="Arial" pitchFamily="34" charset="0"/>
                          <a:cs typeface="Arial" pitchFamily="34" charset="0"/>
                        </a:rPr>
                        <a:t>SOUTHCOM</a:t>
                      </a:r>
                      <a:r>
                        <a:rPr lang="en-US" sz="1400" b="1" baseline="0" dirty="0" smtClean="0">
                          <a:latin typeface="Arial" pitchFamily="34" charset="0"/>
                          <a:cs typeface="Arial" pitchFamily="34" charset="0"/>
                        </a:rPr>
                        <a:t> CONT</a:t>
                      </a:r>
                      <a:endParaRPr lang="en-US" sz="1400" b="1" dirty="0">
                        <a:latin typeface="Arial" pitchFamily="34" charset="0"/>
                        <a:cs typeface="Arial" pitchFamily="34" charset="0"/>
                      </a:endParaRPr>
                    </a:p>
                  </a:txBody>
                  <a:tcPr marT="0" marB="0" anchor="ctr">
                    <a:cell3D prstMaterial="dkEdge">
                      <a:bevel prst="coolSlant"/>
                      <a:lightRig rig="flood" dir="t"/>
                    </a:cell3D>
                    <a:solidFill>
                      <a:schemeClr val="tx2">
                        <a:lumMod val="20000"/>
                        <a:lumOff val="80000"/>
                      </a:schemeClr>
                    </a:solidFill>
                  </a:tcPr>
                </a:tc>
              </a:tr>
              <a:tr h="206888">
                <a:tc>
                  <a:txBody>
                    <a:bodyPr/>
                    <a:lstStyle/>
                    <a:p>
                      <a:pPr>
                        <a:buFont typeface="Arial" pitchFamily="34" charset="0"/>
                        <a:buNone/>
                      </a:pPr>
                      <a:r>
                        <a:rPr lang="en-US" sz="1400" b="0" dirty="0" smtClean="0">
                          <a:solidFill>
                            <a:schemeClr val="tx1"/>
                          </a:solidFill>
                          <a:latin typeface="Calibri" pitchFamily="34" charset="0"/>
                        </a:rPr>
                        <a:t>  </a:t>
                      </a:r>
                      <a:r>
                        <a:rPr lang="en-US" sz="1400" b="0" dirty="0" smtClean="0">
                          <a:solidFill>
                            <a:schemeClr val="tx1"/>
                          </a:solidFill>
                          <a:latin typeface="Calibri" pitchFamily="34" charset="0"/>
                        </a:rPr>
                        <a:t>Colombia</a:t>
                      </a:r>
                      <a:endParaRPr lang="en-US" sz="1400" b="0" dirty="0" smtClean="0">
                        <a:solidFill>
                          <a:schemeClr val="tx1"/>
                        </a:solidFill>
                        <a:latin typeface="Calibri" pitchFamily="34" charset="0"/>
                      </a:endParaRPr>
                    </a:p>
                  </a:txBody>
                  <a:tcPr marL="228600" marT="0" marB="0" anchor="ctr">
                    <a:cell3D prstMaterial="dkEdge">
                      <a:bevel prst="coolSlan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prstClr val="black"/>
                          </a:solidFill>
                          <a:latin typeface="Calibri" pitchFamily="34" charset="0"/>
                          <a:cs typeface="Arial" pitchFamily="34" charset="0"/>
                        </a:rPr>
                        <a:t>Belize</a:t>
                      </a:r>
                      <a:endParaRPr lang="en-US" sz="1400" b="0" dirty="0" smtClean="0">
                        <a:solidFill>
                          <a:prstClr val="black"/>
                        </a:solidFill>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rPr>
                        <a:t>  Dominican </a:t>
                      </a:r>
                      <a:r>
                        <a:rPr lang="en-US" sz="1400" b="0" dirty="0" smtClean="0">
                          <a:solidFill>
                            <a:schemeClr val="tx1"/>
                          </a:solidFill>
                          <a:latin typeface="Calibri" pitchFamily="34" charset="0"/>
                        </a:rPr>
                        <a:t>Rep</a:t>
                      </a:r>
                      <a:endParaRPr lang="en-US" sz="1400" b="0" dirty="0" smtClean="0">
                        <a:solidFill>
                          <a:schemeClr val="tx1"/>
                        </a:solidFill>
                        <a:latin typeface="Calibri" pitchFamily="34" charset="0"/>
                        <a:cs typeface="Arial" pitchFamily="34" charset="0"/>
                      </a:endParaRPr>
                    </a:p>
                  </a:txBody>
                  <a:tcPr marL="228600" marT="0" marB="0" anchor="ctr">
                    <a:cell3D prstMaterial="dkEdge">
                      <a:bevel prst="coolSlant"/>
                      <a:lightRig rig="flood" dir="t"/>
                    </a:cell3D>
                  </a:tcPr>
                </a:tc>
                <a:tc>
                  <a:txBody>
                    <a:bodyPr/>
                    <a:lstStyle/>
                    <a:p>
                      <a:pPr>
                        <a:buFont typeface="Arial" pitchFamily="34" charset="0"/>
                        <a:buNone/>
                      </a:pPr>
                      <a:endParaRPr lang="en-US" sz="1400" b="0" dirty="0">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  </a:t>
                      </a:r>
                      <a:r>
                        <a:rPr lang="en-US" sz="1400" b="0" dirty="0" smtClean="0">
                          <a:solidFill>
                            <a:schemeClr val="tx1"/>
                          </a:solidFill>
                          <a:latin typeface="Calibri" pitchFamily="34" charset="0"/>
                          <a:cs typeface="Arial" pitchFamily="34" charset="0"/>
                        </a:rPr>
                        <a:t>Ecuador</a:t>
                      </a:r>
                      <a:endParaRPr lang="en-US" sz="1400" b="0" dirty="0" smtClean="0">
                        <a:solidFill>
                          <a:schemeClr val="tx1"/>
                        </a:solidFill>
                        <a:latin typeface="Calibri" pitchFamily="34" charset="0"/>
                        <a:cs typeface="Arial" pitchFamily="34" charset="0"/>
                      </a:endParaRPr>
                    </a:p>
                  </a:txBody>
                  <a:tcPr marL="228600" marT="0" marB="0" anchor="ctr">
                    <a:cell3D prstMaterial="dkEdge">
                      <a:bevel prst="coolSlant"/>
                      <a:lightRig rig="flood" dir="t"/>
                    </a:cell3D>
                  </a:tcPr>
                </a:tc>
                <a:tc>
                  <a:txBody>
                    <a:bodyPr/>
                    <a:lstStyle/>
                    <a:p>
                      <a:endParaRPr lang="en-US" sz="1400" b="0" dirty="0">
                        <a:latin typeface="Calibri" pitchFamily="34" charset="0"/>
                        <a:cs typeface="Arial" pitchFamily="34" charset="0"/>
                      </a:endParaRPr>
                    </a:p>
                  </a:txBody>
                  <a:tcPr marL="228600" marT="0" marB="0" anchor="ctr">
                    <a:cell3D prstMaterial="dkEdge">
                      <a:bevel prst="coolSlant"/>
                      <a:lightRig rig="flood" dir="t"/>
                    </a:cell3D>
                  </a:tcPr>
                </a:tc>
              </a:tr>
              <a:tr h="22365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Calibri" pitchFamily="34" charset="0"/>
                          <a:cs typeface="Arial" pitchFamily="34" charset="0"/>
                        </a:rPr>
                        <a:t>  </a:t>
                      </a:r>
                      <a:r>
                        <a:rPr lang="en-US" sz="1400" b="0" dirty="0" smtClean="0">
                          <a:solidFill>
                            <a:schemeClr val="tx1"/>
                          </a:solidFill>
                          <a:latin typeface="Calibri" pitchFamily="34" charset="0"/>
                          <a:cs typeface="Arial" pitchFamily="34" charset="0"/>
                        </a:rPr>
                        <a:t>Nicaragua</a:t>
                      </a:r>
                      <a:endParaRPr lang="en-US" sz="1400" b="0" dirty="0" smtClean="0">
                        <a:solidFill>
                          <a:schemeClr val="tx1"/>
                        </a:solidFill>
                        <a:latin typeface="Calibri" pitchFamily="34" charset="0"/>
                        <a:cs typeface="Arial" pitchFamily="34" charset="0"/>
                      </a:endParaRPr>
                    </a:p>
                  </a:txBody>
                  <a:tcPr marL="228600" marT="0" marB="0" anchor="ctr">
                    <a:cell3D prstMaterial="dkEdge">
                      <a:bevel prst="coolSlant"/>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AFRICOM</a:t>
                      </a:r>
                    </a:p>
                  </a:txBody>
                  <a:tcPr marL="228600" marT="0" marB="0" anchor="ctr">
                    <a:cell3D prstMaterial="dkEdge">
                      <a:bevel prst="coolSlant"/>
                      <a:lightRig rig="flood" dir="t"/>
                    </a:cell3D>
                    <a:solidFill>
                      <a:schemeClr val="tx2">
                        <a:lumMod val="20000"/>
                        <a:lumOff val="80000"/>
                      </a:schemeClr>
                    </a:solidFill>
                  </a:tcPr>
                </a:tc>
              </a:tr>
              <a:tr h="206888">
                <a:tc>
                  <a:txBody>
                    <a:bodyPr/>
                    <a:lstStyle/>
                    <a:p>
                      <a:pPr>
                        <a:buFont typeface="Arial" pitchFamily="34" charset="0"/>
                        <a:buNone/>
                      </a:pPr>
                      <a:r>
                        <a:rPr lang="en-US" sz="1400" b="0" dirty="0" smtClean="0">
                          <a:solidFill>
                            <a:prstClr val="black"/>
                          </a:solidFill>
                          <a:latin typeface="Calibri" pitchFamily="34" charset="0"/>
                          <a:cs typeface="Arial" pitchFamily="34" charset="0"/>
                        </a:rPr>
                        <a:t>  </a:t>
                      </a:r>
                      <a:r>
                        <a:rPr lang="en-US" sz="1400" b="0" dirty="0" smtClean="0">
                          <a:solidFill>
                            <a:prstClr val="black"/>
                          </a:solidFill>
                          <a:latin typeface="Calibri" pitchFamily="34" charset="0"/>
                          <a:cs typeface="Arial" pitchFamily="34" charset="0"/>
                        </a:rPr>
                        <a:t>Panama</a:t>
                      </a:r>
                      <a:endParaRPr lang="en-US" sz="1400" b="0" dirty="0">
                        <a:latin typeface="Calibri" pitchFamily="34" charset="0"/>
                      </a:endParaRPr>
                    </a:p>
                  </a:txBody>
                  <a:tcPr marL="228600" marT="0" marB="0" anchor="ctr">
                    <a:cell3D prstMaterial="dkEdge">
                      <a:bevel prst="coolSlan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prstClr val="black"/>
                        </a:solidFill>
                        <a:latin typeface="Calibri" pitchFamily="34" charset="0"/>
                        <a:cs typeface="Arial" pitchFamily="34" charset="0"/>
                      </a:endParaRPr>
                    </a:p>
                  </a:txBody>
                  <a:tcPr marL="228600" marT="0" marB="0" anchor="ctr">
                    <a:cell3D prstMaterial="dkEdge">
                      <a:bevel prst="coolSlant"/>
                      <a:lightRig rig="flood" dir="t"/>
                    </a:cell3D>
                  </a:tcPr>
                </a:tc>
              </a:tr>
              <a:tr h="206888">
                <a:tc>
                  <a:txBody>
                    <a:bodyPr/>
                    <a:lstStyle/>
                    <a:p>
                      <a:pPr>
                        <a:buFont typeface="Arial" pitchFamily="34" charset="0"/>
                        <a:buNone/>
                      </a:pPr>
                      <a:r>
                        <a:rPr lang="en-US" sz="1400" b="0" dirty="0" smtClean="0">
                          <a:solidFill>
                            <a:prstClr val="black"/>
                          </a:solidFill>
                          <a:latin typeface="Calibri" pitchFamily="34" charset="0"/>
                          <a:cs typeface="Arial" pitchFamily="34" charset="0"/>
                        </a:rPr>
                        <a:t>  </a:t>
                      </a:r>
                      <a:r>
                        <a:rPr lang="en-US" sz="1400" b="0" dirty="0" smtClean="0">
                          <a:solidFill>
                            <a:prstClr val="black"/>
                          </a:solidFill>
                          <a:latin typeface="Calibri" pitchFamily="34" charset="0"/>
                          <a:cs typeface="Arial" pitchFamily="34" charset="0"/>
                        </a:rPr>
                        <a:t>Peru</a:t>
                      </a:r>
                      <a:endParaRPr lang="en-US" sz="1400" b="0" dirty="0" smtClean="0">
                        <a:solidFill>
                          <a:prstClr val="black"/>
                        </a:solidFill>
                        <a:latin typeface="Calibri" pitchFamily="34" charset="0"/>
                        <a:cs typeface="Arial" pitchFamily="34" charset="0"/>
                      </a:endParaRPr>
                    </a:p>
                  </a:txBody>
                  <a:tcPr marL="228600" marT="0" marB="0" anchor="ctr">
                    <a:cell3D prstMaterial="dkEdge">
                      <a:bevel prst="coolSlan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1" u="none" strike="noStrike" kern="1200" cap="none" spc="0" normalizeH="0" baseline="0" noProof="0" dirty="0" smtClean="0">
                        <a:ln>
                          <a:noFill/>
                        </a:ln>
                        <a:solidFill>
                          <a:prstClr val="black"/>
                        </a:solidFill>
                        <a:effectLst/>
                        <a:uLnTx/>
                        <a:uFillTx/>
                        <a:latin typeface="Arial" charset="0"/>
                        <a:ea typeface="+mn-ea"/>
                        <a:cs typeface="Arial" charset="0"/>
                      </a:endParaRPr>
                    </a:p>
                  </a:txBody>
                  <a:tcPr marL="0" marR="0" marT="0" marB="0" anchor="ctr">
                    <a:cell3D prstMaterial="dkEdge">
                      <a:bevel prst="coolSlant"/>
                      <a:lightRig rig="flood" dir="t"/>
                    </a:cell3D>
                  </a:tcPr>
                </a:tc>
              </a:tr>
              <a:tr h="206888">
                <a:tc>
                  <a:txBody>
                    <a:bodyPr/>
                    <a:lstStyle/>
                    <a:p>
                      <a:pPr>
                        <a:buFont typeface="Arial" pitchFamily="34" charset="0"/>
                        <a:buNone/>
                      </a:pPr>
                      <a:r>
                        <a:rPr lang="en-US" sz="1400" b="0" dirty="0" smtClean="0">
                          <a:solidFill>
                            <a:schemeClr val="tx1"/>
                          </a:solidFill>
                          <a:latin typeface="Calibri" pitchFamily="34" charset="0"/>
                        </a:rPr>
                        <a:t>  </a:t>
                      </a:r>
                      <a:r>
                        <a:rPr lang="en-US" sz="1400" b="0" dirty="0" smtClean="0">
                          <a:solidFill>
                            <a:schemeClr val="tx1"/>
                          </a:solidFill>
                          <a:latin typeface="Calibri" pitchFamily="34" charset="0"/>
                        </a:rPr>
                        <a:t>Guatemala</a:t>
                      </a:r>
                      <a:endParaRPr lang="en-US" sz="1400" b="0" dirty="0">
                        <a:solidFill>
                          <a:schemeClr val="tx1"/>
                        </a:solidFill>
                        <a:latin typeface="Calibri" pitchFamily="34" charset="0"/>
                      </a:endParaRPr>
                    </a:p>
                  </a:txBody>
                  <a:tcPr marL="228600" marT="0" marB="0" anchor="ctr">
                    <a:cell3D prstMaterial="dkEdge">
                      <a:bevel prst="coolSlant"/>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kern="1200" cap="none" spc="0" normalizeH="0" baseline="0" noProof="0" dirty="0" smtClean="0">
                          <a:ln>
                            <a:noFill/>
                          </a:ln>
                          <a:solidFill>
                            <a:prstClr val="black"/>
                          </a:solidFill>
                          <a:effectLst/>
                          <a:uLnTx/>
                          <a:uFillTx/>
                          <a:latin typeface="Arial" charset="0"/>
                          <a:ea typeface="+mn-ea"/>
                          <a:cs typeface="Arial" charset="0"/>
                        </a:rPr>
                        <a:t> </a:t>
                      </a:r>
                    </a:p>
                  </a:txBody>
                  <a:tcPr marL="0" marR="0" marT="0" marB="0" anchor="ctr">
                    <a:cell3D prstMaterial="dkEdge">
                      <a:bevel prst="coolSlant"/>
                      <a:lightRig rig="flood" dir="t"/>
                    </a:cell3D>
                  </a:tcPr>
                </a:tc>
              </a:tr>
            </a:tbl>
          </a:graphicData>
        </a:graphic>
      </p:graphicFrame>
      <p:sp>
        <p:nvSpPr>
          <p:cNvPr id="60" name="Oval 59"/>
          <p:cNvSpPr/>
          <p:nvPr/>
        </p:nvSpPr>
        <p:spPr bwMode="auto">
          <a:xfrm>
            <a:off x="2362200" y="1600200"/>
            <a:ext cx="55563" cy="87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31"/>
          <p:cNvSpPr/>
          <p:nvPr/>
        </p:nvSpPr>
        <p:spPr bwMode="auto">
          <a:xfrm>
            <a:off x="2914650" y="2590800"/>
            <a:ext cx="57150" cy="87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68" name="Oval 67"/>
          <p:cNvSpPr/>
          <p:nvPr/>
        </p:nvSpPr>
        <p:spPr bwMode="auto">
          <a:xfrm>
            <a:off x="2819400" y="2286000"/>
            <a:ext cx="57150" cy="87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Oval 75"/>
          <p:cNvSpPr/>
          <p:nvPr/>
        </p:nvSpPr>
        <p:spPr bwMode="auto">
          <a:xfrm>
            <a:off x="1009650" y="2667000"/>
            <a:ext cx="57150" cy="87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Oval 61"/>
          <p:cNvSpPr/>
          <p:nvPr/>
        </p:nvSpPr>
        <p:spPr bwMode="auto">
          <a:xfrm>
            <a:off x="920750" y="2235200"/>
            <a:ext cx="57150" cy="87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Oval 77"/>
          <p:cNvSpPr/>
          <p:nvPr/>
        </p:nvSpPr>
        <p:spPr bwMode="auto">
          <a:xfrm flipH="1">
            <a:off x="727075" y="2774950"/>
            <a:ext cx="46038" cy="44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Oval 74"/>
          <p:cNvSpPr/>
          <p:nvPr/>
        </p:nvSpPr>
        <p:spPr bwMode="auto">
          <a:xfrm>
            <a:off x="788988" y="2819400"/>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p:cNvSpPr/>
          <p:nvPr/>
        </p:nvSpPr>
        <p:spPr bwMode="auto">
          <a:xfrm>
            <a:off x="696913" y="2868613"/>
            <a:ext cx="57150" cy="8731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Oval 86"/>
          <p:cNvSpPr/>
          <p:nvPr/>
        </p:nvSpPr>
        <p:spPr bwMode="auto">
          <a:xfrm>
            <a:off x="873125" y="2501900"/>
            <a:ext cx="57150" cy="873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Oval 72"/>
          <p:cNvSpPr/>
          <p:nvPr/>
        </p:nvSpPr>
        <p:spPr bwMode="auto">
          <a:xfrm>
            <a:off x="2743200" y="2286000"/>
            <a:ext cx="55563" cy="873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TextBox 5"/>
          <p:cNvSpPr txBox="1">
            <a:spLocks noChangeArrowheads="1"/>
          </p:cNvSpPr>
          <p:nvPr/>
        </p:nvSpPr>
        <p:spPr bwMode="auto">
          <a:xfrm>
            <a:off x="1418650" y="6378575"/>
            <a:ext cx="6140450" cy="461963"/>
          </a:xfrm>
          <a:prstGeom prst="rect">
            <a:avLst/>
          </a:prstGeom>
          <a:noFill/>
          <a:ln w="9525">
            <a:noFill/>
            <a:miter lim="800000"/>
            <a:headEnd/>
            <a:tailEnd/>
          </a:ln>
        </p:spPr>
        <p:txBody>
          <a:bodyPr anchor="ctr">
            <a:spAutoFit/>
          </a:bodyPr>
          <a:lstStyle/>
          <a:p>
            <a:pPr algn="ctr"/>
            <a:r>
              <a:rPr lang="en-US" sz="2400" dirty="0">
                <a:solidFill>
                  <a:srgbClr val="FFFFFF"/>
                </a:solidFill>
                <a:latin typeface="Berlin Sans FB Demi" pitchFamily="34" charset="0"/>
              </a:rPr>
              <a:t>Collaborative Enterprise</a:t>
            </a:r>
          </a:p>
        </p:txBody>
      </p:sp>
      <p:grpSp>
        <p:nvGrpSpPr>
          <p:cNvPr id="2" name="Group 589"/>
          <p:cNvGrpSpPr/>
          <p:nvPr/>
        </p:nvGrpSpPr>
        <p:grpSpPr>
          <a:xfrm>
            <a:off x="0" y="0"/>
            <a:ext cx="9382125" cy="6374030"/>
            <a:chOff x="0" y="0"/>
            <a:chExt cx="9382125" cy="6374030"/>
          </a:xfrm>
        </p:grpSpPr>
        <p:sp>
          <p:nvSpPr>
            <p:cNvPr id="446" name="Oval 6"/>
            <p:cNvSpPr>
              <a:spLocks noChangeArrowheads="1"/>
            </p:cNvSpPr>
            <p:nvPr/>
          </p:nvSpPr>
          <p:spPr bwMode="auto">
            <a:xfrm rot="21208739">
              <a:off x="29679" y="1305928"/>
              <a:ext cx="8911407" cy="5068102"/>
            </a:xfrm>
            <a:prstGeom prst="ellipse">
              <a:avLst/>
            </a:prstGeom>
            <a:gradFill rotWithShape="0">
              <a:gsLst>
                <a:gs pos="0">
                  <a:srgbClr val="FFC000"/>
                </a:gs>
                <a:gs pos="100000">
                  <a:srgbClr val="FFFFBB"/>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auto" hangingPunct="0">
                <a:spcBef>
                  <a:spcPts val="0"/>
                </a:spcBef>
                <a:spcAft>
                  <a:spcPts val="0"/>
                </a:spcAft>
                <a:defRPr/>
              </a:pPr>
              <a:endParaRPr lang="en-US" dirty="0">
                <a:solidFill>
                  <a:prstClr val="black"/>
                </a:solidFill>
                <a:latin typeface="Arial"/>
                <a:cs typeface="Arial" pitchFamily="34" charset="0"/>
              </a:endParaRPr>
            </a:p>
          </p:txBody>
        </p:sp>
        <p:sp>
          <p:nvSpPr>
            <p:cNvPr id="452" name="Oval 6"/>
            <p:cNvSpPr>
              <a:spLocks noChangeArrowheads="1"/>
            </p:cNvSpPr>
            <p:nvPr/>
          </p:nvSpPr>
          <p:spPr bwMode="auto">
            <a:xfrm rot="353778">
              <a:off x="3381121" y="1045732"/>
              <a:ext cx="5735271" cy="1457482"/>
            </a:xfrm>
            <a:prstGeom prst="ellipse">
              <a:avLst/>
            </a:prstGeom>
            <a:solidFill>
              <a:srgbClr val="FFC000">
                <a:alpha val="62000"/>
              </a:srgb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auto" hangingPunct="0">
                <a:spcBef>
                  <a:spcPts val="0"/>
                </a:spcBef>
                <a:spcAft>
                  <a:spcPts val="0"/>
                </a:spcAft>
                <a:defRPr/>
              </a:pPr>
              <a:endParaRPr lang="en-US" dirty="0">
                <a:solidFill>
                  <a:prstClr val="black"/>
                </a:solidFill>
                <a:latin typeface="Arial"/>
                <a:cs typeface="Arial" pitchFamily="34" charset="0"/>
              </a:endParaRPr>
            </a:p>
          </p:txBody>
        </p:sp>
        <p:sp>
          <p:nvSpPr>
            <p:cNvPr id="447" name="Freeform 446"/>
            <p:cNvSpPr/>
            <p:nvPr/>
          </p:nvSpPr>
          <p:spPr>
            <a:xfrm rot="5400000">
              <a:off x="-79250" y="1577102"/>
              <a:ext cx="2416430" cy="2257928"/>
            </a:xfrm>
            <a:custGeom>
              <a:avLst/>
              <a:gdLst>
                <a:gd name="connsiteX0" fmla="*/ 0 w 2990850"/>
                <a:gd name="connsiteY0" fmla="*/ 1466849 h 1466849"/>
                <a:gd name="connsiteX1" fmla="*/ 2990850 w 2990850"/>
                <a:gd name="connsiteY1" fmla="*/ 0 h 1466849"/>
                <a:gd name="connsiteX2" fmla="*/ 2990850 w 2990850"/>
                <a:gd name="connsiteY2" fmla="*/ 1466849 h 1466849"/>
                <a:gd name="connsiteX3" fmla="*/ 0 w 2990850"/>
                <a:gd name="connsiteY3" fmla="*/ 1466849 h 1466849"/>
                <a:gd name="connsiteX0" fmla="*/ 0 w 2990850"/>
                <a:gd name="connsiteY0" fmla="*/ 1466849 h 1628774"/>
                <a:gd name="connsiteX1" fmla="*/ 2990850 w 2990850"/>
                <a:gd name="connsiteY1" fmla="*/ 0 h 1628774"/>
                <a:gd name="connsiteX2" fmla="*/ 1457325 w 2990850"/>
                <a:gd name="connsiteY2" fmla="*/ 1628774 h 1628774"/>
                <a:gd name="connsiteX3" fmla="*/ 0 w 2990850"/>
                <a:gd name="connsiteY3" fmla="*/ 1466849 h 1628774"/>
                <a:gd name="connsiteX0" fmla="*/ 0 w 3343275"/>
                <a:gd name="connsiteY0" fmla="*/ 1266824 h 1428749"/>
                <a:gd name="connsiteX1" fmla="*/ 3343275 w 3343275"/>
                <a:gd name="connsiteY1" fmla="*/ 0 h 1428749"/>
                <a:gd name="connsiteX2" fmla="*/ 1457325 w 3343275"/>
                <a:gd name="connsiteY2" fmla="*/ 1428749 h 1428749"/>
                <a:gd name="connsiteX3" fmla="*/ 0 w 3343275"/>
                <a:gd name="connsiteY3" fmla="*/ 1266824 h 1428749"/>
                <a:gd name="connsiteX0" fmla="*/ 0 w 3343275"/>
                <a:gd name="connsiteY0" fmla="*/ 1266824 h 2612090"/>
                <a:gd name="connsiteX1" fmla="*/ 3343275 w 3343275"/>
                <a:gd name="connsiteY1" fmla="*/ 0 h 2612090"/>
                <a:gd name="connsiteX2" fmla="*/ 829795 w 3343275"/>
                <a:gd name="connsiteY2" fmla="*/ 2612090 h 2612090"/>
                <a:gd name="connsiteX3" fmla="*/ 0 w 3343275"/>
                <a:gd name="connsiteY3" fmla="*/ 1266824 h 2612090"/>
                <a:gd name="connsiteX0" fmla="*/ 0 w 2697816"/>
                <a:gd name="connsiteY0" fmla="*/ 917201 h 2612090"/>
                <a:gd name="connsiteX1" fmla="*/ 2697816 w 2697816"/>
                <a:gd name="connsiteY1" fmla="*/ 0 h 2612090"/>
                <a:gd name="connsiteX2" fmla="*/ 184336 w 2697816"/>
                <a:gd name="connsiteY2" fmla="*/ 2612090 h 2612090"/>
                <a:gd name="connsiteX3" fmla="*/ 0 w 2697816"/>
                <a:gd name="connsiteY3" fmla="*/ 917201 h 2612090"/>
                <a:gd name="connsiteX0" fmla="*/ 0 w 2697816"/>
                <a:gd name="connsiteY0" fmla="*/ 917201 h 2638984"/>
                <a:gd name="connsiteX1" fmla="*/ 2697816 w 2697816"/>
                <a:gd name="connsiteY1" fmla="*/ 0 h 2638984"/>
                <a:gd name="connsiteX2" fmla="*/ 184336 w 2697816"/>
                <a:gd name="connsiteY2" fmla="*/ 2638984 h 2638984"/>
                <a:gd name="connsiteX3" fmla="*/ 0 w 2697816"/>
                <a:gd name="connsiteY3" fmla="*/ 917201 h 2638984"/>
                <a:gd name="connsiteX0" fmla="*/ 0 w 2697816"/>
                <a:gd name="connsiteY0" fmla="*/ 917201 h 2638984"/>
                <a:gd name="connsiteX1" fmla="*/ 2697816 w 2697816"/>
                <a:gd name="connsiteY1" fmla="*/ 0 h 2638984"/>
                <a:gd name="connsiteX2" fmla="*/ 484595 w 2697816"/>
                <a:gd name="connsiteY2" fmla="*/ 2304560 h 2638984"/>
                <a:gd name="connsiteX3" fmla="*/ 184336 w 2697816"/>
                <a:gd name="connsiteY3" fmla="*/ 2638984 h 2638984"/>
                <a:gd name="connsiteX4" fmla="*/ 0 w 2697816"/>
                <a:gd name="connsiteY4" fmla="*/ 917201 h 2638984"/>
                <a:gd name="connsiteX0" fmla="*/ 0 w 2697816"/>
                <a:gd name="connsiteY0" fmla="*/ 917201 h 2638984"/>
                <a:gd name="connsiteX1" fmla="*/ 2697816 w 2697816"/>
                <a:gd name="connsiteY1" fmla="*/ 0 h 2638984"/>
                <a:gd name="connsiteX2" fmla="*/ 457701 w 2697816"/>
                <a:gd name="connsiteY2" fmla="*/ 2483854 h 2638984"/>
                <a:gd name="connsiteX3" fmla="*/ 184336 w 2697816"/>
                <a:gd name="connsiteY3" fmla="*/ 2638984 h 2638984"/>
                <a:gd name="connsiteX4" fmla="*/ 0 w 2697816"/>
                <a:gd name="connsiteY4" fmla="*/ 917201 h 2638984"/>
                <a:gd name="connsiteX0" fmla="*/ 0 w 2697816"/>
                <a:gd name="connsiteY0" fmla="*/ 917201 h 2638984"/>
                <a:gd name="connsiteX1" fmla="*/ 2697816 w 2697816"/>
                <a:gd name="connsiteY1" fmla="*/ 0 h 2638984"/>
                <a:gd name="connsiteX2" fmla="*/ 457702 w 2697816"/>
                <a:gd name="connsiteY2" fmla="*/ 2567965 h 2638984"/>
                <a:gd name="connsiteX3" fmla="*/ 184336 w 2697816"/>
                <a:gd name="connsiteY3" fmla="*/ 2638984 h 2638984"/>
                <a:gd name="connsiteX4" fmla="*/ 0 w 2697816"/>
                <a:gd name="connsiteY4" fmla="*/ 917201 h 2638984"/>
                <a:gd name="connsiteX0" fmla="*/ 0 w 2697816"/>
                <a:gd name="connsiteY0" fmla="*/ 917201 h 2620291"/>
                <a:gd name="connsiteX1" fmla="*/ 2697816 w 2697816"/>
                <a:gd name="connsiteY1" fmla="*/ 0 h 2620291"/>
                <a:gd name="connsiteX2" fmla="*/ 457702 w 2697816"/>
                <a:gd name="connsiteY2" fmla="*/ 2567965 h 2620291"/>
                <a:gd name="connsiteX3" fmla="*/ 219476 w 2697816"/>
                <a:gd name="connsiteY3" fmla="*/ 2620291 h 2620291"/>
                <a:gd name="connsiteX4" fmla="*/ 0 w 2697816"/>
                <a:gd name="connsiteY4" fmla="*/ 917201 h 2620291"/>
                <a:gd name="connsiteX0" fmla="*/ 0 w 2645133"/>
                <a:gd name="connsiteY0" fmla="*/ 649739 h 2620291"/>
                <a:gd name="connsiteX1" fmla="*/ 2645133 w 2645133"/>
                <a:gd name="connsiteY1" fmla="*/ 0 h 2620291"/>
                <a:gd name="connsiteX2" fmla="*/ 405019 w 2645133"/>
                <a:gd name="connsiteY2" fmla="*/ 2567965 h 2620291"/>
                <a:gd name="connsiteX3" fmla="*/ 166793 w 2645133"/>
                <a:gd name="connsiteY3" fmla="*/ 2620291 h 2620291"/>
                <a:gd name="connsiteX4" fmla="*/ 0 w 2645133"/>
                <a:gd name="connsiteY4" fmla="*/ 649739 h 2620291"/>
                <a:gd name="connsiteX0" fmla="*/ 0 w 2645133"/>
                <a:gd name="connsiteY0" fmla="*/ 649739 h 2567965"/>
                <a:gd name="connsiteX1" fmla="*/ 2645133 w 2645133"/>
                <a:gd name="connsiteY1" fmla="*/ 0 h 2567965"/>
                <a:gd name="connsiteX2" fmla="*/ 405019 w 2645133"/>
                <a:gd name="connsiteY2" fmla="*/ 2567965 h 2567965"/>
                <a:gd name="connsiteX3" fmla="*/ 61431 w 2645133"/>
                <a:gd name="connsiteY3" fmla="*/ 2469844 h 2567965"/>
                <a:gd name="connsiteX4" fmla="*/ 0 w 2645133"/>
                <a:gd name="connsiteY4" fmla="*/ 649739 h 2567965"/>
                <a:gd name="connsiteX0" fmla="*/ 0 w 2645133"/>
                <a:gd name="connsiteY0" fmla="*/ 649739 h 2469844"/>
                <a:gd name="connsiteX1" fmla="*/ 2645133 w 2645133"/>
                <a:gd name="connsiteY1" fmla="*/ 0 h 2469844"/>
                <a:gd name="connsiteX2" fmla="*/ 369899 w 2645133"/>
                <a:gd name="connsiteY2" fmla="*/ 2469844 h 2469844"/>
                <a:gd name="connsiteX3" fmla="*/ 61431 w 2645133"/>
                <a:gd name="connsiteY3" fmla="*/ 2469844 h 2469844"/>
                <a:gd name="connsiteX4" fmla="*/ 0 w 2645133"/>
                <a:gd name="connsiteY4" fmla="*/ 649739 h 2469844"/>
                <a:gd name="connsiteX0" fmla="*/ 0 w 2645133"/>
                <a:gd name="connsiteY0" fmla="*/ 649739 h 2469844"/>
                <a:gd name="connsiteX1" fmla="*/ 2645133 w 2645133"/>
                <a:gd name="connsiteY1" fmla="*/ 0 h 2469844"/>
                <a:gd name="connsiteX2" fmla="*/ 703547 w 2645133"/>
                <a:gd name="connsiteY2" fmla="*/ 2185665 h 2469844"/>
                <a:gd name="connsiteX3" fmla="*/ 61431 w 2645133"/>
                <a:gd name="connsiteY3" fmla="*/ 2469844 h 2469844"/>
                <a:gd name="connsiteX4" fmla="*/ 0 w 2645133"/>
                <a:gd name="connsiteY4" fmla="*/ 649739 h 2469844"/>
                <a:gd name="connsiteX0" fmla="*/ 0 w 2645136"/>
                <a:gd name="connsiteY0" fmla="*/ 532725 h 2352830"/>
                <a:gd name="connsiteX1" fmla="*/ 2645136 w 2645136"/>
                <a:gd name="connsiteY1" fmla="*/ 0 h 2352830"/>
                <a:gd name="connsiteX2" fmla="*/ 703547 w 2645136"/>
                <a:gd name="connsiteY2" fmla="*/ 2068651 h 2352830"/>
                <a:gd name="connsiteX3" fmla="*/ 61431 w 2645136"/>
                <a:gd name="connsiteY3" fmla="*/ 2352830 h 2352830"/>
                <a:gd name="connsiteX4" fmla="*/ 0 w 2645136"/>
                <a:gd name="connsiteY4" fmla="*/ 532725 h 2352830"/>
                <a:gd name="connsiteX0" fmla="*/ 0 w 2645136"/>
                <a:gd name="connsiteY0" fmla="*/ 532725 h 2352830"/>
                <a:gd name="connsiteX1" fmla="*/ 2645136 w 2645136"/>
                <a:gd name="connsiteY1" fmla="*/ 0 h 2352830"/>
                <a:gd name="connsiteX2" fmla="*/ 703547 w 2645136"/>
                <a:gd name="connsiteY2" fmla="*/ 2068651 h 2352830"/>
                <a:gd name="connsiteX3" fmla="*/ 61431 w 2645136"/>
                <a:gd name="connsiteY3" fmla="*/ 2352830 h 2352830"/>
                <a:gd name="connsiteX4" fmla="*/ 0 w 2645136"/>
                <a:gd name="connsiteY4" fmla="*/ 532725 h 2352830"/>
                <a:gd name="connsiteX0" fmla="*/ 0 w 2645136"/>
                <a:gd name="connsiteY0" fmla="*/ 532725 h 2352830"/>
                <a:gd name="connsiteX1" fmla="*/ 2645136 w 2645136"/>
                <a:gd name="connsiteY1" fmla="*/ 0 h 2352830"/>
                <a:gd name="connsiteX2" fmla="*/ 703547 w 2645136"/>
                <a:gd name="connsiteY2" fmla="*/ 2068651 h 2352830"/>
                <a:gd name="connsiteX3" fmla="*/ 61431 w 2645136"/>
                <a:gd name="connsiteY3" fmla="*/ 2352830 h 2352830"/>
                <a:gd name="connsiteX4" fmla="*/ 0 w 2645136"/>
                <a:gd name="connsiteY4" fmla="*/ 532725 h 235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136" h="2352830">
                  <a:moveTo>
                    <a:pt x="0" y="532725"/>
                  </a:moveTo>
                  <a:lnTo>
                    <a:pt x="2645136" y="0"/>
                  </a:lnTo>
                  <a:lnTo>
                    <a:pt x="703547" y="2068651"/>
                  </a:lnTo>
                  <a:cubicBezTo>
                    <a:pt x="436826" y="2280392"/>
                    <a:pt x="275470" y="2258104"/>
                    <a:pt x="61431" y="2352830"/>
                  </a:cubicBezTo>
                  <a:lnTo>
                    <a:pt x="0" y="532725"/>
                  </a:lnTo>
                  <a:close/>
                </a:path>
              </a:pathLst>
            </a:custGeom>
            <a:gradFill flip="none" rotWithShape="1">
              <a:gsLst>
                <a:gs pos="0">
                  <a:schemeClr val="bg1">
                    <a:lumMod val="65000"/>
                  </a:schemeClr>
                </a:gs>
                <a:gs pos="88000">
                  <a:schemeClr val="bg1">
                    <a:alpha val="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3" name="Group 166"/>
            <p:cNvGrpSpPr>
              <a:grpSpLocks/>
            </p:cNvGrpSpPr>
            <p:nvPr/>
          </p:nvGrpSpPr>
          <p:grpSpPr bwMode="auto">
            <a:xfrm>
              <a:off x="1588" y="1051592"/>
              <a:ext cx="1838325" cy="1265238"/>
              <a:chOff x="116540" y="1066799"/>
              <a:chExt cx="1810972" cy="1129221"/>
            </a:xfrm>
          </p:grpSpPr>
          <p:sp>
            <p:nvSpPr>
              <p:cNvPr id="449" name="Oval 448"/>
              <p:cNvSpPr/>
              <p:nvPr/>
            </p:nvSpPr>
            <p:spPr bwMode="auto">
              <a:xfrm>
                <a:off x="116540" y="1066799"/>
                <a:ext cx="1765619" cy="1112219"/>
              </a:xfrm>
              <a:prstGeom prst="ellipse">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defRPr/>
                </a:pPr>
                <a:endParaRPr lang="en-US" sz="2800" i="1" dirty="0">
                  <a:solidFill>
                    <a:schemeClr val="tx1"/>
                  </a:solidFill>
                </a:endParaRPr>
              </a:p>
            </p:txBody>
          </p:sp>
          <p:sp>
            <p:nvSpPr>
              <p:cNvPr id="450" name="TextBox 449"/>
              <p:cNvSpPr txBox="1"/>
              <p:nvPr/>
            </p:nvSpPr>
            <p:spPr>
              <a:xfrm>
                <a:off x="134571" y="1594727"/>
                <a:ext cx="1792941" cy="601293"/>
              </a:xfrm>
              <a:prstGeom prst="rect">
                <a:avLst/>
              </a:prstGeom>
              <a:noFill/>
            </p:spPr>
            <p:txBody>
              <a:bodyPr spcFirstLastPara="1">
                <a:prstTxWarp prst="textArchUp">
                  <a:avLst/>
                </a:prstTxWarp>
                <a:spAutoFit/>
              </a:bodyPr>
              <a:lstStyle/>
              <a:p>
                <a:pPr algn="ctr">
                  <a:lnSpc>
                    <a:spcPct val="90000"/>
                  </a:lnSpc>
                  <a:defRPr/>
                </a:pPr>
                <a:r>
                  <a:rPr lang="en-US" sz="1400" b="1" dirty="0">
                    <a:latin typeface="Arial" pitchFamily="34" charset="0"/>
                    <a:cs typeface="Arial" pitchFamily="34" charset="0"/>
                  </a:rPr>
                  <a:t>~ USASAC ~  </a:t>
                </a:r>
              </a:p>
              <a:p>
                <a:pPr algn="ctr">
                  <a:lnSpc>
                    <a:spcPct val="90000"/>
                  </a:lnSpc>
                  <a:defRPr/>
                </a:pPr>
                <a:r>
                  <a:rPr lang="en-US" sz="1400" b="1" dirty="0">
                    <a:latin typeface="Arial" pitchFamily="34" charset="0"/>
                    <a:cs typeface="Arial" pitchFamily="34" charset="0"/>
                  </a:rPr>
                  <a:t>The Army’s Face </a:t>
                </a:r>
              </a:p>
              <a:p>
                <a:pPr algn="ctr">
                  <a:lnSpc>
                    <a:spcPct val="90000"/>
                  </a:lnSpc>
                  <a:defRPr/>
                </a:pPr>
                <a:r>
                  <a:rPr lang="en-US" sz="1400" b="1" dirty="0">
                    <a:latin typeface="Arial" pitchFamily="34" charset="0"/>
                    <a:cs typeface="Arial" pitchFamily="34" charset="0"/>
                  </a:rPr>
                  <a:t>to the World</a:t>
                </a:r>
              </a:p>
            </p:txBody>
          </p:sp>
        </p:grpSp>
        <p:cxnSp>
          <p:nvCxnSpPr>
            <p:cNvPr id="451" name="Straight Connector 450"/>
            <p:cNvCxnSpPr>
              <a:stCxn id="205" idx="6"/>
            </p:cNvCxnSpPr>
            <p:nvPr/>
          </p:nvCxnSpPr>
          <p:spPr bwMode="auto">
            <a:xfrm flipV="1">
              <a:off x="6429835" y="2711116"/>
              <a:ext cx="1174123" cy="9474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3" name="Straight Connector 452"/>
            <p:cNvCxnSpPr/>
            <p:nvPr/>
          </p:nvCxnSpPr>
          <p:spPr bwMode="auto">
            <a:xfrm rot="16200000" flipH="1">
              <a:off x="4370388" y="2142205"/>
              <a:ext cx="4191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4" name="Straight Connector 453"/>
            <p:cNvCxnSpPr>
              <a:endCxn id="161" idx="3"/>
            </p:cNvCxnSpPr>
            <p:nvPr/>
          </p:nvCxnSpPr>
          <p:spPr bwMode="auto">
            <a:xfrm flipV="1">
              <a:off x="1597025" y="4118583"/>
              <a:ext cx="386868" cy="88588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5" name="Straight Connector 454"/>
            <p:cNvCxnSpPr/>
            <p:nvPr/>
          </p:nvCxnSpPr>
          <p:spPr bwMode="auto">
            <a:xfrm flipV="1">
              <a:off x="1563688" y="3834063"/>
              <a:ext cx="762417" cy="35442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6" name="Straight Connector 455"/>
            <p:cNvCxnSpPr/>
            <p:nvPr/>
          </p:nvCxnSpPr>
          <p:spPr bwMode="auto">
            <a:xfrm flipH="1">
              <a:off x="1497013" y="3615405"/>
              <a:ext cx="231775" cy="4079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7" name="Straight Connector 456"/>
            <p:cNvCxnSpPr/>
            <p:nvPr/>
          </p:nvCxnSpPr>
          <p:spPr bwMode="auto">
            <a:xfrm>
              <a:off x="593725" y="3659855"/>
              <a:ext cx="352425" cy="330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8" name="Straight Connector 457"/>
            <p:cNvCxnSpPr>
              <a:stCxn id="561" idx="2"/>
            </p:cNvCxnSpPr>
            <p:nvPr/>
          </p:nvCxnSpPr>
          <p:spPr bwMode="auto">
            <a:xfrm>
              <a:off x="1127125" y="3607467"/>
              <a:ext cx="15875" cy="2714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9" name="Straight Connector 458"/>
            <p:cNvCxnSpPr/>
            <p:nvPr/>
          </p:nvCxnSpPr>
          <p:spPr bwMode="auto">
            <a:xfrm flipV="1">
              <a:off x="630238" y="4364705"/>
              <a:ext cx="304800" cy="400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0" name="Straight Connector 459"/>
            <p:cNvCxnSpPr/>
            <p:nvPr/>
          </p:nvCxnSpPr>
          <p:spPr bwMode="auto">
            <a:xfrm>
              <a:off x="428625" y="4188492"/>
              <a:ext cx="352425" cy="650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1" name="Straight Connector 460"/>
            <p:cNvCxnSpPr>
              <a:stCxn id="577" idx="2"/>
            </p:cNvCxnSpPr>
            <p:nvPr/>
          </p:nvCxnSpPr>
          <p:spPr bwMode="auto">
            <a:xfrm>
              <a:off x="2660651" y="2210467"/>
              <a:ext cx="242970" cy="61294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2" name="Straight Connector 461"/>
            <p:cNvCxnSpPr/>
            <p:nvPr/>
          </p:nvCxnSpPr>
          <p:spPr bwMode="auto">
            <a:xfrm>
              <a:off x="1827213" y="2923255"/>
              <a:ext cx="787650" cy="52479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3" name="Straight Connector 462"/>
            <p:cNvCxnSpPr>
              <a:endCxn id="158" idx="0"/>
            </p:cNvCxnSpPr>
            <p:nvPr/>
          </p:nvCxnSpPr>
          <p:spPr bwMode="auto">
            <a:xfrm>
              <a:off x="2551113" y="2343817"/>
              <a:ext cx="20369" cy="7068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36" name="Oval 535"/>
            <p:cNvSpPr/>
            <p:nvPr/>
          </p:nvSpPr>
          <p:spPr>
            <a:xfrm>
              <a:off x="5343534" y="1030964"/>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grpSp>
          <p:nvGrpSpPr>
            <p:cNvPr id="4" name="Group 659"/>
            <p:cNvGrpSpPr>
              <a:grpSpLocks/>
            </p:cNvGrpSpPr>
            <p:nvPr/>
          </p:nvGrpSpPr>
          <p:grpSpPr bwMode="auto">
            <a:xfrm>
              <a:off x="3810000" y="1078496"/>
              <a:ext cx="1524000" cy="795338"/>
              <a:chOff x="3585282" y="1137215"/>
              <a:chExt cx="1524000" cy="795528"/>
            </a:xfrm>
          </p:grpSpPr>
          <p:sp>
            <p:nvSpPr>
              <p:cNvPr id="538" name="Oval 537"/>
              <p:cNvSpPr/>
              <p:nvPr/>
            </p:nvSpPr>
            <p:spPr>
              <a:xfrm>
                <a:off x="3790960" y="1137215"/>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39" name="Oval 4"/>
              <p:cNvSpPr/>
              <p:nvPr/>
            </p:nvSpPr>
            <p:spPr>
              <a:xfrm>
                <a:off x="3585282" y="1346815"/>
                <a:ext cx="1524000" cy="374740"/>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70000"/>
                  </a:lnSpc>
                  <a:spcBef>
                    <a:spcPts val="0"/>
                  </a:spcBef>
                  <a:spcAft>
                    <a:spcPct val="35000"/>
                  </a:spcAft>
                  <a:defRPr/>
                </a:pPr>
                <a:r>
                  <a:rPr lang="en-US" sz="1300" b="1" dirty="0">
                    <a:solidFill>
                      <a:prstClr val="white"/>
                    </a:solidFill>
                    <a:cs typeface="Arial" pitchFamily="34" charset="0"/>
                  </a:rPr>
                  <a:t>Department </a:t>
                </a:r>
              </a:p>
              <a:p>
                <a:pPr algn="ctr" defTabSz="711200" fontAlgn="auto">
                  <a:lnSpc>
                    <a:spcPct val="70000"/>
                  </a:lnSpc>
                  <a:spcBef>
                    <a:spcPts val="0"/>
                  </a:spcBef>
                  <a:spcAft>
                    <a:spcPct val="35000"/>
                  </a:spcAft>
                  <a:defRPr/>
                </a:pPr>
                <a:r>
                  <a:rPr lang="en-US" sz="1300" b="1" dirty="0">
                    <a:solidFill>
                      <a:prstClr val="white"/>
                    </a:solidFill>
                    <a:cs typeface="Arial" pitchFamily="34" charset="0"/>
                  </a:rPr>
                  <a:t>of State</a:t>
                </a:r>
              </a:p>
            </p:txBody>
          </p:sp>
        </p:grpSp>
        <p:sp>
          <p:nvSpPr>
            <p:cNvPr id="540" name="Oval 4"/>
            <p:cNvSpPr/>
            <p:nvPr/>
          </p:nvSpPr>
          <p:spPr>
            <a:xfrm>
              <a:off x="5139240" y="1213100"/>
              <a:ext cx="1524000" cy="374650"/>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Bef>
                  <a:spcPts val="0"/>
                </a:spcBef>
                <a:spcAft>
                  <a:spcPct val="35000"/>
                </a:spcAft>
                <a:defRPr/>
              </a:pPr>
              <a:r>
                <a:rPr lang="en-US" sz="1300" b="1" dirty="0">
                  <a:solidFill>
                    <a:prstClr val="white"/>
                  </a:solidFill>
                  <a:cs typeface="Arial" pitchFamily="34" charset="0"/>
                </a:rPr>
                <a:t>Congress</a:t>
              </a:r>
            </a:p>
          </p:txBody>
        </p:sp>
        <p:sp>
          <p:nvSpPr>
            <p:cNvPr id="541" name="Oval 540"/>
            <p:cNvSpPr/>
            <p:nvPr/>
          </p:nvSpPr>
          <p:spPr>
            <a:xfrm>
              <a:off x="7340938" y="2379697"/>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42" name="Oval 4"/>
            <p:cNvSpPr/>
            <p:nvPr/>
          </p:nvSpPr>
          <p:spPr>
            <a:xfrm>
              <a:off x="7140157" y="2575258"/>
              <a:ext cx="1524000" cy="374650"/>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Bef>
                  <a:spcPts val="0"/>
                </a:spcBef>
                <a:spcAft>
                  <a:spcPct val="35000"/>
                </a:spcAft>
                <a:defRPr/>
              </a:pPr>
              <a:r>
                <a:rPr lang="en-US" sz="1300" b="1" dirty="0">
                  <a:solidFill>
                    <a:prstClr val="white"/>
                  </a:solidFill>
                  <a:cs typeface="Arial" pitchFamily="34" charset="0"/>
                </a:rPr>
                <a:t>TRANSCOM</a:t>
              </a:r>
            </a:p>
          </p:txBody>
        </p:sp>
        <p:grpSp>
          <p:nvGrpSpPr>
            <p:cNvPr id="5" name="Group 662"/>
            <p:cNvGrpSpPr>
              <a:grpSpLocks/>
            </p:cNvGrpSpPr>
            <p:nvPr/>
          </p:nvGrpSpPr>
          <p:grpSpPr bwMode="auto">
            <a:xfrm>
              <a:off x="7358731" y="4073524"/>
              <a:ext cx="1096962" cy="796925"/>
              <a:chOff x="6982649" y="4740780"/>
              <a:chExt cx="1097280" cy="795528"/>
            </a:xfrm>
          </p:grpSpPr>
          <p:sp>
            <p:nvSpPr>
              <p:cNvPr id="544" name="Oval 543"/>
              <p:cNvSpPr/>
              <p:nvPr/>
            </p:nvSpPr>
            <p:spPr>
              <a:xfrm>
                <a:off x="6982649" y="4740780"/>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45" name="Oval 4"/>
              <p:cNvSpPr/>
              <p:nvPr/>
            </p:nvSpPr>
            <p:spPr>
              <a:xfrm>
                <a:off x="7023936" y="4934115"/>
                <a:ext cx="1055993" cy="373993"/>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Bef>
                    <a:spcPts val="0"/>
                  </a:spcBef>
                  <a:spcAft>
                    <a:spcPct val="35000"/>
                  </a:spcAft>
                  <a:defRPr/>
                </a:pPr>
                <a:r>
                  <a:rPr lang="en-US" sz="1300" b="1" dirty="0">
                    <a:solidFill>
                      <a:prstClr val="white"/>
                    </a:solidFill>
                    <a:cs typeface="Arial" pitchFamily="34" charset="0"/>
                  </a:rPr>
                  <a:t>Other MILDEPs</a:t>
                </a:r>
              </a:p>
            </p:txBody>
          </p:sp>
        </p:grpSp>
        <p:sp>
          <p:nvSpPr>
            <p:cNvPr id="546" name="Oval 545"/>
            <p:cNvSpPr/>
            <p:nvPr/>
          </p:nvSpPr>
          <p:spPr>
            <a:xfrm>
              <a:off x="7310347" y="1423805"/>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47" name="Oval 546"/>
            <p:cNvSpPr/>
            <p:nvPr/>
          </p:nvSpPr>
          <p:spPr>
            <a:xfrm>
              <a:off x="6241711" y="1776346"/>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48" name="Oval 4"/>
            <p:cNvSpPr/>
            <p:nvPr/>
          </p:nvSpPr>
          <p:spPr>
            <a:xfrm>
              <a:off x="6021388" y="1978692"/>
              <a:ext cx="1524000" cy="374650"/>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70000"/>
                </a:lnSpc>
                <a:spcBef>
                  <a:spcPts val="0"/>
                </a:spcBef>
                <a:spcAft>
                  <a:spcPct val="35000"/>
                </a:spcAft>
                <a:defRPr/>
              </a:pPr>
              <a:r>
                <a:rPr lang="en-US" sz="1200" b="1" dirty="0">
                  <a:solidFill>
                    <a:prstClr val="white"/>
                  </a:solidFill>
                  <a:cs typeface="Arial" pitchFamily="34" charset="0"/>
                </a:rPr>
                <a:t>Department </a:t>
              </a:r>
            </a:p>
            <a:p>
              <a:pPr algn="ctr" defTabSz="711200" fontAlgn="auto">
                <a:lnSpc>
                  <a:spcPct val="70000"/>
                </a:lnSpc>
                <a:spcBef>
                  <a:spcPts val="0"/>
                </a:spcBef>
                <a:spcAft>
                  <a:spcPct val="35000"/>
                </a:spcAft>
                <a:defRPr/>
              </a:pPr>
              <a:r>
                <a:rPr lang="en-US" sz="1200" b="1" dirty="0">
                  <a:solidFill>
                    <a:prstClr val="white"/>
                  </a:solidFill>
                  <a:cs typeface="Arial" pitchFamily="34" charset="0"/>
                </a:rPr>
                <a:t>of Commerce</a:t>
              </a:r>
            </a:p>
          </p:txBody>
        </p:sp>
        <p:sp>
          <p:nvSpPr>
            <p:cNvPr id="549" name="Oval 4"/>
            <p:cNvSpPr/>
            <p:nvPr/>
          </p:nvSpPr>
          <p:spPr>
            <a:xfrm>
              <a:off x="7215188" y="1616742"/>
              <a:ext cx="1295400" cy="374650"/>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Bef>
                  <a:spcPts val="0"/>
                </a:spcBef>
                <a:spcAft>
                  <a:spcPct val="35000"/>
                </a:spcAft>
                <a:defRPr/>
              </a:pPr>
              <a:r>
                <a:rPr lang="en-US" sz="1300" b="1" dirty="0">
                  <a:solidFill>
                    <a:prstClr val="white"/>
                  </a:solidFill>
                  <a:cs typeface="Arial" pitchFamily="34" charset="0"/>
                </a:rPr>
                <a:t>Industry</a:t>
              </a:r>
            </a:p>
          </p:txBody>
        </p:sp>
        <p:grpSp>
          <p:nvGrpSpPr>
            <p:cNvPr id="6" name="Group 663"/>
            <p:cNvGrpSpPr>
              <a:grpSpLocks/>
            </p:cNvGrpSpPr>
            <p:nvPr/>
          </p:nvGrpSpPr>
          <p:grpSpPr bwMode="auto">
            <a:xfrm>
              <a:off x="7506870" y="3207420"/>
              <a:ext cx="1214438" cy="796925"/>
              <a:chOff x="7083321" y="3372854"/>
              <a:chExt cx="1214321" cy="795528"/>
            </a:xfrm>
          </p:grpSpPr>
          <p:sp>
            <p:nvSpPr>
              <p:cNvPr id="551" name="Oval 550"/>
              <p:cNvSpPr/>
              <p:nvPr/>
            </p:nvSpPr>
            <p:spPr>
              <a:xfrm>
                <a:off x="7142310" y="3372854"/>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52" name="Oval 4"/>
              <p:cNvSpPr/>
              <p:nvPr/>
            </p:nvSpPr>
            <p:spPr>
              <a:xfrm>
                <a:off x="7083321" y="3589960"/>
                <a:ext cx="1214321" cy="373993"/>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Bef>
                    <a:spcPts val="0"/>
                  </a:spcBef>
                  <a:spcAft>
                    <a:spcPct val="35000"/>
                  </a:spcAft>
                  <a:defRPr/>
                </a:pPr>
                <a:r>
                  <a:rPr lang="en-US" sz="1250" b="1" dirty="0">
                    <a:solidFill>
                      <a:prstClr val="white"/>
                    </a:solidFill>
                    <a:cs typeface="Arial" pitchFamily="34" charset="0"/>
                  </a:rPr>
                  <a:t>Joint Project Office (JPO)</a:t>
                </a:r>
              </a:p>
            </p:txBody>
          </p:sp>
        </p:grpSp>
        <p:grpSp>
          <p:nvGrpSpPr>
            <p:cNvPr id="7" name="Group 89"/>
            <p:cNvGrpSpPr>
              <a:grpSpLocks/>
            </p:cNvGrpSpPr>
            <p:nvPr/>
          </p:nvGrpSpPr>
          <p:grpSpPr bwMode="auto">
            <a:xfrm>
              <a:off x="1057275" y="4748880"/>
              <a:ext cx="823913" cy="601662"/>
              <a:chOff x="-1115568" y="2584333"/>
              <a:chExt cx="1115568" cy="813816"/>
            </a:xfrm>
          </p:grpSpPr>
          <p:sp>
            <p:nvSpPr>
              <p:cNvPr id="554" name="Oval 553"/>
              <p:cNvSpPr/>
              <p:nvPr/>
            </p:nvSpPr>
            <p:spPr>
              <a:xfrm>
                <a:off x="-1115568" y="2584333"/>
                <a:ext cx="1115568" cy="813816"/>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55" name="Oval 4"/>
              <p:cNvSpPr/>
              <p:nvPr/>
            </p:nvSpPr>
            <p:spPr>
              <a:xfrm>
                <a:off x="-956508" y="2861331"/>
                <a:ext cx="786701" cy="304913"/>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60000"/>
                  </a:lnSpc>
                  <a:spcBef>
                    <a:spcPts val="0"/>
                  </a:spcBef>
                  <a:spcAft>
                    <a:spcPct val="35000"/>
                  </a:spcAft>
                  <a:defRPr/>
                </a:pPr>
                <a:r>
                  <a:rPr lang="en-US" sz="1300" b="1" dirty="0">
                    <a:solidFill>
                      <a:prstClr val="white"/>
                    </a:solidFill>
                    <a:cs typeface="Arial" pitchFamily="34" charset="0"/>
                  </a:rPr>
                  <a:t>DLA</a:t>
                </a:r>
              </a:p>
              <a:p>
                <a:pPr algn="ctr" defTabSz="711200" fontAlgn="auto">
                  <a:lnSpc>
                    <a:spcPct val="60000"/>
                  </a:lnSpc>
                  <a:spcBef>
                    <a:spcPts val="0"/>
                  </a:spcBef>
                  <a:spcAft>
                    <a:spcPct val="35000"/>
                  </a:spcAft>
                  <a:defRPr/>
                </a:pPr>
                <a:r>
                  <a:rPr lang="en-US" sz="1300" b="1" dirty="0">
                    <a:solidFill>
                      <a:prstClr val="white"/>
                    </a:solidFill>
                    <a:cs typeface="Arial" pitchFamily="34" charset="0"/>
                  </a:rPr>
                  <a:t>GSA</a:t>
                </a:r>
              </a:p>
            </p:txBody>
          </p:sp>
        </p:grpSp>
        <p:grpSp>
          <p:nvGrpSpPr>
            <p:cNvPr id="8" name="Group 170"/>
            <p:cNvGrpSpPr>
              <a:grpSpLocks/>
            </p:cNvGrpSpPr>
            <p:nvPr/>
          </p:nvGrpSpPr>
          <p:grpSpPr bwMode="auto">
            <a:xfrm>
              <a:off x="257175" y="3488405"/>
              <a:ext cx="581025" cy="336550"/>
              <a:chOff x="1777575" y="1183470"/>
              <a:chExt cx="581454" cy="336858"/>
            </a:xfrm>
          </p:grpSpPr>
          <p:sp>
            <p:nvSpPr>
              <p:cNvPr id="557" name="Oval 556"/>
              <p:cNvSpPr/>
              <p:nvPr/>
            </p:nvSpPr>
            <p:spPr>
              <a:xfrm>
                <a:off x="1834369" y="1183470"/>
                <a:ext cx="461760" cy="33685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58" name="Oval 4"/>
              <p:cNvSpPr/>
              <p:nvPr/>
            </p:nvSpPr>
            <p:spPr>
              <a:xfrm>
                <a:off x="1777575" y="1245439"/>
                <a:ext cx="581454" cy="224043"/>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60000"/>
                  </a:lnSpc>
                  <a:spcBef>
                    <a:spcPts val="0"/>
                  </a:spcBef>
                  <a:spcAft>
                    <a:spcPct val="35000"/>
                  </a:spcAft>
                  <a:defRPr/>
                </a:pPr>
                <a:r>
                  <a:rPr lang="en-US" sz="1400" b="1" dirty="0">
                    <a:solidFill>
                      <a:prstClr val="white"/>
                    </a:solidFill>
                    <a:cs typeface="Arial" pitchFamily="34" charset="0"/>
                  </a:rPr>
                  <a:t>sco</a:t>
                </a:r>
              </a:p>
            </p:txBody>
          </p:sp>
        </p:grpSp>
        <p:grpSp>
          <p:nvGrpSpPr>
            <p:cNvPr id="9" name="Group 171"/>
            <p:cNvGrpSpPr>
              <a:grpSpLocks/>
            </p:cNvGrpSpPr>
            <p:nvPr/>
          </p:nvGrpSpPr>
          <p:grpSpPr bwMode="auto">
            <a:xfrm>
              <a:off x="836613" y="3320130"/>
              <a:ext cx="581025" cy="336550"/>
              <a:chOff x="1777575" y="1183470"/>
              <a:chExt cx="581454" cy="336858"/>
            </a:xfrm>
          </p:grpSpPr>
          <p:sp>
            <p:nvSpPr>
              <p:cNvPr id="560" name="Oval 559"/>
              <p:cNvSpPr/>
              <p:nvPr/>
            </p:nvSpPr>
            <p:spPr>
              <a:xfrm>
                <a:off x="1834369" y="1183470"/>
                <a:ext cx="461760" cy="33685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61" name="Oval 4"/>
              <p:cNvSpPr/>
              <p:nvPr/>
            </p:nvSpPr>
            <p:spPr>
              <a:xfrm>
                <a:off x="1777575" y="1245439"/>
                <a:ext cx="581454" cy="224043"/>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60000"/>
                  </a:lnSpc>
                  <a:spcBef>
                    <a:spcPts val="0"/>
                  </a:spcBef>
                  <a:spcAft>
                    <a:spcPct val="35000"/>
                  </a:spcAft>
                  <a:defRPr/>
                </a:pPr>
                <a:r>
                  <a:rPr lang="en-US" sz="1400" b="1" dirty="0">
                    <a:solidFill>
                      <a:prstClr val="white"/>
                    </a:solidFill>
                    <a:cs typeface="Arial" pitchFamily="34" charset="0"/>
                  </a:rPr>
                  <a:t>sco</a:t>
                </a:r>
              </a:p>
            </p:txBody>
          </p:sp>
        </p:grpSp>
        <p:grpSp>
          <p:nvGrpSpPr>
            <p:cNvPr id="10" name="Group 174"/>
            <p:cNvGrpSpPr>
              <a:grpSpLocks/>
            </p:cNvGrpSpPr>
            <p:nvPr/>
          </p:nvGrpSpPr>
          <p:grpSpPr bwMode="auto">
            <a:xfrm>
              <a:off x="1420813" y="3429667"/>
              <a:ext cx="581025" cy="336550"/>
              <a:chOff x="1777575" y="1183470"/>
              <a:chExt cx="581454" cy="336858"/>
            </a:xfrm>
          </p:grpSpPr>
          <p:sp>
            <p:nvSpPr>
              <p:cNvPr id="563" name="Oval 562"/>
              <p:cNvSpPr/>
              <p:nvPr/>
            </p:nvSpPr>
            <p:spPr>
              <a:xfrm>
                <a:off x="1834369" y="1183470"/>
                <a:ext cx="461760" cy="33685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64" name="Oval 4"/>
              <p:cNvSpPr/>
              <p:nvPr/>
            </p:nvSpPr>
            <p:spPr>
              <a:xfrm>
                <a:off x="1777575" y="1245440"/>
                <a:ext cx="581454" cy="224042"/>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60000"/>
                  </a:lnSpc>
                  <a:spcBef>
                    <a:spcPts val="0"/>
                  </a:spcBef>
                  <a:spcAft>
                    <a:spcPct val="35000"/>
                  </a:spcAft>
                  <a:defRPr/>
                </a:pPr>
                <a:r>
                  <a:rPr lang="en-US" sz="1400" b="1" dirty="0">
                    <a:solidFill>
                      <a:prstClr val="white"/>
                    </a:solidFill>
                    <a:cs typeface="Arial" pitchFamily="34" charset="0"/>
                  </a:rPr>
                  <a:t>sco</a:t>
                </a:r>
              </a:p>
            </p:txBody>
          </p:sp>
        </p:grpSp>
        <p:grpSp>
          <p:nvGrpSpPr>
            <p:cNvPr id="11" name="Group 177"/>
            <p:cNvGrpSpPr>
              <a:grpSpLocks/>
            </p:cNvGrpSpPr>
            <p:nvPr/>
          </p:nvGrpSpPr>
          <p:grpSpPr bwMode="auto">
            <a:xfrm>
              <a:off x="0" y="4021805"/>
              <a:ext cx="581025" cy="336550"/>
              <a:chOff x="1777575" y="1183470"/>
              <a:chExt cx="581454" cy="336858"/>
            </a:xfrm>
          </p:grpSpPr>
          <p:sp>
            <p:nvSpPr>
              <p:cNvPr id="566" name="Oval 565"/>
              <p:cNvSpPr/>
              <p:nvPr/>
            </p:nvSpPr>
            <p:spPr>
              <a:xfrm>
                <a:off x="1834369" y="1183470"/>
                <a:ext cx="461760" cy="33685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67" name="Oval 4"/>
              <p:cNvSpPr/>
              <p:nvPr/>
            </p:nvSpPr>
            <p:spPr>
              <a:xfrm>
                <a:off x="1777575" y="1245439"/>
                <a:ext cx="581454" cy="224043"/>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60000"/>
                  </a:lnSpc>
                  <a:spcBef>
                    <a:spcPts val="0"/>
                  </a:spcBef>
                  <a:spcAft>
                    <a:spcPct val="35000"/>
                  </a:spcAft>
                  <a:defRPr/>
                </a:pPr>
                <a:r>
                  <a:rPr lang="en-US" sz="1400" b="1" dirty="0">
                    <a:solidFill>
                      <a:prstClr val="white"/>
                    </a:solidFill>
                    <a:cs typeface="Arial" pitchFamily="34" charset="0"/>
                  </a:rPr>
                  <a:t>sco</a:t>
                </a:r>
              </a:p>
            </p:txBody>
          </p:sp>
        </p:grpSp>
        <p:grpSp>
          <p:nvGrpSpPr>
            <p:cNvPr id="12" name="Group 180"/>
            <p:cNvGrpSpPr>
              <a:grpSpLocks/>
            </p:cNvGrpSpPr>
            <p:nvPr/>
          </p:nvGrpSpPr>
          <p:grpSpPr bwMode="auto">
            <a:xfrm>
              <a:off x="247650" y="4579017"/>
              <a:ext cx="581025" cy="336550"/>
              <a:chOff x="1777575" y="1183470"/>
              <a:chExt cx="581454" cy="336858"/>
            </a:xfrm>
          </p:grpSpPr>
          <p:sp>
            <p:nvSpPr>
              <p:cNvPr id="569" name="Oval 568"/>
              <p:cNvSpPr/>
              <p:nvPr/>
            </p:nvSpPr>
            <p:spPr>
              <a:xfrm>
                <a:off x="1834369" y="1183470"/>
                <a:ext cx="461760" cy="33685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70" name="Oval 4"/>
              <p:cNvSpPr/>
              <p:nvPr/>
            </p:nvSpPr>
            <p:spPr>
              <a:xfrm>
                <a:off x="1777575" y="1245440"/>
                <a:ext cx="581454" cy="224042"/>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60000"/>
                  </a:lnSpc>
                  <a:spcBef>
                    <a:spcPts val="0"/>
                  </a:spcBef>
                  <a:spcAft>
                    <a:spcPct val="35000"/>
                  </a:spcAft>
                  <a:defRPr/>
                </a:pPr>
                <a:r>
                  <a:rPr lang="en-US" sz="1400" b="1" dirty="0">
                    <a:solidFill>
                      <a:prstClr val="white"/>
                    </a:solidFill>
                    <a:cs typeface="Arial" pitchFamily="34" charset="0"/>
                  </a:rPr>
                  <a:t>sco</a:t>
                </a:r>
              </a:p>
            </p:txBody>
          </p:sp>
        </p:grpSp>
        <p:sp>
          <p:nvSpPr>
            <p:cNvPr id="571" name="Oval 570"/>
            <p:cNvSpPr/>
            <p:nvPr/>
          </p:nvSpPr>
          <p:spPr>
            <a:xfrm>
              <a:off x="623821" y="3801815"/>
              <a:ext cx="1093943" cy="793901"/>
            </a:xfrm>
            <a:prstGeom prst="ellipse">
              <a:avLst/>
            </a:prstGeom>
            <a:solidFill>
              <a:srgbClr val="1F497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72" name="Oval 4"/>
            <p:cNvSpPr/>
            <p:nvPr/>
          </p:nvSpPr>
          <p:spPr>
            <a:xfrm>
              <a:off x="536575" y="4072605"/>
              <a:ext cx="1250950" cy="306387"/>
            </a:xfrm>
            <a:prstGeom prst="rect">
              <a:avLst/>
            </a:prstGeom>
            <a:noFill/>
            <a:ln>
              <a:noFill/>
            </a:ln>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70000"/>
                </a:lnSpc>
                <a:spcBef>
                  <a:spcPts val="0"/>
                </a:spcBef>
                <a:spcAft>
                  <a:spcPct val="35000"/>
                </a:spcAft>
                <a:defRPr/>
              </a:pPr>
              <a:r>
                <a:rPr lang="en-US" sz="1300" b="1" dirty="0">
                  <a:solidFill>
                    <a:prstClr val="white"/>
                  </a:solidFill>
                  <a:cs typeface="Arial" pitchFamily="34" charset="0"/>
                </a:rPr>
                <a:t>COCOM</a:t>
              </a:r>
            </a:p>
            <a:p>
              <a:pPr algn="ctr" defTabSz="711200" fontAlgn="auto">
                <a:lnSpc>
                  <a:spcPct val="70000"/>
                </a:lnSpc>
                <a:spcBef>
                  <a:spcPts val="0"/>
                </a:spcBef>
                <a:spcAft>
                  <a:spcPct val="35000"/>
                </a:spcAft>
                <a:defRPr/>
              </a:pPr>
              <a:r>
                <a:rPr lang="en-US" sz="1000" b="1" dirty="0">
                  <a:solidFill>
                    <a:prstClr val="white"/>
                  </a:solidFill>
                  <a:cs typeface="Arial" pitchFamily="34" charset="0"/>
                </a:rPr>
                <a:t>ASCCs</a:t>
              </a:r>
            </a:p>
          </p:txBody>
        </p:sp>
        <p:sp>
          <p:nvSpPr>
            <p:cNvPr id="573" name="Oval 572"/>
            <p:cNvSpPr/>
            <p:nvPr/>
          </p:nvSpPr>
          <p:spPr>
            <a:xfrm>
              <a:off x="2085800" y="1698940"/>
              <a:ext cx="1097280" cy="795528"/>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77" name="TextBox 268"/>
            <p:cNvSpPr txBox="1">
              <a:spLocks noChangeArrowheads="1"/>
            </p:cNvSpPr>
            <p:nvPr/>
          </p:nvSpPr>
          <p:spPr bwMode="auto">
            <a:xfrm>
              <a:off x="2208213" y="1918367"/>
              <a:ext cx="904875" cy="292100"/>
            </a:xfrm>
            <a:prstGeom prst="rect">
              <a:avLst/>
            </a:prstGeom>
            <a:noFill/>
            <a:ln w="9525">
              <a:noFill/>
              <a:miter lim="800000"/>
              <a:headEnd/>
              <a:tailEnd/>
            </a:ln>
          </p:spPr>
          <p:txBody>
            <a:bodyPr wrap="none">
              <a:spAutoFit/>
            </a:bodyPr>
            <a:lstStyle/>
            <a:p>
              <a:r>
                <a:rPr lang="en-US" sz="1300" b="1" dirty="0">
                  <a:solidFill>
                    <a:srgbClr val="FFFFFF"/>
                  </a:solidFill>
                </a:rPr>
                <a:t>ASA-ALT</a:t>
              </a:r>
            </a:p>
          </p:txBody>
        </p:sp>
        <p:pic>
          <p:nvPicPr>
            <p:cNvPr id="578" name="Picture 577" descr="USASAC logo small.png"/>
            <p:cNvPicPr>
              <a:picLocks noChangeAspect="1"/>
            </p:cNvPicPr>
            <p:nvPr/>
          </p:nvPicPr>
          <p:blipFill>
            <a:blip r:embed="rId3" cstate="print"/>
            <a:stretch>
              <a:fillRect/>
            </a:stretch>
          </p:blipFill>
          <p:spPr>
            <a:xfrm>
              <a:off x="655638" y="1675480"/>
              <a:ext cx="500062" cy="612775"/>
            </a:xfrm>
            <a:prstGeom prst="rect">
              <a:avLst/>
            </a:prstGeom>
            <a:effectLst>
              <a:outerShdw blurRad="63500" sx="102000" sy="102000" algn="ctr" rotWithShape="0">
                <a:prstClr val="black">
                  <a:alpha val="40000"/>
                </a:prstClr>
              </a:outerShdw>
            </a:effectLst>
          </p:spPr>
        </p:pic>
        <p:cxnSp>
          <p:nvCxnSpPr>
            <p:cNvPr id="223" name="Straight Connector 222"/>
            <p:cNvCxnSpPr/>
            <p:nvPr/>
          </p:nvCxnSpPr>
          <p:spPr bwMode="auto">
            <a:xfrm>
              <a:off x="3216317" y="2893807"/>
              <a:ext cx="876300" cy="719137"/>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5" name="Straight Connector 224"/>
            <p:cNvCxnSpPr/>
            <p:nvPr/>
          </p:nvCxnSpPr>
          <p:spPr bwMode="auto">
            <a:xfrm>
              <a:off x="3893045" y="2723449"/>
              <a:ext cx="466725" cy="895350"/>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7" name="Straight Connector 226"/>
            <p:cNvCxnSpPr/>
            <p:nvPr/>
          </p:nvCxnSpPr>
          <p:spPr bwMode="auto">
            <a:xfrm flipH="1">
              <a:off x="4572000" y="2620963"/>
              <a:ext cx="11112" cy="827087"/>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8" name="Straight Connector 227"/>
            <p:cNvCxnSpPr/>
            <p:nvPr/>
          </p:nvCxnSpPr>
          <p:spPr bwMode="auto">
            <a:xfrm flipH="1">
              <a:off x="4916384" y="2671948"/>
              <a:ext cx="368136" cy="776102"/>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9" name="Straight Connector 228"/>
            <p:cNvCxnSpPr/>
            <p:nvPr/>
          </p:nvCxnSpPr>
          <p:spPr bwMode="auto">
            <a:xfrm flipH="1">
              <a:off x="5070764" y="2882900"/>
              <a:ext cx="797256" cy="881578"/>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0" name="Straight Connector 229"/>
            <p:cNvCxnSpPr/>
            <p:nvPr/>
          </p:nvCxnSpPr>
          <p:spPr bwMode="auto">
            <a:xfrm flipH="1">
              <a:off x="5247432" y="3448050"/>
              <a:ext cx="1105867" cy="457200"/>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1" name="Straight Connector 230"/>
            <p:cNvCxnSpPr/>
            <p:nvPr/>
          </p:nvCxnSpPr>
          <p:spPr bwMode="auto">
            <a:xfrm flipH="1">
              <a:off x="5260769" y="3966358"/>
              <a:ext cx="1365662" cy="213756"/>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2" name="Straight Connector 231"/>
            <p:cNvCxnSpPr/>
            <p:nvPr/>
          </p:nvCxnSpPr>
          <p:spPr bwMode="auto">
            <a:xfrm flipH="1" flipV="1">
              <a:off x="5058889" y="4346369"/>
              <a:ext cx="1451901" cy="140385"/>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3" name="Straight Connector 232"/>
            <p:cNvCxnSpPr/>
            <p:nvPr/>
          </p:nvCxnSpPr>
          <p:spPr bwMode="auto">
            <a:xfrm flipH="1" flipV="1">
              <a:off x="5201392" y="4536374"/>
              <a:ext cx="1187533" cy="475013"/>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4" name="Straight Connector 233"/>
            <p:cNvCxnSpPr/>
            <p:nvPr/>
          </p:nvCxnSpPr>
          <p:spPr bwMode="auto">
            <a:xfrm flipH="1" flipV="1">
              <a:off x="4963886" y="4607626"/>
              <a:ext cx="946768" cy="845231"/>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5" name="Straight Connector 234"/>
            <p:cNvCxnSpPr/>
            <p:nvPr/>
          </p:nvCxnSpPr>
          <p:spPr bwMode="auto">
            <a:xfrm flipH="1" flipV="1">
              <a:off x="4797632" y="4714504"/>
              <a:ext cx="440649" cy="865477"/>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6" name="Straight Connector 235"/>
            <p:cNvCxnSpPr/>
            <p:nvPr/>
          </p:nvCxnSpPr>
          <p:spPr bwMode="auto">
            <a:xfrm flipV="1">
              <a:off x="4572000" y="4809506"/>
              <a:ext cx="0" cy="979531"/>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7" name="Straight Connector 236"/>
            <p:cNvCxnSpPr/>
            <p:nvPr/>
          </p:nvCxnSpPr>
          <p:spPr bwMode="auto">
            <a:xfrm flipV="1">
              <a:off x="3918857" y="4785756"/>
              <a:ext cx="427512" cy="878774"/>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8" name="Straight Connector 237"/>
            <p:cNvCxnSpPr/>
            <p:nvPr/>
          </p:nvCxnSpPr>
          <p:spPr bwMode="auto">
            <a:xfrm flipV="1">
              <a:off x="3314824" y="4750130"/>
              <a:ext cx="817789" cy="694562"/>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9" name="Straight Connector 238"/>
            <p:cNvCxnSpPr/>
            <p:nvPr/>
          </p:nvCxnSpPr>
          <p:spPr bwMode="auto">
            <a:xfrm flipV="1">
              <a:off x="2803629" y="4500748"/>
              <a:ext cx="1091477" cy="539586"/>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0" name="Straight Connector 239"/>
            <p:cNvCxnSpPr/>
            <p:nvPr/>
          </p:nvCxnSpPr>
          <p:spPr bwMode="auto">
            <a:xfrm>
              <a:off x="2561235" y="3947205"/>
              <a:ext cx="1238869" cy="102281"/>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1" name="Straight Connector 240"/>
            <p:cNvCxnSpPr/>
            <p:nvPr/>
          </p:nvCxnSpPr>
          <p:spPr bwMode="auto">
            <a:xfrm>
              <a:off x="2814452" y="3448050"/>
              <a:ext cx="1080654" cy="399555"/>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39" name="Straight Connector 438"/>
            <p:cNvCxnSpPr>
              <a:endCxn id="336" idx="2"/>
            </p:cNvCxnSpPr>
            <p:nvPr/>
          </p:nvCxnSpPr>
          <p:spPr bwMode="auto">
            <a:xfrm flipV="1">
              <a:off x="2564144" y="4361939"/>
              <a:ext cx="1185764" cy="177652"/>
            </a:xfrm>
            <a:prstGeom prst="line">
              <a:avLst/>
            </a:prstGeom>
            <a:ln w="19050">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8" name="Rectangle 3"/>
            <p:cNvSpPr txBox="1">
              <a:spLocks noChangeArrowheads="1"/>
            </p:cNvSpPr>
            <p:nvPr/>
          </p:nvSpPr>
          <p:spPr bwMode="auto">
            <a:xfrm>
              <a:off x="238125" y="0"/>
              <a:ext cx="9144000" cy="939800"/>
            </a:xfrm>
            <a:prstGeom prst="rect">
              <a:avLst/>
            </a:prstGeom>
            <a:noFill/>
            <a:ln w="9525">
              <a:noFill/>
              <a:miter lim="800000"/>
              <a:headEnd/>
              <a:tailEnd/>
            </a:ln>
          </p:spPr>
          <p:txBody>
            <a:bodyPr lIns="91429" tIns="45714" rIns="91429" bIns="45714" anchor="ctr"/>
            <a:lstStyle/>
            <a:p>
              <a:pPr algn="ctr">
                <a:defRPr/>
              </a:pPr>
              <a:r>
                <a:rPr lang="en-US" sz="3400" kern="0" dirty="0">
                  <a:solidFill>
                    <a:schemeClr val="bg1"/>
                  </a:solidFill>
                  <a:latin typeface="Berlin Sans FB Demi" pitchFamily="34" charset="0"/>
                  <a:cs typeface="Arial" pitchFamily="34" charset="0"/>
                </a:rPr>
                <a:t>Army Security Assistance Enterprise</a:t>
              </a:r>
            </a:p>
          </p:txBody>
        </p:sp>
        <p:sp>
          <p:nvSpPr>
            <p:cNvPr id="217" name="Straight Connector 6"/>
            <p:cNvSpPr/>
            <p:nvPr/>
          </p:nvSpPr>
          <p:spPr>
            <a:xfrm rot="16200000">
              <a:off x="4379557" y="2949469"/>
              <a:ext cx="61912"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212" name="Straight Connector 10"/>
            <p:cNvSpPr/>
            <p:nvPr/>
          </p:nvSpPr>
          <p:spPr>
            <a:xfrm rot="17470588">
              <a:off x="4694675" y="3009000"/>
              <a:ext cx="63500"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208" name="Straight Connector 14"/>
            <p:cNvSpPr/>
            <p:nvPr/>
          </p:nvSpPr>
          <p:spPr>
            <a:xfrm rot="18741176">
              <a:off x="4968519" y="3127269"/>
              <a:ext cx="61912"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204" name="Straight Connector 18"/>
            <p:cNvSpPr/>
            <p:nvPr/>
          </p:nvSpPr>
          <p:spPr>
            <a:xfrm rot="20011765">
              <a:off x="5161400" y="3383650"/>
              <a:ext cx="61913"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200" name="Straight Connector 22"/>
            <p:cNvSpPr/>
            <p:nvPr/>
          </p:nvSpPr>
          <p:spPr>
            <a:xfrm rot="21282353">
              <a:off x="5248713" y="3693213"/>
              <a:ext cx="63500" cy="619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96" name="Straight Connector 26"/>
            <p:cNvSpPr/>
            <p:nvPr/>
          </p:nvSpPr>
          <p:spPr>
            <a:xfrm rot="952941">
              <a:off x="5220138" y="4012300"/>
              <a:ext cx="61912"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92" name="Straight Connector 30"/>
            <p:cNvSpPr/>
            <p:nvPr/>
          </p:nvSpPr>
          <p:spPr>
            <a:xfrm rot="2223529">
              <a:off x="5075675" y="4299638"/>
              <a:ext cx="63500"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88" name="Straight Connector 34"/>
            <p:cNvSpPr/>
            <p:nvPr/>
          </p:nvSpPr>
          <p:spPr>
            <a:xfrm rot="3494118">
              <a:off x="4839138" y="4515538"/>
              <a:ext cx="63500"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84" name="Straight Connector 38"/>
            <p:cNvSpPr/>
            <p:nvPr/>
          </p:nvSpPr>
          <p:spPr>
            <a:xfrm rot="4764706">
              <a:off x="4539894" y="4632219"/>
              <a:ext cx="63500" cy="619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80" name="Straight Connector 42"/>
            <p:cNvSpPr/>
            <p:nvPr/>
          </p:nvSpPr>
          <p:spPr>
            <a:xfrm rot="16835294">
              <a:off x="4218425" y="4631425"/>
              <a:ext cx="63500"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76" name="Straight Connector 46"/>
            <p:cNvSpPr/>
            <p:nvPr/>
          </p:nvSpPr>
          <p:spPr>
            <a:xfrm rot="18105882">
              <a:off x="3919182" y="4516331"/>
              <a:ext cx="63500" cy="619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72" name="Straight Connector 50"/>
            <p:cNvSpPr/>
            <p:nvPr/>
          </p:nvSpPr>
          <p:spPr>
            <a:xfrm rot="19376471">
              <a:off x="3681850" y="4299638"/>
              <a:ext cx="63500"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68" name="Straight Connector 54"/>
            <p:cNvSpPr/>
            <p:nvPr/>
          </p:nvSpPr>
          <p:spPr>
            <a:xfrm rot="20647059">
              <a:off x="3538975" y="4063100"/>
              <a:ext cx="63500" cy="619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64" name="Straight Connector 58"/>
            <p:cNvSpPr/>
            <p:nvPr/>
          </p:nvSpPr>
          <p:spPr>
            <a:xfrm rot="317647">
              <a:off x="3510400" y="3742425"/>
              <a:ext cx="61913" cy="63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sp>
          <p:nvSpPr>
            <p:cNvPr id="154" name="Straight Connector 68"/>
            <p:cNvSpPr/>
            <p:nvPr/>
          </p:nvSpPr>
          <p:spPr>
            <a:xfrm rot="4129412">
              <a:off x="4063644" y="3009794"/>
              <a:ext cx="63500" cy="619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1200" dirty="0">
                <a:solidFill>
                  <a:prstClr val="black">
                    <a:hueOff val="0"/>
                    <a:satOff val="0"/>
                    <a:lumOff val="0"/>
                    <a:alphaOff val="0"/>
                  </a:prstClr>
                </a:solidFill>
              </a:endParaRPr>
            </a:p>
          </p:txBody>
        </p:sp>
        <p:grpSp>
          <p:nvGrpSpPr>
            <p:cNvPr id="13" name="Group 250"/>
            <p:cNvGrpSpPr/>
            <p:nvPr/>
          </p:nvGrpSpPr>
          <p:grpSpPr>
            <a:xfrm>
              <a:off x="4190728" y="2099565"/>
              <a:ext cx="762543" cy="646454"/>
              <a:chOff x="3365279" y="2212"/>
              <a:chExt cx="609262" cy="609262"/>
            </a:xfrm>
            <a:scene3d>
              <a:camera prst="orthographicFront">
                <a:rot lat="0" lon="0" rev="0"/>
              </a:camera>
              <a:lightRig rig="contrasting" dir="t">
                <a:rot lat="0" lon="0" rev="1500000"/>
              </a:lightRig>
            </a:scene3d>
          </p:grpSpPr>
          <p:sp>
            <p:nvSpPr>
              <p:cNvPr id="214" name="Oval 213"/>
              <p:cNvSpPr/>
              <p:nvPr/>
            </p:nvSpPr>
            <p:spPr>
              <a:xfrm>
                <a:off x="3365279" y="2212"/>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5" name="Oval 8"/>
              <p:cNvSpPr/>
              <p:nvPr/>
            </p:nvSpPr>
            <p:spPr>
              <a:xfrm>
                <a:off x="3415640" y="91436"/>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cs typeface="Arial" pitchFamily="34" charset="0"/>
                  </a:rPr>
                  <a:t>DSCA </a:t>
                </a:r>
                <a:r>
                  <a:rPr lang="en-US" sz="900" b="1" dirty="0">
                    <a:solidFill>
                      <a:prstClr val="white"/>
                    </a:solidFill>
                    <a:cs typeface="Arial" pitchFamily="34" charset="0"/>
                  </a:rPr>
                  <a:t>DISAM</a:t>
                </a:r>
                <a:endParaRPr lang="en-US" sz="900" b="1" dirty="0">
                  <a:solidFill>
                    <a:prstClr val="white"/>
                  </a:solidFill>
                </a:endParaRPr>
              </a:p>
            </p:txBody>
          </p:sp>
        </p:grpSp>
        <p:grpSp>
          <p:nvGrpSpPr>
            <p:cNvPr id="14" name="Group 252"/>
            <p:cNvGrpSpPr/>
            <p:nvPr/>
          </p:nvGrpSpPr>
          <p:grpSpPr>
            <a:xfrm>
              <a:off x="4969508" y="2202167"/>
              <a:ext cx="762543" cy="646454"/>
              <a:chOff x="4144888" y="147947"/>
              <a:chExt cx="609262" cy="609262"/>
            </a:xfrm>
            <a:scene3d>
              <a:camera prst="orthographicFront">
                <a:rot lat="0" lon="0" rev="0"/>
              </a:camera>
              <a:lightRig rig="contrasting" dir="t">
                <a:rot lat="0" lon="0" rev="1500000"/>
              </a:lightRig>
            </a:scene3d>
          </p:grpSpPr>
          <p:sp>
            <p:nvSpPr>
              <p:cNvPr id="209" name="Oval 208"/>
              <p:cNvSpPr/>
              <p:nvPr/>
            </p:nvSpPr>
            <p:spPr>
              <a:xfrm>
                <a:off x="4144888" y="147947"/>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0" name="Oval 12"/>
              <p:cNvSpPr/>
              <p:nvPr/>
            </p:nvSpPr>
            <p:spPr>
              <a:xfrm>
                <a:off x="4195249" y="237171"/>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cs typeface="Arial" pitchFamily="34" charset="0"/>
                  </a:rPr>
                  <a:t>AMC</a:t>
                </a:r>
              </a:p>
            </p:txBody>
          </p:sp>
        </p:grpSp>
        <p:grpSp>
          <p:nvGrpSpPr>
            <p:cNvPr id="15" name="Group 254"/>
            <p:cNvGrpSpPr/>
            <p:nvPr/>
          </p:nvGrpSpPr>
          <p:grpSpPr>
            <a:xfrm>
              <a:off x="5667292" y="2482635"/>
              <a:ext cx="762543" cy="646454"/>
              <a:chOff x="4819206" y="565467"/>
              <a:chExt cx="609262" cy="609262"/>
            </a:xfrm>
            <a:scene3d>
              <a:camera prst="orthographicFront">
                <a:rot lat="0" lon="0" rev="0"/>
              </a:camera>
              <a:lightRig rig="contrasting" dir="t">
                <a:rot lat="0" lon="0" rev="1500000"/>
              </a:lightRig>
            </a:scene3d>
          </p:grpSpPr>
          <p:sp>
            <p:nvSpPr>
              <p:cNvPr id="205" name="Oval 204"/>
              <p:cNvSpPr/>
              <p:nvPr/>
            </p:nvSpPr>
            <p:spPr>
              <a:xfrm>
                <a:off x="4819206" y="565467"/>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6" name="Oval 16"/>
              <p:cNvSpPr/>
              <p:nvPr/>
            </p:nvSpPr>
            <p:spPr>
              <a:xfrm>
                <a:off x="4869567" y="654691"/>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SDDC</a:t>
                </a:r>
              </a:p>
            </p:txBody>
          </p:sp>
        </p:grpSp>
        <p:grpSp>
          <p:nvGrpSpPr>
            <p:cNvPr id="16" name="Group 256"/>
            <p:cNvGrpSpPr/>
            <p:nvPr/>
          </p:nvGrpSpPr>
          <p:grpSpPr>
            <a:xfrm>
              <a:off x="6235090" y="2932221"/>
              <a:ext cx="762543" cy="646454"/>
              <a:chOff x="5297164" y="1198385"/>
              <a:chExt cx="609262" cy="609262"/>
            </a:xfrm>
            <a:scene3d>
              <a:camera prst="orthographicFront">
                <a:rot lat="0" lon="0" rev="0"/>
              </a:camera>
              <a:lightRig rig="contrasting" dir="t">
                <a:rot lat="0" lon="0" rev="1500000"/>
              </a:lightRig>
            </a:scene3d>
          </p:grpSpPr>
          <p:sp>
            <p:nvSpPr>
              <p:cNvPr id="201" name="Oval 200"/>
              <p:cNvSpPr/>
              <p:nvPr/>
            </p:nvSpPr>
            <p:spPr>
              <a:xfrm>
                <a:off x="5297164" y="1198385"/>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2" name="Oval 20"/>
              <p:cNvSpPr/>
              <p:nvPr/>
            </p:nvSpPr>
            <p:spPr>
              <a:xfrm>
                <a:off x="5347525" y="1287609"/>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USAMMA</a:t>
                </a:r>
              </a:p>
            </p:txBody>
          </p:sp>
        </p:grpSp>
        <p:grpSp>
          <p:nvGrpSpPr>
            <p:cNvPr id="17" name="Group 258"/>
            <p:cNvGrpSpPr/>
            <p:nvPr/>
          </p:nvGrpSpPr>
          <p:grpSpPr>
            <a:xfrm>
              <a:off x="6539407" y="3543050"/>
              <a:ext cx="762545" cy="646454"/>
              <a:chOff x="5514209" y="1961221"/>
              <a:chExt cx="609262" cy="609262"/>
            </a:xfrm>
            <a:scene3d>
              <a:camera prst="orthographicFront">
                <a:rot lat="0" lon="0" rev="0"/>
              </a:camera>
              <a:lightRig rig="contrasting" dir="t">
                <a:rot lat="0" lon="0" rev="1500000"/>
              </a:lightRig>
            </a:scene3d>
          </p:grpSpPr>
          <p:sp>
            <p:nvSpPr>
              <p:cNvPr id="197" name="Oval 196"/>
              <p:cNvSpPr/>
              <p:nvPr/>
            </p:nvSpPr>
            <p:spPr>
              <a:xfrm>
                <a:off x="5514209" y="1961221"/>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8" name="Oval 24"/>
              <p:cNvSpPr/>
              <p:nvPr/>
            </p:nvSpPr>
            <p:spPr>
              <a:xfrm>
                <a:off x="5528747" y="2041996"/>
                <a:ext cx="584472"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TACOM </a:t>
                </a:r>
                <a:r>
                  <a:rPr lang="en-US" sz="850" b="1" dirty="0">
                    <a:solidFill>
                      <a:prstClr val="white"/>
                    </a:solidFill>
                  </a:rPr>
                  <a:t>SAMD/IMMC</a:t>
                </a:r>
              </a:p>
            </p:txBody>
          </p:sp>
        </p:grpSp>
        <p:grpSp>
          <p:nvGrpSpPr>
            <p:cNvPr id="18" name="Group 260"/>
            <p:cNvGrpSpPr/>
            <p:nvPr/>
          </p:nvGrpSpPr>
          <p:grpSpPr>
            <a:xfrm>
              <a:off x="6528209" y="4199386"/>
              <a:ext cx="762543" cy="646454"/>
              <a:chOff x="5441030" y="2750951"/>
              <a:chExt cx="609262" cy="609262"/>
            </a:xfrm>
            <a:scene3d>
              <a:camera prst="orthographicFront">
                <a:rot lat="0" lon="0" rev="0"/>
              </a:camera>
              <a:lightRig rig="contrasting" dir="t">
                <a:rot lat="0" lon="0" rev="1500000"/>
              </a:lightRig>
            </a:scene3d>
          </p:grpSpPr>
          <p:sp>
            <p:nvSpPr>
              <p:cNvPr id="193" name="Oval 192"/>
              <p:cNvSpPr/>
              <p:nvPr/>
            </p:nvSpPr>
            <p:spPr>
              <a:xfrm>
                <a:off x="5441030" y="2750951"/>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4" name="Oval 28"/>
              <p:cNvSpPr/>
              <p:nvPr/>
            </p:nvSpPr>
            <p:spPr>
              <a:xfrm>
                <a:off x="5455576" y="2806378"/>
                <a:ext cx="584475"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JMC </a:t>
                </a:r>
              </a:p>
              <a:p>
                <a:pPr algn="ctr" defTabSz="311150" fontAlgn="auto">
                  <a:lnSpc>
                    <a:spcPct val="90000"/>
                  </a:lnSpc>
                  <a:spcAft>
                    <a:spcPct val="35000"/>
                  </a:spcAft>
                  <a:defRPr/>
                </a:pPr>
                <a:r>
                  <a:rPr lang="en-US" sz="850" b="1" dirty="0">
                    <a:solidFill>
                      <a:prstClr val="white"/>
                    </a:solidFill>
                  </a:rPr>
                  <a:t>SAMD/IMMC</a:t>
                </a:r>
              </a:p>
            </p:txBody>
          </p:sp>
        </p:grpSp>
        <p:grpSp>
          <p:nvGrpSpPr>
            <p:cNvPr id="19" name="Group 262"/>
            <p:cNvGrpSpPr/>
            <p:nvPr/>
          </p:nvGrpSpPr>
          <p:grpSpPr>
            <a:xfrm>
              <a:off x="6246663" y="4804584"/>
              <a:ext cx="762543" cy="646454"/>
              <a:chOff x="5087501" y="3460917"/>
              <a:chExt cx="609261" cy="609262"/>
            </a:xfrm>
            <a:scene3d>
              <a:camera prst="orthographicFront">
                <a:rot lat="0" lon="0" rev="0"/>
              </a:camera>
              <a:lightRig rig="contrasting" dir="t">
                <a:rot lat="0" lon="0" rev="1500000"/>
              </a:lightRig>
            </a:scene3d>
          </p:grpSpPr>
          <p:sp>
            <p:nvSpPr>
              <p:cNvPr id="189" name="Oval 188"/>
              <p:cNvSpPr/>
              <p:nvPr/>
            </p:nvSpPr>
            <p:spPr>
              <a:xfrm>
                <a:off x="5087501" y="3460917"/>
                <a:ext cx="609261"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0" name="Oval 32"/>
              <p:cNvSpPr/>
              <p:nvPr/>
            </p:nvSpPr>
            <p:spPr>
              <a:xfrm>
                <a:off x="5100745" y="3524026"/>
                <a:ext cx="584474"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AMCOM </a:t>
                </a:r>
                <a:r>
                  <a:rPr lang="en-US" sz="850" b="1" dirty="0">
                    <a:solidFill>
                      <a:prstClr val="white"/>
                    </a:solidFill>
                  </a:rPr>
                  <a:t>SAMD/IMMC</a:t>
                </a:r>
              </a:p>
            </p:txBody>
          </p:sp>
        </p:grpSp>
        <p:grpSp>
          <p:nvGrpSpPr>
            <p:cNvPr id="20" name="Group 264"/>
            <p:cNvGrpSpPr/>
            <p:nvPr/>
          </p:nvGrpSpPr>
          <p:grpSpPr>
            <a:xfrm>
              <a:off x="5681448" y="5271801"/>
              <a:ext cx="762545" cy="646454"/>
              <a:chOff x="4501392" y="3995233"/>
              <a:chExt cx="609262" cy="609262"/>
            </a:xfrm>
            <a:scene3d>
              <a:camera prst="orthographicFront">
                <a:rot lat="0" lon="0" rev="0"/>
              </a:camera>
              <a:lightRig rig="contrasting" dir="t">
                <a:rot lat="0" lon="0" rev="1500000"/>
              </a:lightRig>
            </a:scene3d>
          </p:grpSpPr>
          <p:sp>
            <p:nvSpPr>
              <p:cNvPr id="185" name="Oval 184"/>
              <p:cNvSpPr/>
              <p:nvPr/>
            </p:nvSpPr>
            <p:spPr>
              <a:xfrm>
                <a:off x="4501392" y="3995233"/>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6" name="Oval 36"/>
              <p:cNvSpPr/>
              <p:nvPr/>
            </p:nvSpPr>
            <p:spPr>
              <a:xfrm>
                <a:off x="4515931" y="4076008"/>
                <a:ext cx="584473"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CECOM </a:t>
                </a:r>
                <a:r>
                  <a:rPr lang="en-US" sz="850" b="1" dirty="0">
                    <a:solidFill>
                      <a:prstClr val="white"/>
                    </a:solidFill>
                  </a:rPr>
                  <a:t>SAMD / LRC</a:t>
                </a:r>
              </a:p>
            </p:txBody>
          </p:sp>
        </p:grpSp>
        <p:grpSp>
          <p:nvGrpSpPr>
            <p:cNvPr id="21" name="Group 267"/>
            <p:cNvGrpSpPr/>
            <p:nvPr/>
          </p:nvGrpSpPr>
          <p:grpSpPr>
            <a:xfrm>
              <a:off x="4963887" y="5532480"/>
              <a:ext cx="762543" cy="646454"/>
              <a:chOff x="3761836" y="4281739"/>
              <a:chExt cx="609262" cy="609262"/>
            </a:xfrm>
            <a:scene3d>
              <a:camera prst="orthographicFront">
                <a:rot lat="0" lon="0" rev="0"/>
              </a:camera>
              <a:lightRig rig="contrasting" dir="t">
                <a:rot lat="0" lon="0" rev="1500000"/>
              </a:lightRig>
            </a:scene3d>
          </p:grpSpPr>
          <p:sp>
            <p:nvSpPr>
              <p:cNvPr id="181" name="Oval 180"/>
              <p:cNvSpPr/>
              <p:nvPr/>
            </p:nvSpPr>
            <p:spPr>
              <a:xfrm>
                <a:off x="3761836" y="4281739"/>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2" name="Oval 40"/>
              <p:cNvSpPr/>
              <p:nvPr/>
            </p:nvSpPr>
            <p:spPr>
              <a:xfrm>
                <a:off x="3812197" y="4370963"/>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STRI</a:t>
                </a:r>
              </a:p>
            </p:txBody>
          </p:sp>
        </p:grpSp>
        <p:grpSp>
          <p:nvGrpSpPr>
            <p:cNvPr id="22" name="Group 269"/>
            <p:cNvGrpSpPr/>
            <p:nvPr/>
          </p:nvGrpSpPr>
          <p:grpSpPr>
            <a:xfrm>
              <a:off x="4190728" y="5674983"/>
              <a:ext cx="762543" cy="646454"/>
              <a:chOff x="2968723" y="4281739"/>
              <a:chExt cx="609262" cy="609262"/>
            </a:xfrm>
            <a:scene3d>
              <a:camera prst="orthographicFront">
                <a:rot lat="0" lon="0" rev="0"/>
              </a:camera>
              <a:lightRig rig="contrasting" dir="t">
                <a:rot lat="0" lon="0" rev="1500000"/>
              </a:lightRig>
            </a:scene3d>
          </p:grpSpPr>
          <p:sp>
            <p:nvSpPr>
              <p:cNvPr id="177" name="Oval 176"/>
              <p:cNvSpPr/>
              <p:nvPr/>
            </p:nvSpPr>
            <p:spPr>
              <a:xfrm>
                <a:off x="2968723" y="4281739"/>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8" name="Oval 44"/>
              <p:cNvSpPr/>
              <p:nvPr/>
            </p:nvSpPr>
            <p:spPr>
              <a:xfrm>
                <a:off x="3019084" y="4370963"/>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COE</a:t>
                </a:r>
              </a:p>
            </p:txBody>
          </p:sp>
        </p:grpSp>
        <p:grpSp>
          <p:nvGrpSpPr>
            <p:cNvPr id="23" name="Group 271"/>
            <p:cNvGrpSpPr/>
            <p:nvPr/>
          </p:nvGrpSpPr>
          <p:grpSpPr>
            <a:xfrm>
              <a:off x="3430835" y="5568683"/>
              <a:ext cx="762543" cy="646454"/>
              <a:chOff x="2229167" y="3995233"/>
              <a:chExt cx="609262" cy="609262"/>
            </a:xfrm>
            <a:scene3d>
              <a:camera prst="orthographicFront">
                <a:rot lat="0" lon="0" rev="0"/>
              </a:camera>
              <a:lightRig rig="contrasting" dir="t">
                <a:rot lat="0" lon="0" rev="1500000"/>
              </a:lightRig>
            </a:scene3d>
          </p:grpSpPr>
          <p:sp>
            <p:nvSpPr>
              <p:cNvPr id="173" name="Oval 172"/>
              <p:cNvSpPr/>
              <p:nvPr/>
            </p:nvSpPr>
            <p:spPr>
              <a:xfrm>
                <a:off x="2229167" y="3995233"/>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4" name="Oval 48"/>
              <p:cNvSpPr/>
              <p:nvPr/>
            </p:nvSpPr>
            <p:spPr>
              <a:xfrm>
                <a:off x="2279528" y="4084457"/>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TRADOC</a:t>
                </a:r>
              </a:p>
            </p:txBody>
          </p:sp>
        </p:grpSp>
        <p:grpSp>
          <p:nvGrpSpPr>
            <p:cNvPr id="24" name="Group 273"/>
            <p:cNvGrpSpPr/>
            <p:nvPr/>
          </p:nvGrpSpPr>
          <p:grpSpPr>
            <a:xfrm>
              <a:off x="2734977" y="5303341"/>
              <a:ext cx="762543" cy="646454"/>
              <a:chOff x="1643049" y="3460917"/>
              <a:chExt cx="609262" cy="609262"/>
            </a:xfrm>
            <a:scene3d>
              <a:camera prst="orthographicFront">
                <a:rot lat="0" lon="0" rev="0"/>
              </a:camera>
              <a:lightRig rig="contrasting" dir="t">
                <a:rot lat="0" lon="0" rev="1500000"/>
              </a:lightRig>
            </a:scene3d>
          </p:grpSpPr>
          <p:sp>
            <p:nvSpPr>
              <p:cNvPr id="169" name="Oval 168"/>
              <p:cNvSpPr/>
              <p:nvPr/>
            </p:nvSpPr>
            <p:spPr>
              <a:xfrm>
                <a:off x="1643049" y="3460917"/>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0" name="Oval 52"/>
              <p:cNvSpPr/>
              <p:nvPr/>
            </p:nvSpPr>
            <p:spPr>
              <a:xfrm>
                <a:off x="1693410" y="3550141"/>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ACC</a:t>
                </a:r>
              </a:p>
            </p:txBody>
          </p:sp>
        </p:grpSp>
        <p:grpSp>
          <p:nvGrpSpPr>
            <p:cNvPr id="25" name="Group 275"/>
            <p:cNvGrpSpPr/>
            <p:nvPr/>
          </p:nvGrpSpPr>
          <p:grpSpPr>
            <a:xfrm>
              <a:off x="2190203" y="4838666"/>
              <a:ext cx="762543" cy="646454"/>
              <a:chOff x="1289528" y="2750951"/>
              <a:chExt cx="609262" cy="609262"/>
            </a:xfrm>
            <a:scene3d>
              <a:camera prst="orthographicFront">
                <a:rot lat="0" lon="0" rev="0"/>
              </a:camera>
              <a:lightRig rig="contrasting" dir="t">
                <a:rot lat="0" lon="0" rev="1500000"/>
              </a:lightRig>
            </a:scene3d>
          </p:grpSpPr>
          <p:sp>
            <p:nvSpPr>
              <p:cNvPr id="409" name="Oval 408"/>
              <p:cNvSpPr/>
              <p:nvPr/>
            </p:nvSpPr>
            <p:spPr>
              <a:xfrm>
                <a:off x="1289528" y="2750951"/>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10" name="Oval 56"/>
              <p:cNvSpPr/>
              <p:nvPr/>
            </p:nvSpPr>
            <p:spPr>
              <a:xfrm>
                <a:off x="1339889" y="2862559"/>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smtClean="0">
                    <a:solidFill>
                      <a:prstClr val="white"/>
                    </a:solidFill>
                  </a:rPr>
                  <a:t>DCAA</a:t>
                </a:r>
                <a:endParaRPr lang="en-US" sz="1100" b="1" dirty="0">
                  <a:solidFill>
                    <a:prstClr val="white"/>
                  </a:solidFill>
                </a:endParaRPr>
              </a:p>
            </p:txBody>
          </p:sp>
        </p:grpSp>
        <p:grpSp>
          <p:nvGrpSpPr>
            <p:cNvPr id="26" name="Group 282"/>
            <p:cNvGrpSpPr/>
            <p:nvPr/>
          </p:nvGrpSpPr>
          <p:grpSpPr>
            <a:xfrm>
              <a:off x="3406494" y="2190290"/>
              <a:ext cx="762543" cy="646454"/>
              <a:chOff x="2585670" y="147947"/>
              <a:chExt cx="609262" cy="609262"/>
            </a:xfrm>
            <a:scene3d>
              <a:camera prst="orthographicFront">
                <a:rot lat="0" lon="0" rev="0"/>
              </a:camera>
              <a:lightRig rig="contrasting" dir="t">
                <a:rot lat="0" lon="0" rev="1500000"/>
              </a:lightRig>
            </a:scene3d>
          </p:grpSpPr>
          <p:sp>
            <p:nvSpPr>
              <p:cNvPr id="151" name="Oval 150"/>
              <p:cNvSpPr/>
              <p:nvPr/>
            </p:nvSpPr>
            <p:spPr>
              <a:xfrm>
                <a:off x="2585670" y="147947"/>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2" name="Oval 70"/>
              <p:cNvSpPr/>
              <p:nvPr/>
            </p:nvSpPr>
            <p:spPr>
              <a:xfrm>
                <a:off x="2636031" y="237171"/>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DA STAFF</a:t>
                </a:r>
              </a:p>
            </p:txBody>
          </p:sp>
        </p:grpSp>
        <p:grpSp>
          <p:nvGrpSpPr>
            <p:cNvPr id="27" name="Group 280"/>
            <p:cNvGrpSpPr/>
            <p:nvPr/>
          </p:nvGrpSpPr>
          <p:grpSpPr>
            <a:xfrm>
              <a:off x="2720584" y="2494516"/>
              <a:ext cx="762543" cy="646454"/>
              <a:chOff x="1911352" y="565467"/>
              <a:chExt cx="609262" cy="609262"/>
            </a:xfrm>
            <a:scene3d>
              <a:camera prst="orthographicFront">
                <a:rot lat="0" lon="0" rev="0"/>
              </a:camera>
              <a:lightRig rig="contrasting" dir="t">
                <a:rot lat="0" lon="0" rev="1500000"/>
              </a:lightRig>
            </a:scene3d>
          </p:grpSpPr>
          <p:sp>
            <p:nvSpPr>
              <p:cNvPr id="155" name="Oval 154"/>
              <p:cNvSpPr/>
              <p:nvPr/>
            </p:nvSpPr>
            <p:spPr>
              <a:xfrm>
                <a:off x="1911352" y="565467"/>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6" name="Oval 66"/>
              <p:cNvSpPr/>
              <p:nvPr/>
            </p:nvSpPr>
            <p:spPr>
              <a:xfrm>
                <a:off x="1961713" y="654691"/>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PEO / PM </a:t>
                </a:r>
                <a:r>
                  <a:rPr lang="en-US" sz="900" b="1" dirty="0">
                    <a:solidFill>
                      <a:prstClr val="white"/>
                    </a:solidFill>
                  </a:rPr>
                  <a:t>FMS</a:t>
                </a:r>
              </a:p>
            </p:txBody>
          </p:sp>
        </p:grpSp>
        <p:grpSp>
          <p:nvGrpSpPr>
            <p:cNvPr id="28" name="Group 279"/>
            <p:cNvGrpSpPr/>
            <p:nvPr/>
          </p:nvGrpSpPr>
          <p:grpSpPr>
            <a:xfrm>
              <a:off x="2188411" y="2955971"/>
              <a:ext cx="762543" cy="646454"/>
              <a:chOff x="1433395" y="1198385"/>
              <a:chExt cx="609262" cy="609262"/>
            </a:xfrm>
            <a:scene3d>
              <a:camera prst="orthographicFront">
                <a:rot lat="0" lon="0" rev="0"/>
              </a:camera>
              <a:lightRig rig="contrasting" dir="t">
                <a:rot lat="0" lon="0" rev="1500000"/>
              </a:lightRig>
            </a:scene3d>
          </p:grpSpPr>
          <p:sp>
            <p:nvSpPr>
              <p:cNvPr id="157" name="Oval 156"/>
              <p:cNvSpPr/>
              <p:nvPr/>
            </p:nvSpPr>
            <p:spPr>
              <a:xfrm>
                <a:off x="1433395" y="1198385"/>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8" name="Oval 64"/>
              <p:cNvSpPr/>
              <p:nvPr/>
            </p:nvSpPr>
            <p:spPr>
              <a:xfrm>
                <a:off x="1483756" y="1287609"/>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DASA-DEC</a:t>
                </a:r>
              </a:p>
            </p:txBody>
          </p:sp>
        </p:grpSp>
        <p:grpSp>
          <p:nvGrpSpPr>
            <p:cNvPr id="29" name="Group 277"/>
            <p:cNvGrpSpPr/>
            <p:nvPr/>
          </p:nvGrpSpPr>
          <p:grpSpPr>
            <a:xfrm>
              <a:off x="1872221" y="3566800"/>
              <a:ext cx="762543" cy="646454"/>
              <a:chOff x="1216349" y="1961221"/>
              <a:chExt cx="609262" cy="609262"/>
            </a:xfrm>
            <a:scene3d>
              <a:camera prst="orthographicFront">
                <a:rot lat="0" lon="0" rev="0"/>
              </a:camera>
              <a:lightRig rig="contrasting" dir="t">
                <a:rot lat="0" lon="0" rev="1500000"/>
              </a:lightRig>
            </a:scene3d>
          </p:grpSpPr>
          <p:sp>
            <p:nvSpPr>
              <p:cNvPr id="161" name="Oval 160"/>
              <p:cNvSpPr/>
              <p:nvPr/>
            </p:nvSpPr>
            <p:spPr>
              <a:xfrm>
                <a:off x="1216349" y="1961221"/>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2" name="Oval 60"/>
              <p:cNvSpPr/>
              <p:nvPr/>
            </p:nvSpPr>
            <p:spPr>
              <a:xfrm>
                <a:off x="1266710" y="2050445"/>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a:solidFill>
                      <a:prstClr val="white"/>
                    </a:solidFill>
                  </a:rPr>
                  <a:t>USASAC</a:t>
                </a:r>
              </a:p>
            </p:txBody>
          </p:sp>
        </p:grpSp>
        <p:grpSp>
          <p:nvGrpSpPr>
            <p:cNvPr id="30" name="Group 275"/>
            <p:cNvGrpSpPr/>
            <p:nvPr/>
          </p:nvGrpSpPr>
          <p:grpSpPr>
            <a:xfrm>
              <a:off x="1871551" y="4223140"/>
              <a:ext cx="762543" cy="646454"/>
              <a:chOff x="1289528" y="2750951"/>
              <a:chExt cx="609262" cy="609262"/>
            </a:xfrm>
            <a:scene3d>
              <a:camera prst="orthographicFront">
                <a:rot lat="0" lon="0" rev="0"/>
              </a:camera>
              <a:lightRig rig="contrasting" dir="t">
                <a:rot lat="0" lon="0" rev="1500000"/>
              </a:lightRig>
            </a:scene3d>
          </p:grpSpPr>
          <p:sp>
            <p:nvSpPr>
              <p:cNvPr id="165" name="Oval 164"/>
              <p:cNvSpPr/>
              <p:nvPr/>
            </p:nvSpPr>
            <p:spPr>
              <a:xfrm>
                <a:off x="1289528" y="2750951"/>
                <a:ext cx="609262" cy="609262"/>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6" name="Oval 56"/>
              <p:cNvSpPr/>
              <p:nvPr/>
            </p:nvSpPr>
            <p:spPr>
              <a:xfrm>
                <a:off x="1339889" y="2840175"/>
                <a:ext cx="511416" cy="430814"/>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4445" tIns="4445" rIns="4445" bIns="4445" spcCol="1270" anchor="ctr"/>
              <a:lstStyle/>
              <a:p>
                <a:pPr algn="ctr" defTabSz="311150" fontAlgn="auto">
                  <a:lnSpc>
                    <a:spcPct val="90000"/>
                  </a:lnSpc>
                  <a:spcAft>
                    <a:spcPct val="35000"/>
                  </a:spcAft>
                  <a:defRPr/>
                </a:pPr>
                <a:r>
                  <a:rPr lang="en-US" sz="1100" b="1" dirty="0" smtClean="0">
                    <a:solidFill>
                      <a:prstClr val="white"/>
                    </a:solidFill>
                  </a:rPr>
                  <a:t>DCMA</a:t>
                </a:r>
                <a:endParaRPr lang="en-US" sz="1100" b="1" dirty="0">
                  <a:solidFill>
                    <a:prstClr val="white"/>
                  </a:solidFill>
                </a:endParaRPr>
              </a:p>
            </p:txBody>
          </p:sp>
        </p:grpSp>
        <p:grpSp>
          <p:nvGrpSpPr>
            <p:cNvPr id="31" name="Group 444"/>
            <p:cNvGrpSpPr/>
            <p:nvPr/>
          </p:nvGrpSpPr>
          <p:grpSpPr>
            <a:xfrm>
              <a:off x="3484997" y="3388675"/>
              <a:ext cx="2247089" cy="1679575"/>
              <a:chOff x="3484997" y="3388675"/>
              <a:chExt cx="2247089" cy="1679575"/>
            </a:xfrm>
          </p:grpSpPr>
          <p:grpSp>
            <p:nvGrpSpPr>
              <p:cNvPr id="96" name="Gruppe 91"/>
              <p:cNvGrpSpPr>
                <a:grpSpLocks/>
              </p:cNvGrpSpPr>
              <p:nvPr/>
            </p:nvGrpSpPr>
            <p:grpSpPr bwMode="auto">
              <a:xfrm>
                <a:off x="3722687" y="3388675"/>
                <a:ext cx="1698625" cy="1679575"/>
                <a:chOff x="1071835" y="2920232"/>
                <a:chExt cx="1427572" cy="1413777"/>
              </a:xfrm>
            </p:grpSpPr>
            <p:sp>
              <p:nvSpPr>
                <p:cNvPr id="336" name="Ellipse 44"/>
                <p:cNvSpPr/>
                <p:nvPr/>
              </p:nvSpPr>
              <p:spPr bwMode="auto">
                <a:xfrm rot="21052097">
                  <a:off x="1085754" y="2920232"/>
                  <a:ext cx="1413653" cy="1413777"/>
                </a:xfrm>
                <a:prstGeom prst="ellipse">
                  <a:avLst/>
                </a:prstGeom>
                <a:gradFill flip="none" rotWithShape="1">
                  <a:gsLst>
                    <a:gs pos="0">
                      <a:schemeClr val="accent1">
                        <a:lumMod val="75000"/>
                      </a:schemeClr>
                    </a:gs>
                    <a:gs pos="100000">
                      <a:schemeClr val="tx2"/>
                    </a:gs>
                  </a:gsLst>
                  <a:path path="circle">
                    <a:fillToRect l="50000" t="50000" r="50000" b="50000"/>
                  </a:path>
                  <a:tileRect/>
                </a:gradFill>
                <a:ln w="9525" cap="flat" cmpd="sng" algn="ctr">
                  <a:solidFill>
                    <a:schemeClr val="tx2">
                      <a:lumMod val="75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a:solidFill>
                      <a:srgbClr val="FFFFFF"/>
                    </a:solidFill>
                    <a:latin typeface="Calibri" pitchFamily="-112" charset="0"/>
                    <a:ea typeface="ＭＳ Ｐゴシック" pitchFamily="-112" charset="-128"/>
                    <a:cs typeface="ＭＳ Ｐゴシック" charset="0"/>
                  </a:endParaRPr>
                </a:p>
              </p:txBody>
            </p:sp>
            <p:sp>
              <p:nvSpPr>
                <p:cNvPr id="337" name="Måne 52"/>
                <p:cNvSpPr/>
                <p:nvPr/>
              </p:nvSpPr>
              <p:spPr bwMode="auto">
                <a:xfrm rot="16552097">
                  <a:off x="1446918" y="3308160"/>
                  <a:ext cx="622703" cy="1372870"/>
                </a:xfrm>
                <a:prstGeom prst="moon">
                  <a:avLst>
                    <a:gd name="adj" fmla="val 18952"/>
                  </a:avLst>
                </a:prstGeom>
                <a:solidFill>
                  <a:schemeClr val="tx2">
                    <a:lumMod val="75000"/>
                  </a:schemeClr>
                </a:soli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Calibri" pitchFamily="-112" charset="0"/>
                    <a:ea typeface="ＭＳ Ｐゴシック" pitchFamily="-112" charset="-128"/>
                    <a:cs typeface="ＭＳ Ｐゴシック" charset="0"/>
                  </a:endParaRPr>
                </a:p>
              </p:txBody>
            </p:sp>
          </p:grpSp>
          <p:sp>
            <p:nvSpPr>
              <p:cNvPr id="338" name="Oval 4"/>
              <p:cNvSpPr/>
              <p:nvPr/>
            </p:nvSpPr>
            <p:spPr>
              <a:xfrm>
                <a:off x="3484997" y="3960735"/>
                <a:ext cx="2247089" cy="677467"/>
              </a:xfrm>
              <a:prstGeom prst="rect">
                <a:avLst/>
              </a:prstGeom>
              <a:noFill/>
              <a:ln>
                <a:noFill/>
              </a:ln>
            </p:spPr>
            <p:style>
              <a:lnRef idx="0">
                <a:scrgbClr r="0" g="0" b="0"/>
              </a:lnRef>
              <a:fillRef idx="0">
                <a:scrgbClr r="0" g="0" b="0"/>
              </a:fillRef>
              <a:effectRef idx="0">
                <a:scrgbClr r="0" g="0" b="0"/>
              </a:effectRef>
              <a:fontRef idx="minor">
                <a:schemeClr val="lt1"/>
              </a:fontRef>
            </p:style>
            <p:txBody>
              <a:bodyPr lIns="20320" tIns="20320" rIns="20320" bIns="20320" spcCol="1270" anchor="ctr">
                <a:scene3d>
                  <a:camera prst="orthographicFront"/>
                  <a:lightRig rig="soft" dir="t">
                    <a:rot lat="0" lon="0" rev="10800000"/>
                  </a:lightRig>
                </a:scene3d>
                <a:sp3d>
                  <a:bevelT w="27940" h="12700"/>
                  <a:contourClr>
                    <a:srgbClr val="DDDDDD"/>
                  </a:contourClr>
                </a:sp3d>
              </a:bodyPr>
              <a:lstStyle/>
              <a:p>
                <a:pPr algn="ctr" defTabSz="711200" fontAlgn="auto">
                  <a:lnSpc>
                    <a:spcPct val="80000"/>
                  </a:lnSpc>
                  <a:spcBef>
                    <a:spcPts val="0"/>
                  </a:spcBef>
                  <a:spcAft>
                    <a:spcPct val="35000"/>
                  </a:spcAft>
                  <a:defRPr/>
                </a:pPr>
                <a:r>
                  <a:rPr lang="en-US" sz="2100" b="1" dirty="0">
                    <a:ln w="11430"/>
                    <a:solidFill>
                      <a:prstClr val="white"/>
                    </a:solidFill>
                    <a:effectLst>
                      <a:outerShdw blurRad="25400" algn="tl" rotWithShape="0">
                        <a:srgbClr val="000000">
                          <a:alpha val="43000"/>
                        </a:srgbClr>
                      </a:outerShdw>
                    </a:effectLst>
                    <a:cs typeface="Arial" pitchFamily="34" charset="0"/>
                  </a:rPr>
                  <a:t>DASA(DEC)</a:t>
                </a:r>
              </a:p>
              <a:p>
                <a:pPr algn="ctr" defTabSz="711200" fontAlgn="auto">
                  <a:lnSpc>
                    <a:spcPct val="80000"/>
                  </a:lnSpc>
                  <a:spcBef>
                    <a:spcPts val="0"/>
                  </a:spcBef>
                  <a:spcAft>
                    <a:spcPct val="35000"/>
                  </a:spcAft>
                  <a:defRPr/>
                </a:pPr>
                <a:r>
                  <a:rPr lang="en-US" sz="2100" b="1" dirty="0">
                    <a:ln w="11430"/>
                    <a:solidFill>
                      <a:prstClr val="white"/>
                    </a:solidFill>
                    <a:effectLst>
                      <a:outerShdw blurRad="25400" algn="tl" rotWithShape="0">
                        <a:srgbClr val="000000">
                          <a:alpha val="43000"/>
                        </a:srgbClr>
                      </a:outerShdw>
                    </a:effectLst>
                    <a:cs typeface="Arial" pitchFamily="34" charset="0"/>
                  </a:rPr>
                  <a:t>USASAC</a:t>
                </a:r>
              </a:p>
            </p:txBody>
          </p:sp>
        </p:grpSp>
        <p:grpSp>
          <p:nvGrpSpPr>
            <p:cNvPr id="97" name="Group 77"/>
            <p:cNvGrpSpPr>
              <a:grpSpLocks/>
            </p:cNvGrpSpPr>
            <p:nvPr/>
          </p:nvGrpSpPr>
          <p:grpSpPr bwMode="auto">
            <a:xfrm>
              <a:off x="928939" y="2360779"/>
              <a:ext cx="1096963" cy="795337"/>
              <a:chOff x="-1225738" y="2584333"/>
              <a:chExt cx="1298448" cy="813816"/>
            </a:xfrm>
          </p:grpSpPr>
          <p:sp>
            <p:nvSpPr>
              <p:cNvPr id="575" name="Oval 574"/>
              <p:cNvSpPr/>
              <p:nvPr/>
            </p:nvSpPr>
            <p:spPr>
              <a:xfrm>
                <a:off x="-1225738" y="2584333"/>
                <a:ext cx="1298448" cy="813816"/>
              </a:xfrm>
              <a:prstGeom prst="ellipse">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rgbClr r="0" g="0" b="0"/>
              </a:fillRef>
              <a:effectRef idx="1">
                <a:scrgbClr r="0" g="0" b="0"/>
              </a:effectRef>
              <a:fontRef idx="minor">
                <a:schemeClr val="lt1"/>
              </a:fontRef>
            </p:style>
          </p:sp>
          <p:sp>
            <p:nvSpPr>
              <p:cNvPr id="576" name="Oval 4"/>
              <p:cNvSpPr/>
              <p:nvPr/>
            </p:nvSpPr>
            <p:spPr>
              <a:xfrm>
                <a:off x="-968303" y="2920580"/>
                <a:ext cx="787336" cy="305384"/>
              </a:xfrm>
              <a:prstGeom prst="rect">
                <a:avLst/>
              </a:prstGeom>
              <a:noFill/>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50000"/>
                  </a:lnSpc>
                  <a:spcBef>
                    <a:spcPts val="0"/>
                  </a:spcBef>
                  <a:spcAft>
                    <a:spcPct val="35000"/>
                  </a:spcAft>
                  <a:defRPr/>
                </a:pPr>
                <a:r>
                  <a:rPr lang="en-US" sz="1300" b="1" dirty="0">
                    <a:solidFill>
                      <a:prstClr val="white"/>
                    </a:solidFill>
                    <a:cs typeface="Arial" pitchFamily="34" charset="0"/>
                  </a:rPr>
                  <a:t>DTSA</a:t>
                </a:r>
              </a:p>
              <a:p>
                <a:pPr algn="ctr" defTabSz="711200" fontAlgn="auto">
                  <a:lnSpc>
                    <a:spcPct val="50000"/>
                  </a:lnSpc>
                  <a:spcBef>
                    <a:spcPts val="0"/>
                  </a:spcBef>
                  <a:spcAft>
                    <a:spcPct val="35000"/>
                  </a:spcAft>
                  <a:defRPr/>
                </a:pPr>
                <a:r>
                  <a:rPr lang="en-US" sz="1300" b="1" dirty="0">
                    <a:solidFill>
                      <a:prstClr val="white"/>
                    </a:solidFill>
                    <a:cs typeface="Arial" pitchFamily="34" charset="0"/>
                  </a:rPr>
                  <a:t>NSA</a:t>
                </a:r>
              </a:p>
              <a:p>
                <a:pPr algn="ctr" defTabSz="711200" fontAlgn="auto">
                  <a:lnSpc>
                    <a:spcPct val="50000"/>
                  </a:lnSpc>
                  <a:spcBef>
                    <a:spcPts val="0"/>
                  </a:spcBef>
                  <a:spcAft>
                    <a:spcPct val="35000"/>
                  </a:spcAft>
                  <a:defRPr/>
                </a:pPr>
                <a:r>
                  <a:rPr lang="en-US" sz="1300" b="1" dirty="0">
                    <a:solidFill>
                      <a:prstClr val="white"/>
                    </a:solidFill>
                    <a:cs typeface="Arial" pitchFamily="34" charset="0"/>
                  </a:rPr>
                  <a:t>NGA</a:t>
                </a:r>
              </a:p>
              <a:p>
                <a:pPr algn="ctr" defTabSz="711200" fontAlgn="auto">
                  <a:lnSpc>
                    <a:spcPct val="50000"/>
                  </a:lnSpc>
                  <a:spcBef>
                    <a:spcPts val="0"/>
                  </a:spcBef>
                  <a:spcAft>
                    <a:spcPct val="35000"/>
                  </a:spcAft>
                  <a:defRPr/>
                </a:pPr>
                <a:endParaRPr lang="en-US" sz="1300" b="1" dirty="0">
                  <a:solidFill>
                    <a:prstClr val="white"/>
                  </a:solidFill>
                  <a:cs typeface="Arial" pitchFamily="34" charset="0"/>
                </a:endParaRPr>
              </a:p>
            </p:txBody>
          </p:sp>
        </p:gr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30514"/>
            <a:ext cx="9188936" cy="5358711"/>
            <a:chOff x="252173" y="1030513"/>
            <a:chExt cx="8704148" cy="3439887"/>
          </a:xfrm>
        </p:grpSpPr>
        <p:pic>
          <p:nvPicPr>
            <p:cNvPr id="4" name="Picture 3" descr="Picture1.png"/>
            <p:cNvPicPr>
              <a:picLocks noChangeAspect="1"/>
            </p:cNvPicPr>
            <p:nvPr/>
          </p:nvPicPr>
          <p:blipFill>
            <a:blip r:embed="rId2" cstate="print"/>
            <a:srcRect l="2758" r="2518"/>
            <a:stretch>
              <a:fillRect/>
            </a:stretch>
          </p:blipFill>
          <p:spPr>
            <a:xfrm flipV="1">
              <a:off x="252173" y="1030513"/>
              <a:ext cx="8661583" cy="3439887"/>
            </a:xfrm>
            <a:prstGeom prst="rect">
              <a:avLst/>
            </a:prstGeom>
          </p:spPr>
        </p:pic>
        <p:sp>
          <p:nvSpPr>
            <p:cNvPr id="5" name="Rectangle 4"/>
            <p:cNvSpPr/>
            <p:nvPr/>
          </p:nvSpPr>
          <p:spPr>
            <a:xfrm>
              <a:off x="6523421" y="1067810"/>
              <a:ext cx="2432900" cy="646331"/>
            </a:xfrm>
            <a:prstGeom prst="rect">
              <a:avLst/>
            </a:prstGeom>
          </p:spPr>
          <p:txBody>
            <a:bodyPr wrap="square">
              <a:spAutoFit/>
            </a:bodyPr>
            <a:lstStyle/>
            <a:p>
              <a:pPr algn="ctr">
                <a:buFont typeface="Times New Roman" charset="0"/>
                <a:buNone/>
                <a:defRPr/>
              </a:pPr>
              <a:r>
                <a:rPr lang="en-US" b="1" dirty="0" smtClean="0">
                  <a:solidFill>
                    <a:schemeClr val="bg1"/>
                  </a:solidFill>
                </a:rPr>
                <a:t>Country Program</a:t>
              </a:r>
            </a:p>
            <a:p>
              <a:pPr algn="ctr">
                <a:buFont typeface="Times New Roman" charset="0"/>
                <a:buNone/>
                <a:defRPr/>
              </a:pPr>
              <a:r>
                <a:rPr lang="en-US" b="1" dirty="0" smtClean="0">
                  <a:solidFill>
                    <a:schemeClr val="bg1"/>
                  </a:solidFill>
                </a:rPr>
                <a:t>(CPM)</a:t>
              </a:r>
              <a:endParaRPr lang="en-US" dirty="0"/>
            </a:p>
          </p:txBody>
        </p:sp>
      </p:grpSp>
      <p:sp>
        <p:nvSpPr>
          <p:cNvPr id="6" name="Rectangle 5"/>
          <p:cNvSpPr/>
          <p:nvPr/>
        </p:nvSpPr>
        <p:spPr bwMode="auto">
          <a:xfrm>
            <a:off x="115750" y="2442258"/>
            <a:ext cx="5139163" cy="3830139"/>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a:buFont typeface="Times New Roman" pitchFamily="16" charset="0"/>
              <a:buNone/>
              <a:defRPr/>
            </a:pPr>
            <a:endParaRPr lang="en-US" dirty="0"/>
          </a:p>
        </p:txBody>
      </p:sp>
      <p:sp>
        <p:nvSpPr>
          <p:cNvPr id="7" name="Rectangle 6"/>
          <p:cNvSpPr/>
          <p:nvPr/>
        </p:nvSpPr>
        <p:spPr>
          <a:xfrm>
            <a:off x="2245938" y="4122443"/>
            <a:ext cx="2592276" cy="369332"/>
          </a:xfrm>
          <a:prstGeom prst="rect">
            <a:avLst/>
          </a:prstGeom>
        </p:spPr>
        <p:txBody>
          <a:bodyPr wrap="square">
            <a:spAutoFit/>
          </a:bodyPr>
          <a:lstStyle/>
          <a:p>
            <a:pPr algn="ctr">
              <a:buFont typeface="Times New Roman" charset="0"/>
              <a:buNone/>
              <a:defRPr/>
            </a:pPr>
            <a:r>
              <a:rPr lang="en-US" b="1" dirty="0" smtClean="0">
                <a:solidFill>
                  <a:schemeClr val="bg1"/>
                </a:solidFill>
              </a:rPr>
              <a:t>AH-64D Case (SAMD)</a:t>
            </a:r>
            <a:endParaRPr lang="en-US" dirty="0"/>
          </a:p>
        </p:txBody>
      </p:sp>
      <p:sp>
        <p:nvSpPr>
          <p:cNvPr id="8" name="TextBox 7"/>
          <p:cNvSpPr txBox="1"/>
          <p:nvPr/>
        </p:nvSpPr>
        <p:spPr>
          <a:xfrm>
            <a:off x="303744" y="242781"/>
            <a:ext cx="8828310" cy="480131"/>
          </a:xfrm>
          <a:prstGeom prst="rect">
            <a:avLst/>
          </a:prstGeom>
          <a:noFill/>
        </p:spPr>
        <p:txBody>
          <a:bodyPr>
            <a:spAutoFit/>
          </a:bodyPr>
          <a:lstStyle/>
          <a:p>
            <a:pPr algn="ctr" fontAlgn="auto">
              <a:lnSpc>
                <a:spcPct val="90000"/>
              </a:lnSpc>
              <a:spcBef>
                <a:spcPts val="0"/>
              </a:spcBef>
              <a:spcAft>
                <a:spcPts val="0"/>
              </a:spcAft>
              <a:defRPr/>
            </a:pPr>
            <a:r>
              <a:rPr lang="en-US" sz="2700" dirty="0" smtClean="0">
                <a:solidFill>
                  <a:schemeClr val="bg1"/>
                </a:solidFill>
                <a:latin typeface="Berlin Sans FB Demi" pitchFamily="34" charset="0"/>
              </a:rPr>
              <a:t>Total Package Approach / Case Responsibilities</a:t>
            </a:r>
            <a:endParaRPr lang="en-US" sz="2700" dirty="0">
              <a:solidFill>
                <a:schemeClr val="bg1"/>
              </a:solidFill>
              <a:latin typeface="Berlin Sans FB Demi" pitchFamily="34" charset="0"/>
            </a:endParaRPr>
          </a:p>
        </p:txBody>
      </p:sp>
      <p:sp>
        <p:nvSpPr>
          <p:cNvPr id="9" name="Rectangle 8"/>
          <p:cNvSpPr/>
          <p:nvPr/>
        </p:nvSpPr>
        <p:spPr bwMode="auto">
          <a:xfrm>
            <a:off x="158574" y="4085863"/>
            <a:ext cx="1635501" cy="2075930"/>
          </a:xfrm>
          <a:prstGeom prst="rect">
            <a:avLst/>
          </a:prstGeom>
          <a:gradFill flip="none" rotWithShape="1">
            <a:gsLst>
              <a:gs pos="0">
                <a:srgbClr val="64D011"/>
              </a:gs>
              <a:gs pos="100000">
                <a:srgbClr val="326609"/>
              </a:gs>
            </a:gsLst>
            <a:lin ang="5400000" scaled="0"/>
            <a:tileRect/>
          </a:gradFill>
          <a:ln w="9525" cap="flat" cmpd="sng" algn="ctr">
            <a:noFill/>
            <a:prstDash val="solid"/>
            <a:round/>
            <a:headEnd type="none" w="med" len="med"/>
            <a:tailEnd type="none" w="med" len="med"/>
          </a:ln>
          <a:effectLst/>
          <a:scene3d>
            <a:camera prst="perspectiveBelow" fov="2700000">
              <a:rot lat="600000" lon="0" rev="0"/>
            </a:camera>
            <a:lightRig rig="threePt" dir="t"/>
          </a:scene3d>
          <a:sp3d extrusionH="1022350"/>
        </p:spPr>
        <p:txBody>
          <a:bodyPr anchor="ctr"/>
          <a:lstStyle/>
          <a:p>
            <a:pPr algn="ctr">
              <a:buFont typeface="Times New Roman" charset="0"/>
              <a:buNone/>
              <a:defRPr/>
            </a:pPr>
            <a:endParaRPr lang="en-US" b="1" dirty="0">
              <a:solidFill>
                <a:schemeClr val="bg1"/>
              </a:solidFill>
            </a:endParaRPr>
          </a:p>
        </p:txBody>
      </p:sp>
      <p:grpSp>
        <p:nvGrpSpPr>
          <p:cNvPr id="3" name="Group 9"/>
          <p:cNvGrpSpPr/>
          <p:nvPr/>
        </p:nvGrpSpPr>
        <p:grpSpPr>
          <a:xfrm>
            <a:off x="640610" y="1256155"/>
            <a:ext cx="2860089" cy="1045682"/>
            <a:chOff x="-5879061" y="2965350"/>
            <a:chExt cx="2860089" cy="1045682"/>
          </a:xfrm>
        </p:grpSpPr>
        <p:sp>
          <p:nvSpPr>
            <p:cNvPr id="11" name="Rectangle 10"/>
            <p:cNvSpPr/>
            <p:nvPr/>
          </p:nvSpPr>
          <p:spPr bwMode="auto">
            <a:xfrm>
              <a:off x="-5879061" y="2965350"/>
              <a:ext cx="2860089" cy="1045682"/>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a:buFont typeface="Times New Roman" pitchFamily="16" charset="0"/>
                <a:buNone/>
                <a:defRPr/>
              </a:pPr>
              <a:endParaRPr lang="en-US" dirty="0"/>
            </a:p>
          </p:txBody>
        </p:sp>
        <p:sp>
          <p:nvSpPr>
            <p:cNvPr id="12" name="Rectangle 11"/>
            <p:cNvSpPr/>
            <p:nvPr/>
          </p:nvSpPr>
          <p:spPr>
            <a:xfrm>
              <a:off x="-5464305" y="3241453"/>
              <a:ext cx="2017164" cy="369332"/>
            </a:xfrm>
            <a:prstGeom prst="rect">
              <a:avLst/>
            </a:prstGeom>
          </p:spPr>
          <p:txBody>
            <a:bodyPr wrap="square">
              <a:spAutoFit/>
            </a:bodyPr>
            <a:lstStyle/>
            <a:p>
              <a:pPr algn="ctr">
                <a:buFont typeface="Times New Roman" charset="0"/>
                <a:buNone/>
                <a:defRPr/>
              </a:pPr>
              <a:r>
                <a:rPr lang="en-US" b="1" dirty="0" smtClean="0">
                  <a:solidFill>
                    <a:schemeClr val="bg1"/>
                  </a:solidFill>
                </a:rPr>
                <a:t>CASE 2</a:t>
              </a:r>
              <a:endParaRPr lang="en-US" dirty="0"/>
            </a:p>
          </p:txBody>
        </p:sp>
      </p:grpSp>
      <p:grpSp>
        <p:nvGrpSpPr>
          <p:cNvPr id="10" name="Group 12"/>
          <p:cNvGrpSpPr/>
          <p:nvPr/>
        </p:nvGrpSpPr>
        <p:grpSpPr>
          <a:xfrm>
            <a:off x="3711642" y="1245406"/>
            <a:ext cx="1256260" cy="1045682"/>
            <a:chOff x="-5879061" y="2965350"/>
            <a:chExt cx="2860089" cy="1045682"/>
          </a:xfrm>
        </p:grpSpPr>
        <p:sp>
          <p:nvSpPr>
            <p:cNvPr id="14" name="Rectangle 13"/>
            <p:cNvSpPr/>
            <p:nvPr/>
          </p:nvSpPr>
          <p:spPr bwMode="auto">
            <a:xfrm>
              <a:off x="-5879061" y="2965350"/>
              <a:ext cx="2860089" cy="1045682"/>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a:buFont typeface="Times New Roman" pitchFamily="16" charset="0"/>
                <a:buNone/>
                <a:defRPr/>
              </a:pPr>
              <a:endParaRPr lang="en-US" dirty="0"/>
            </a:p>
          </p:txBody>
        </p:sp>
        <p:sp>
          <p:nvSpPr>
            <p:cNvPr id="15" name="Rectangle 14"/>
            <p:cNvSpPr/>
            <p:nvPr/>
          </p:nvSpPr>
          <p:spPr>
            <a:xfrm>
              <a:off x="-5596478" y="3270481"/>
              <a:ext cx="2412286" cy="369332"/>
            </a:xfrm>
            <a:prstGeom prst="rect">
              <a:avLst/>
            </a:prstGeom>
          </p:spPr>
          <p:txBody>
            <a:bodyPr wrap="square">
              <a:spAutoFit/>
            </a:bodyPr>
            <a:lstStyle/>
            <a:p>
              <a:pPr algn="ctr">
                <a:buFont typeface="Times New Roman" charset="0"/>
                <a:buNone/>
                <a:defRPr/>
              </a:pPr>
              <a:r>
                <a:rPr lang="en-US" b="1" dirty="0" smtClean="0">
                  <a:solidFill>
                    <a:schemeClr val="bg1"/>
                  </a:solidFill>
                </a:rPr>
                <a:t>CASE 3</a:t>
              </a:r>
              <a:endParaRPr lang="en-US" dirty="0"/>
            </a:p>
          </p:txBody>
        </p:sp>
      </p:grpSp>
      <p:grpSp>
        <p:nvGrpSpPr>
          <p:cNvPr id="13" name="Group 15"/>
          <p:cNvGrpSpPr/>
          <p:nvPr/>
        </p:nvGrpSpPr>
        <p:grpSpPr>
          <a:xfrm>
            <a:off x="5445301" y="2064269"/>
            <a:ext cx="2069060" cy="1045682"/>
            <a:chOff x="-5618238" y="3125007"/>
            <a:chExt cx="2860089" cy="1045682"/>
          </a:xfrm>
        </p:grpSpPr>
        <p:sp>
          <p:nvSpPr>
            <p:cNvPr id="17" name="Rectangle 16"/>
            <p:cNvSpPr/>
            <p:nvPr/>
          </p:nvSpPr>
          <p:spPr bwMode="auto">
            <a:xfrm>
              <a:off x="-5618238" y="3125007"/>
              <a:ext cx="2860089" cy="1045682"/>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a:buFont typeface="Times New Roman" pitchFamily="16" charset="0"/>
                <a:buNone/>
                <a:defRPr/>
              </a:pPr>
              <a:endParaRPr lang="en-US" dirty="0"/>
            </a:p>
          </p:txBody>
        </p:sp>
        <p:sp>
          <p:nvSpPr>
            <p:cNvPr id="18" name="Rectangle 17"/>
            <p:cNvSpPr/>
            <p:nvPr/>
          </p:nvSpPr>
          <p:spPr>
            <a:xfrm>
              <a:off x="-5203482" y="3415624"/>
              <a:ext cx="2017164" cy="369332"/>
            </a:xfrm>
            <a:prstGeom prst="rect">
              <a:avLst/>
            </a:prstGeom>
          </p:spPr>
          <p:txBody>
            <a:bodyPr wrap="square">
              <a:spAutoFit/>
            </a:bodyPr>
            <a:lstStyle/>
            <a:p>
              <a:pPr algn="ctr">
                <a:buFont typeface="Times New Roman" charset="0"/>
                <a:buNone/>
                <a:defRPr/>
              </a:pPr>
              <a:r>
                <a:rPr lang="en-US" b="1" dirty="0" smtClean="0">
                  <a:solidFill>
                    <a:schemeClr val="bg1"/>
                  </a:solidFill>
                </a:rPr>
                <a:t>CASE 5</a:t>
              </a:r>
              <a:endParaRPr lang="en-US" dirty="0"/>
            </a:p>
          </p:txBody>
        </p:sp>
      </p:grpSp>
      <p:grpSp>
        <p:nvGrpSpPr>
          <p:cNvPr id="16" name="Group 18"/>
          <p:cNvGrpSpPr/>
          <p:nvPr/>
        </p:nvGrpSpPr>
        <p:grpSpPr>
          <a:xfrm>
            <a:off x="7721902" y="2244963"/>
            <a:ext cx="1256260" cy="1045682"/>
            <a:chOff x="-5879061" y="2965350"/>
            <a:chExt cx="2860089" cy="1045682"/>
          </a:xfrm>
        </p:grpSpPr>
        <p:sp>
          <p:nvSpPr>
            <p:cNvPr id="20" name="Rectangle 19"/>
            <p:cNvSpPr/>
            <p:nvPr/>
          </p:nvSpPr>
          <p:spPr bwMode="auto">
            <a:xfrm>
              <a:off x="-5879061" y="2965350"/>
              <a:ext cx="2860089" cy="1045682"/>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a:buFont typeface="Times New Roman" pitchFamily="16" charset="0"/>
                <a:buNone/>
                <a:defRPr/>
              </a:pPr>
              <a:endParaRPr lang="en-US" dirty="0"/>
            </a:p>
          </p:txBody>
        </p:sp>
        <p:sp>
          <p:nvSpPr>
            <p:cNvPr id="21" name="Rectangle 20"/>
            <p:cNvSpPr/>
            <p:nvPr/>
          </p:nvSpPr>
          <p:spPr>
            <a:xfrm>
              <a:off x="-5596478" y="3270481"/>
              <a:ext cx="2412286" cy="369332"/>
            </a:xfrm>
            <a:prstGeom prst="rect">
              <a:avLst/>
            </a:prstGeom>
          </p:spPr>
          <p:txBody>
            <a:bodyPr wrap="square">
              <a:spAutoFit/>
            </a:bodyPr>
            <a:lstStyle/>
            <a:p>
              <a:pPr algn="ctr">
                <a:buFont typeface="Times New Roman" charset="0"/>
                <a:buNone/>
                <a:defRPr/>
              </a:pPr>
              <a:r>
                <a:rPr lang="en-US" b="1" dirty="0" smtClean="0">
                  <a:solidFill>
                    <a:schemeClr val="bg1"/>
                  </a:solidFill>
                </a:rPr>
                <a:t>CASE 6</a:t>
              </a:r>
              <a:endParaRPr lang="en-US" dirty="0"/>
            </a:p>
          </p:txBody>
        </p:sp>
      </p:grpSp>
      <p:grpSp>
        <p:nvGrpSpPr>
          <p:cNvPr id="19" name="Group 21"/>
          <p:cNvGrpSpPr/>
          <p:nvPr/>
        </p:nvGrpSpPr>
        <p:grpSpPr>
          <a:xfrm>
            <a:off x="5567423" y="3459163"/>
            <a:ext cx="1051092" cy="863926"/>
            <a:chOff x="-5879061" y="2965350"/>
            <a:chExt cx="2860089" cy="1045682"/>
          </a:xfrm>
        </p:grpSpPr>
        <p:sp>
          <p:nvSpPr>
            <p:cNvPr id="23" name="Rectangle 22"/>
            <p:cNvSpPr/>
            <p:nvPr/>
          </p:nvSpPr>
          <p:spPr bwMode="auto">
            <a:xfrm>
              <a:off x="-5879061" y="2965350"/>
              <a:ext cx="2860089" cy="1045682"/>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a:buFont typeface="Times New Roman" pitchFamily="16" charset="0"/>
                <a:buNone/>
                <a:defRPr/>
              </a:pPr>
              <a:endParaRPr lang="en-US" dirty="0"/>
            </a:p>
          </p:txBody>
        </p:sp>
        <p:sp>
          <p:nvSpPr>
            <p:cNvPr id="24" name="Rectangle 23"/>
            <p:cNvSpPr/>
            <p:nvPr/>
          </p:nvSpPr>
          <p:spPr>
            <a:xfrm>
              <a:off x="-5716268" y="3077432"/>
              <a:ext cx="2514321" cy="782309"/>
            </a:xfrm>
            <a:prstGeom prst="rect">
              <a:avLst/>
            </a:prstGeom>
          </p:spPr>
          <p:txBody>
            <a:bodyPr wrap="square">
              <a:spAutoFit/>
            </a:bodyPr>
            <a:lstStyle/>
            <a:p>
              <a:pPr algn="ctr">
                <a:buFont typeface="Times New Roman" charset="0"/>
                <a:buNone/>
                <a:defRPr/>
              </a:pPr>
              <a:r>
                <a:rPr lang="en-US" b="1" dirty="0" smtClean="0">
                  <a:solidFill>
                    <a:schemeClr val="bg1"/>
                  </a:solidFill>
                </a:rPr>
                <a:t>CASE 4</a:t>
              </a:r>
              <a:endParaRPr lang="en-US" dirty="0"/>
            </a:p>
          </p:txBody>
        </p:sp>
      </p:grpSp>
      <p:grpSp>
        <p:nvGrpSpPr>
          <p:cNvPr id="22" name="Group 24"/>
          <p:cNvGrpSpPr/>
          <p:nvPr/>
        </p:nvGrpSpPr>
        <p:grpSpPr>
          <a:xfrm>
            <a:off x="7187816" y="3623268"/>
            <a:ext cx="1598832" cy="1045682"/>
            <a:chOff x="-5879061" y="2965350"/>
            <a:chExt cx="2860089" cy="1045682"/>
          </a:xfrm>
        </p:grpSpPr>
        <p:sp>
          <p:nvSpPr>
            <p:cNvPr id="26" name="Rectangle 25"/>
            <p:cNvSpPr/>
            <p:nvPr/>
          </p:nvSpPr>
          <p:spPr bwMode="auto">
            <a:xfrm>
              <a:off x="-5879061" y="2965350"/>
              <a:ext cx="2860089" cy="1045682"/>
            </a:xfrm>
            <a:prstGeom prst="rect">
              <a:avLst/>
            </a:prstGeom>
            <a:gradFill flip="none" rotWithShape="1">
              <a:gsLst>
                <a:gs pos="0">
                  <a:schemeClr val="accent1"/>
                </a:gs>
                <a:gs pos="100000">
                  <a:schemeClr val="accent1">
                    <a:lumMod val="50000"/>
                  </a:schemeClr>
                </a:gs>
              </a:gsLst>
              <a:lin ang="5400000" scaled="0"/>
              <a:tileRect/>
            </a:gradFill>
            <a:ln w="9525" cap="flat" cmpd="sng" algn="ctr">
              <a:noFill/>
              <a:prstDash val="solid"/>
              <a:round/>
              <a:headEnd type="none" w="med" len="med"/>
              <a:tailEnd type="none" w="med" len="med"/>
            </a:ln>
            <a:effectLst/>
            <a:scene3d>
              <a:camera prst="perspectiveBelow">
                <a:rot lat="600000" lon="0" rev="0"/>
              </a:camera>
              <a:lightRig rig="threePt" dir="t"/>
            </a:scene3d>
            <a:sp3d extrusionH="1022350"/>
          </p:spPr>
          <p:txBody>
            <a:bodyPr/>
            <a:lstStyle/>
            <a:p>
              <a:pPr>
                <a:buFont typeface="Times New Roman" pitchFamily="16" charset="0"/>
                <a:buNone/>
                <a:defRPr/>
              </a:pPr>
              <a:endParaRPr lang="en-US" dirty="0"/>
            </a:p>
          </p:txBody>
        </p:sp>
        <p:sp>
          <p:nvSpPr>
            <p:cNvPr id="27" name="Rectangle 26"/>
            <p:cNvSpPr/>
            <p:nvPr/>
          </p:nvSpPr>
          <p:spPr>
            <a:xfrm>
              <a:off x="-5596478" y="3270481"/>
              <a:ext cx="2412286" cy="646331"/>
            </a:xfrm>
            <a:prstGeom prst="rect">
              <a:avLst/>
            </a:prstGeom>
          </p:spPr>
          <p:txBody>
            <a:bodyPr wrap="square">
              <a:spAutoFit/>
            </a:bodyPr>
            <a:lstStyle/>
            <a:p>
              <a:pPr algn="ctr">
                <a:buFont typeface="Times New Roman" charset="0"/>
                <a:buNone/>
                <a:defRPr/>
              </a:pPr>
              <a:r>
                <a:rPr lang="en-US" b="1" dirty="0" smtClean="0">
                  <a:solidFill>
                    <a:schemeClr val="bg1"/>
                  </a:solidFill>
                </a:rPr>
                <a:t>CASE XX</a:t>
              </a:r>
              <a:endParaRPr lang="en-US" dirty="0"/>
            </a:p>
          </p:txBody>
        </p:sp>
      </p:grpSp>
      <p:pic>
        <p:nvPicPr>
          <p:cNvPr id="28" name="Picture 27" descr="Maintenance 2.jpg"/>
          <p:cNvPicPr>
            <a:picLocks noChangeAspect="1"/>
          </p:cNvPicPr>
          <p:nvPr/>
        </p:nvPicPr>
        <p:blipFill>
          <a:blip r:embed="rId3" cstate="print"/>
          <a:stretch>
            <a:fillRect/>
          </a:stretch>
        </p:blipFill>
        <p:spPr>
          <a:xfrm>
            <a:off x="1876364" y="2470781"/>
            <a:ext cx="1559421" cy="1559421"/>
          </a:xfrm>
          <a:prstGeom prst="rect">
            <a:avLst/>
          </a:prstGeom>
        </p:spPr>
      </p:pic>
      <p:pic>
        <p:nvPicPr>
          <p:cNvPr id="29" name="Picture 28" descr="Spare Parts.jpg"/>
          <p:cNvPicPr>
            <a:picLocks noChangeAspect="1"/>
          </p:cNvPicPr>
          <p:nvPr/>
        </p:nvPicPr>
        <p:blipFill>
          <a:blip r:embed="rId4" cstate="print"/>
          <a:stretch>
            <a:fillRect/>
          </a:stretch>
        </p:blipFill>
        <p:spPr>
          <a:xfrm>
            <a:off x="175517" y="2482677"/>
            <a:ext cx="1559421" cy="1559421"/>
          </a:xfrm>
          <a:prstGeom prst="rect">
            <a:avLst/>
          </a:prstGeom>
        </p:spPr>
      </p:pic>
      <p:pic>
        <p:nvPicPr>
          <p:cNvPr id="30" name="Picture 29" descr="Training.jpg"/>
          <p:cNvPicPr>
            <a:picLocks noChangeAspect="1"/>
          </p:cNvPicPr>
          <p:nvPr/>
        </p:nvPicPr>
        <p:blipFill>
          <a:blip r:embed="rId5" cstate="print"/>
          <a:stretch>
            <a:fillRect/>
          </a:stretch>
        </p:blipFill>
        <p:spPr>
          <a:xfrm>
            <a:off x="3611931" y="2459205"/>
            <a:ext cx="1559421" cy="1559421"/>
          </a:xfrm>
          <a:prstGeom prst="rect">
            <a:avLst/>
          </a:prstGeom>
        </p:spPr>
      </p:pic>
      <p:pic>
        <p:nvPicPr>
          <p:cNvPr id="31" name="Picture 30" descr="Facilities.jpg"/>
          <p:cNvPicPr>
            <a:picLocks noChangeAspect="1"/>
          </p:cNvPicPr>
          <p:nvPr/>
        </p:nvPicPr>
        <p:blipFill>
          <a:blip r:embed="rId6" cstate="print"/>
          <a:stretch>
            <a:fillRect/>
          </a:stretch>
        </p:blipFill>
        <p:spPr>
          <a:xfrm>
            <a:off x="1878260" y="4577373"/>
            <a:ext cx="1559421" cy="1559421"/>
          </a:xfrm>
          <a:prstGeom prst="rect">
            <a:avLst/>
          </a:prstGeom>
        </p:spPr>
      </p:pic>
      <p:pic>
        <p:nvPicPr>
          <p:cNvPr id="32" name="Picture 31" descr="Equipment.jpg"/>
          <p:cNvPicPr>
            <a:picLocks noChangeAspect="1"/>
          </p:cNvPicPr>
          <p:nvPr/>
        </p:nvPicPr>
        <p:blipFill>
          <a:blip r:embed="rId7" cstate="print"/>
          <a:stretch>
            <a:fillRect/>
          </a:stretch>
        </p:blipFill>
        <p:spPr>
          <a:xfrm>
            <a:off x="185195" y="4577373"/>
            <a:ext cx="1559421" cy="1559421"/>
          </a:xfrm>
          <a:prstGeom prst="rect">
            <a:avLst/>
          </a:prstGeom>
        </p:spPr>
      </p:pic>
      <p:pic>
        <p:nvPicPr>
          <p:cNvPr id="33" name="Picture 32" descr="Tech Manuals.jpg"/>
          <p:cNvPicPr>
            <a:picLocks noChangeAspect="1"/>
          </p:cNvPicPr>
          <p:nvPr/>
        </p:nvPicPr>
        <p:blipFill>
          <a:blip r:embed="rId8" cstate="print"/>
          <a:stretch>
            <a:fillRect/>
          </a:stretch>
        </p:blipFill>
        <p:spPr>
          <a:xfrm>
            <a:off x="3590681" y="4577373"/>
            <a:ext cx="1559421" cy="1559421"/>
          </a:xfrm>
          <a:prstGeom prst="rect">
            <a:avLst/>
          </a:prstGeom>
        </p:spPr>
      </p:pic>
      <p:grpSp>
        <p:nvGrpSpPr>
          <p:cNvPr id="25" name="Group 88"/>
          <p:cNvGrpSpPr/>
          <p:nvPr/>
        </p:nvGrpSpPr>
        <p:grpSpPr>
          <a:xfrm>
            <a:off x="5173883" y="4757191"/>
            <a:ext cx="3999226" cy="1898252"/>
            <a:chOff x="4747827" y="4542456"/>
            <a:chExt cx="4218387" cy="2002278"/>
          </a:xfrm>
        </p:grpSpPr>
        <p:sp>
          <p:nvSpPr>
            <p:cNvPr id="35" name="Cloud 34"/>
            <p:cNvSpPr/>
            <p:nvPr/>
          </p:nvSpPr>
          <p:spPr bwMode="auto">
            <a:xfrm>
              <a:off x="4747827" y="4542456"/>
              <a:ext cx="4218387" cy="200227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600" b="1" i="1" dirty="0"/>
            </a:p>
          </p:txBody>
        </p:sp>
        <p:sp>
          <p:nvSpPr>
            <p:cNvPr id="36" name="Rectangle 35"/>
            <p:cNvSpPr/>
            <p:nvPr/>
          </p:nvSpPr>
          <p:spPr>
            <a:xfrm>
              <a:off x="4943173" y="4784871"/>
              <a:ext cx="3967917" cy="1395965"/>
            </a:xfrm>
            <a:prstGeom prst="rect">
              <a:avLst/>
            </a:prstGeom>
          </p:spPr>
          <p:txBody>
            <a:bodyPr wrap="square">
              <a:spAutoFit/>
            </a:bodyPr>
            <a:lstStyle/>
            <a:p>
              <a:pPr algn="ctr">
                <a:defRPr/>
              </a:pPr>
              <a:r>
                <a:rPr lang="en-US" sz="1600" b="1" i="1" dirty="0" smtClean="0"/>
                <a:t>CPMs …. </a:t>
              </a:r>
            </a:p>
            <a:p>
              <a:pPr algn="ctr">
                <a:defRPr/>
              </a:pPr>
              <a:r>
                <a:rPr lang="en-US" sz="1600" b="1" i="1" dirty="0" smtClean="0"/>
                <a:t>A cadre of  knowledgeable, proactive, well-trained, </a:t>
              </a:r>
            </a:p>
            <a:p>
              <a:pPr algn="ctr">
                <a:defRPr/>
              </a:pPr>
              <a:r>
                <a:rPr lang="en-US" sz="1600" b="1" i="1" dirty="0" smtClean="0"/>
                <a:t>well-equipped, diplomatic, </a:t>
              </a:r>
            </a:p>
            <a:p>
              <a:pPr algn="ctr">
                <a:defRPr/>
              </a:pPr>
              <a:r>
                <a:rPr lang="en-US" sz="1600" b="1" i="1" dirty="0" smtClean="0"/>
                <a:t>leader / professionals.</a:t>
              </a:r>
              <a:endParaRPr lang="en-US" sz="1600" b="1" i="1" dirty="0"/>
            </a:p>
          </p:txBody>
        </p:sp>
      </p:grpSp>
      <p:sp>
        <p:nvSpPr>
          <p:cNvPr id="37" name="Rectangle 36"/>
          <p:cNvSpPr/>
          <p:nvPr/>
        </p:nvSpPr>
        <p:spPr>
          <a:xfrm>
            <a:off x="92600" y="4122443"/>
            <a:ext cx="1699099" cy="369332"/>
          </a:xfrm>
          <a:prstGeom prst="rect">
            <a:avLst/>
          </a:prstGeom>
        </p:spPr>
        <p:txBody>
          <a:bodyPr wrap="square">
            <a:spAutoFit/>
          </a:bodyPr>
          <a:lstStyle/>
          <a:p>
            <a:pPr algn="ctr">
              <a:buFont typeface="Times New Roman" charset="0"/>
              <a:buNone/>
              <a:defRPr/>
            </a:pPr>
            <a:r>
              <a:rPr lang="en-US" b="1" dirty="0" smtClean="0">
                <a:solidFill>
                  <a:schemeClr val="bg1"/>
                </a:solidFill>
              </a:rPr>
              <a:t>Platform (PM)</a:t>
            </a:r>
            <a:endParaRPr lang="en-US" dirty="0"/>
          </a:p>
        </p:txBody>
      </p:sp>
    </p:spTree>
  </p:cSld>
  <p:clrMapOvr>
    <a:masterClrMapping/>
  </p:clrMapOvr>
  <p:transition/>
</p:sld>
</file>

<file path=ppt/theme/theme1.xml><?xml version="1.0" encoding="utf-8"?>
<a:theme xmlns:a="http://schemas.openxmlformats.org/drawingml/2006/main" name="1_USAS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0C693D130AB47B8E14EDC743ADD94" ma:contentTypeVersion="0" ma:contentTypeDescription="Create a new document." ma:contentTypeScope="" ma:versionID="06a1830ef770ae56a07a7fe025adc03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A8984A-23EE-4D2A-81DE-FC9B18A3A2D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3EA64D60-1BC3-4081-ADA5-EF27D7AA7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2602D6E-9EB7-4517-9835-2D4D16771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7397</TotalTime>
  <Words>1707</Words>
  <Application>Microsoft Office PowerPoint</Application>
  <PresentationFormat>On-screen Show (4:3)</PresentationFormat>
  <Paragraphs>585</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1_USASAC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United States Army</dc:creator>
  <cp:lastModifiedBy>AGM</cp:lastModifiedBy>
  <cp:revision>794</cp:revision>
  <dcterms:created xsi:type="dcterms:W3CDTF">2011-06-07T20:30:17Z</dcterms:created>
  <dcterms:modified xsi:type="dcterms:W3CDTF">2013-05-09T18:43:30Z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0x0101008580C693D130AB47B8E14EDC743ADD94</vt:lpwstr>
  </property>
</Properties>
</file>